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2" r:id="rId4"/>
    <p:sldId id="260" r:id="rId5"/>
    <p:sldId id="258" r:id="rId6"/>
    <p:sldId id="259" r:id="rId7"/>
    <p:sldId id="273" r:id="rId8"/>
    <p:sldId id="277" r:id="rId9"/>
    <p:sldId id="261" r:id="rId10"/>
    <p:sldId id="262" r:id="rId11"/>
    <p:sldId id="263" r:id="rId12"/>
    <p:sldId id="264" r:id="rId13"/>
    <p:sldId id="265" r:id="rId14"/>
    <p:sldId id="266" r:id="rId15"/>
    <p:sldId id="267" r:id="rId16"/>
    <p:sldId id="268" r:id="rId17"/>
    <p:sldId id="274" r:id="rId18"/>
    <p:sldId id="275" r:id="rId19"/>
    <p:sldId id="269" r:id="rId20"/>
    <p:sldId id="270" r:id="rId21"/>
    <p:sldId id="276" r:id="rId22"/>
    <p:sldId id="278" r:id="rId23"/>
    <p:sldId id="271"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A4F61933-C683-4C73-824C-D259C8B08EAC}" type="datetimeFigureOut">
              <a:rPr lang="tr-TR" smtClean="0"/>
              <a:pPr/>
              <a:t>01.02.2012</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8017DBB5-8ECE-46F9-987B-DF46D6C96003}"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4F61933-C683-4C73-824C-D259C8B08EAC}" type="datetimeFigureOut">
              <a:rPr lang="tr-TR" smtClean="0"/>
              <a:pPr/>
              <a:t>01.02.2012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017DBB5-8ECE-46F9-987B-DF46D6C9600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4F61933-C683-4C73-824C-D259C8B08EAC}" type="datetimeFigureOut">
              <a:rPr lang="tr-TR" smtClean="0"/>
              <a:pPr/>
              <a:t>01.02.2012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017DBB5-8ECE-46F9-987B-DF46D6C9600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4F61933-C683-4C73-824C-D259C8B08EAC}" type="datetimeFigureOut">
              <a:rPr lang="tr-TR" smtClean="0"/>
              <a:pPr/>
              <a:t>01.02.2012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017DBB5-8ECE-46F9-987B-DF46D6C9600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A4F61933-C683-4C73-824C-D259C8B08EAC}" type="datetimeFigureOut">
              <a:rPr lang="tr-TR" smtClean="0"/>
              <a:pPr/>
              <a:t>01.02.2012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017DBB5-8ECE-46F9-987B-DF46D6C96003}"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4F61933-C683-4C73-824C-D259C8B08EAC}" type="datetimeFigureOut">
              <a:rPr lang="tr-TR" smtClean="0"/>
              <a:pPr/>
              <a:t>01.02.2012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017DBB5-8ECE-46F9-987B-DF46D6C9600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A4F61933-C683-4C73-824C-D259C8B08EAC}" type="datetimeFigureOut">
              <a:rPr lang="tr-TR" smtClean="0"/>
              <a:pPr/>
              <a:t>01.02.2012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017DBB5-8ECE-46F9-987B-DF46D6C9600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A4F61933-C683-4C73-824C-D259C8B08EAC}" type="datetimeFigureOut">
              <a:rPr lang="tr-TR" smtClean="0"/>
              <a:pPr/>
              <a:t>01.02.2012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017DBB5-8ECE-46F9-987B-DF46D6C9600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4F61933-C683-4C73-824C-D259C8B08EAC}" type="datetimeFigureOut">
              <a:rPr lang="tr-TR" smtClean="0"/>
              <a:pPr/>
              <a:t>01.02.2012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017DBB5-8ECE-46F9-987B-DF46D6C9600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4F61933-C683-4C73-824C-D259C8B08EAC}" type="datetimeFigureOut">
              <a:rPr lang="tr-TR" smtClean="0"/>
              <a:pPr/>
              <a:t>01.02.2012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017DBB5-8ECE-46F9-987B-DF46D6C9600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A4F61933-C683-4C73-824C-D259C8B08EAC}" type="datetimeFigureOut">
              <a:rPr lang="tr-TR" smtClean="0"/>
              <a:pPr/>
              <a:t>01.02.2012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8017DBB5-8ECE-46F9-987B-DF46D6C96003}"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F61933-C683-4C73-824C-D259C8B08EAC}" type="datetimeFigureOut">
              <a:rPr lang="tr-TR" smtClean="0"/>
              <a:pPr/>
              <a:t>01.02.2012</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17DBB5-8ECE-46F9-987B-DF46D6C96003}"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625935" cy="1643050"/>
          </a:xfrm>
          <a:prstGeom prst="rect">
            <a:avLst/>
          </a:prstGeom>
          <a:noFill/>
          <a:ln w="9525">
            <a:noFill/>
            <a:miter lim="800000"/>
            <a:headEnd/>
            <a:tailEnd/>
          </a:ln>
        </p:spPr>
      </p:pic>
      <p:sp>
        <p:nvSpPr>
          <p:cNvPr id="2" name="1 Başlık"/>
          <p:cNvSpPr>
            <a:spLocks noGrp="1"/>
          </p:cNvSpPr>
          <p:nvPr>
            <p:ph type="ctrTitle"/>
          </p:nvPr>
        </p:nvSpPr>
        <p:spPr>
          <a:xfrm>
            <a:off x="214282" y="1142984"/>
            <a:ext cx="8572560" cy="1643073"/>
          </a:xfrm>
        </p:spPr>
        <p:txBody>
          <a:bodyPr>
            <a:noAutofit/>
          </a:bodyPr>
          <a:lstStyle/>
          <a:p>
            <a:r>
              <a:rPr lang="tr-TR" sz="3400" b="1" dirty="0" err="1">
                <a:solidFill>
                  <a:schemeClr val="tx1"/>
                </a:solidFill>
              </a:rPr>
              <a:t>Ruminant</a:t>
            </a:r>
            <a:r>
              <a:rPr lang="tr-TR" sz="3400" b="1" dirty="0">
                <a:solidFill>
                  <a:schemeClr val="tx1"/>
                </a:solidFill>
              </a:rPr>
              <a:t> Hayvanlarda Karma Yem Programı</a:t>
            </a:r>
            <a:r>
              <a:rPr lang="tr-TR" sz="3400" dirty="0">
                <a:solidFill>
                  <a:schemeClr val="tx1"/>
                </a:solidFill>
              </a:rPr>
              <a:t/>
            </a:r>
            <a:br>
              <a:rPr lang="tr-TR" sz="3400" dirty="0">
                <a:solidFill>
                  <a:schemeClr val="tx1"/>
                </a:solidFill>
              </a:rPr>
            </a:br>
            <a:r>
              <a:rPr lang="tr-TR" sz="3400" b="1" i="1" dirty="0">
                <a:solidFill>
                  <a:schemeClr val="tx1"/>
                </a:solidFill>
              </a:rPr>
              <a:t>Mustafa </a:t>
            </a:r>
            <a:r>
              <a:rPr lang="tr-TR" sz="3400" b="1" i="1" dirty="0" smtClean="0">
                <a:solidFill>
                  <a:schemeClr val="tx1"/>
                </a:solidFill>
              </a:rPr>
              <a:t>BOĞA</a:t>
            </a:r>
            <a:r>
              <a:rPr lang="tr-TR" sz="3400" b="1" i="1" baseline="30000" dirty="0" smtClean="0">
                <a:solidFill>
                  <a:schemeClr val="tx1"/>
                </a:solidFill>
              </a:rPr>
              <a:t>1</a:t>
            </a:r>
            <a:r>
              <a:rPr lang="tr-TR" sz="3400" b="1" i="1" dirty="0">
                <a:solidFill>
                  <a:schemeClr val="tx1"/>
                </a:solidFill>
              </a:rPr>
              <a:t>, Kürşat </a:t>
            </a:r>
            <a:r>
              <a:rPr lang="tr-TR" sz="3400" b="1" i="1" dirty="0" smtClean="0">
                <a:solidFill>
                  <a:schemeClr val="tx1"/>
                </a:solidFill>
              </a:rPr>
              <a:t>ÇEVİK</a:t>
            </a:r>
            <a:r>
              <a:rPr lang="tr-TR" sz="3400" b="1" i="1" baseline="30000" dirty="0" smtClean="0">
                <a:solidFill>
                  <a:schemeClr val="tx1"/>
                </a:solidFill>
              </a:rPr>
              <a:t>2</a:t>
            </a:r>
            <a:endParaRPr lang="tr-TR" sz="3400" i="1" dirty="0">
              <a:solidFill>
                <a:schemeClr val="tx1"/>
              </a:solidFill>
            </a:endParaRPr>
          </a:p>
        </p:txBody>
      </p:sp>
      <p:sp>
        <p:nvSpPr>
          <p:cNvPr id="3" name="2 Alt Başlık"/>
          <p:cNvSpPr>
            <a:spLocks noGrp="1"/>
          </p:cNvSpPr>
          <p:nvPr>
            <p:ph type="subTitle" idx="1"/>
          </p:nvPr>
        </p:nvSpPr>
        <p:spPr>
          <a:xfrm>
            <a:off x="1371600" y="3886200"/>
            <a:ext cx="6843738" cy="1752600"/>
          </a:xfrm>
        </p:spPr>
        <p:txBody>
          <a:bodyPr>
            <a:normAutofit/>
          </a:bodyPr>
          <a:lstStyle/>
          <a:p>
            <a:r>
              <a:rPr lang="tr-TR" sz="2400" b="1" baseline="30000" dirty="0" smtClean="0"/>
              <a:t>1,2</a:t>
            </a:r>
            <a:r>
              <a:rPr lang="tr-TR" sz="2400" b="1" dirty="0" smtClean="0"/>
              <a:t>Niğde Üniversitesi Bor Meslek Yüksekokulu, Niğde</a:t>
            </a:r>
            <a:r>
              <a:rPr lang="tr-TR" sz="2400" dirty="0" smtClean="0"/>
              <a:t/>
            </a:r>
            <a:br>
              <a:rPr lang="tr-TR" sz="2400" dirty="0" smtClean="0"/>
            </a:br>
            <a:r>
              <a:rPr lang="tr-TR" sz="2400" b="1" dirty="0" err="1" smtClean="0"/>
              <a:t>mboga</a:t>
            </a:r>
            <a:r>
              <a:rPr lang="tr-TR" sz="2400" b="1" dirty="0" smtClean="0"/>
              <a:t>@</a:t>
            </a:r>
            <a:r>
              <a:rPr lang="tr-TR" sz="2400" b="1" dirty="0" err="1" smtClean="0"/>
              <a:t>nigde</a:t>
            </a:r>
            <a:r>
              <a:rPr lang="tr-TR" sz="2400" b="1" dirty="0" smtClean="0"/>
              <a:t>.edu.tr</a:t>
            </a:r>
            <a:r>
              <a:rPr lang="tr-TR" sz="2400" b="1" baseline="30000" dirty="0" smtClean="0"/>
              <a:t>1</a:t>
            </a:r>
            <a:r>
              <a:rPr lang="tr-TR" sz="2400" b="1" dirty="0" smtClean="0"/>
              <a:t>,</a:t>
            </a:r>
            <a:r>
              <a:rPr lang="tr-TR" sz="2400" b="1" dirty="0" err="1" smtClean="0"/>
              <a:t>kcevik</a:t>
            </a:r>
            <a:r>
              <a:rPr lang="tr-TR" sz="2400" b="1" dirty="0" smtClean="0"/>
              <a:t>@</a:t>
            </a:r>
            <a:r>
              <a:rPr lang="tr-TR" sz="2400" b="1" dirty="0" err="1" smtClean="0"/>
              <a:t>nigde</a:t>
            </a:r>
            <a:r>
              <a:rPr lang="tr-TR" sz="2400" b="1" dirty="0" smtClean="0"/>
              <a:t>.edu.tr</a:t>
            </a:r>
            <a:r>
              <a:rPr lang="tr-TR" sz="2400" b="1" baseline="30000" dirty="0" smtClean="0"/>
              <a:t>2 </a:t>
            </a:r>
            <a:endParaRPr lang="tr-T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txBody>
          <a:bodyPr>
            <a:normAutofit/>
          </a:bodyPr>
          <a:lstStyle/>
          <a:p>
            <a:pPr algn="l"/>
            <a:r>
              <a:rPr lang="tr-TR" sz="3000" b="1" dirty="0" smtClean="0"/>
              <a:t>3. Tasarlanan Yazılım</a:t>
            </a:r>
            <a:endParaRPr lang="tr-TR" sz="3000" dirty="0"/>
          </a:p>
        </p:txBody>
      </p:sp>
      <p:sp>
        <p:nvSpPr>
          <p:cNvPr id="3" name="2 İçerik Yer Tutucusu"/>
          <p:cNvSpPr>
            <a:spLocks noGrp="1"/>
          </p:cNvSpPr>
          <p:nvPr>
            <p:ph idx="1"/>
          </p:nvPr>
        </p:nvSpPr>
        <p:spPr>
          <a:xfrm>
            <a:off x="457200" y="1000108"/>
            <a:ext cx="8229600" cy="5126055"/>
          </a:xfrm>
        </p:spPr>
        <p:txBody>
          <a:bodyPr>
            <a:normAutofit fontScale="92500" lnSpcReduction="20000"/>
          </a:bodyPr>
          <a:lstStyle/>
          <a:p>
            <a:r>
              <a:rPr lang="tr-TR" b="1" dirty="0" smtClean="0"/>
              <a:t>3.1</a:t>
            </a:r>
            <a:r>
              <a:rPr lang="tr-TR" b="1" dirty="0"/>
              <a:t>. Yemlerin Bilgisayara Girişi</a:t>
            </a:r>
            <a:endParaRPr lang="tr-TR" dirty="0"/>
          </a:p>
          <a:p>
            <a:pPr algn="just"/>
            <a:r>
              <a:rPr lang="tr-TR" dirty="0">
                <a:solidFill>
                  <a:srgbClr val="FF0000"/>
                </a:solidFill>
              </a:rPr>
              <a:t>Yem hammaddelerinin bölgeye, ülkeye ve toprağa </a:t>
            </a:r>
            <a:r>
              <a:rPr lang="tr-TR" dirty="0"/>
              <a:t>yapılacak işlemlere göre değişebileceği göz önüne alınarak; bu hammaddelerin besin madde içerikleri kullanıcı tarafından </a:t>
            </a:r>
            <a:r>
              <a:rPr lang="tr-TR" dirty="0">
                <a:solidFill>
                  <a:srgbClr val="FF0000"/>
                </a:solidFill>
              </a:rPr>
              <a:t>güncellenebilmektedir. </a:t>
            </a:r>
            <a:r>
              <a:rPr lang="tr-TR" dirty="0"/>
              <a:t>Bu durum karma yem hazırlanması sırasında, gerek işletme gerekse yem fabrikaları için önem arz etmektedir</a:t>
            </a:r>
            <a:r>
              <a:rPr lang="tr-TR" dirty="0" smtClean="0"/>
              <a:t>.</a:t>
            </a:r>
          </a:p>
          <a:p>
            <a:pPr algn="just"/>
            <a:r>
              <a:rPr lang="tr-TR" dirty="0" smtClean="0"/>
              <a:t> </a:t>
            </a:r>
            <a:r>
              <a:rPr lang="tr-TR" dirty="0">
                <a:solidFill>
                  <a:srgbClr val="FF0000"/>
                </a:solidFill>
              </a:rPr>
              <a:t>Programda yem türü kısmından tür bilgisi </a:t>
            </a:r>
            <a:r>
              <a:rPr lang="tr-TR" dirty="0"/>
              <a:t>(enerji, protein, yem katkı maddesi) seçilir ise, seçilen türe ait kayıtlı yemler program tarafından listelenecektir. İstenilen yem listeden seçilerek kullanıcı bu yem ile ilgili tüm özellikleri görebilir ve istediği değeri değiştirebilir. Kullanıcı isterse seçtiği yem türünde bir yemi veri tabanına kaydedebilmektedir. Bu işlem için “</a:t>
            </a:r>
            <a:r>
              <a:rPr lang="tr-TR" dirty="0">
                <a:solidFill>
                  <a:srgbClr val="FF0000"/>
                </a:solidFill>
              </a:rPr>
              <a:t>Yeni Kayıt” </a:t>
            </a:r>
            <a:r>
              <a:rPr lang="tr-TR" dirty="0"/>
              <a:t>butonuna basılarak yem ile bilgiler programa girilir ve </a:t>
            </a:r>
            <a:r>
              <a:rPr lang="tr-TR" dirty="0">
                <a:solidFill>
                  <a:srgbClr val="FF0000"/>
                </a:solidFill>
              </a:rPr>
              <a:t>“Kaydet” </a:t>
            </a:r>
            <a:r>
              <a:rPr lang="tr-TR" dirty="0"/>
              <a:t>butonuna basılarak girilen verilerin veritabanına kaydedilmesi sağlanır (Şekil, </a:t>
            </a:r>
            <a:r>
              <a:rPr lang="tr-TR" dirty="0" smtClean="0"/>
              <a:t>2).</a:t>
            </a:r>
            <a:endParaRPr lang="tr-TR" dirty="0"/>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946811"/>
            <a:ext cx="8229600" cy="554023"/>
          </a:xfrm>
        </p:spPr>
        <p:txBody>
          <a:bodyPr/>
          <a:lstStyle/>
          <a:p>
            <a:r>
              <a:rPr lang="tr-TR" sz="1800" b="1" dirty="0"/>
              <a:t>Şekil </a:t>
            </a:r>
            <a:r>
              <a:rPr lang="tr-TR" sz="1800" b="1" dirty="0" smtClean="0"/>
              <a:t>2. </a:t>
            </a:r>
            <a:r>
              <a:rPr lang="tr-TR" sz="1800" dirty="0"/>
              <a:t>Yem işlemleri</a:t>
            </a:r>
          </a:p>
          <a:p>
            <a:endParaRPr lang="tr-TR" dirty="0"/>
          </a:p>
        </p:txBody>
      </p:sp>
      <p:pic>
        <p:nvPicPr>
          <p:cNvPr id="4" name="3 Resim"/>
          <p:cNvPicPr/>
          <p:nvPr/>
        </p:nvPicPr>
        <p:blipFill>
          <a:blip r:embed="rId2" cstate="print"/>
          <a:srcRect/>
          <a:stretch>
            <a:fillRect/>
          </a:stretch>
        </p:blipFill>
        <p:spPr bwMode="auto">
          <a:xfrm>
            <a:off x="1000100" y="785794"/>
            <a:ext cx="7358114" cy="492922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7224" y="500042"/>
            <a:ext cx="7686700" cy="582594"/>
          </a:xfrm>
        </p:spPr>
        <p:txBody>
          <a:bodyPr>
            <a:normAutofit/>
          </a:bodyPr>
          <a:lstStyle/>
          <a:p>
            <a:pPr algn="l"/>
            <a:r>
              <a:rPr lang="tr-TR" sz="2000" b="1" dirty="0" smtClean="0"/>
              <a:t>3.2. </a:t>
            </a:r>
            <a:r>
              <a:rPr lang="tr-TR" sz="2000" b="1" dirty="0" err="1" smtClean="0"/>
              <a:t>Rasyon</a:t>
            </a:r>
            <a:r>
              <a:rPr lang="tr-TR" sz="2000" b="1" dirty="0" smtClean="0"/>
              <a:t> İşlemleri</a:t>
            </a:r>
            <a:endParaRPr lang="tr-TR" sz="2000" dirty="0"/>
          </a:p>
        </p:txBody>
      </p:sp>
      <p:sp>
        <p:nvSpPr>
          <p:cNvPr id="3" name="2 İçerik Yer Tutucusu"/>
          <p:cNvSpPr>
            <a:spLocks noGrp="1"/>
          </p:cNvSpPr>
          <p:nvPr>
            <p:ph idx="1"/>
          </p:nvPr>
        </p:nvSpPr>
        <p:spPr>
          <a:xfrm>
            <a:off x="457200" y="1160465"/>
            <a:ext cx="8229600" cy="5197493"/>
          </a:xfrm>
        </p:spPr>
        <p:txBody>
          <a:bodyPr>
            <a:normAutofit fontScale="85000" lnSpcReduction="20000"/>
          </a:bodyPr>
          <a:lstStyle/>
          <a:p>
            <a:pPr algn="just"/>
            <a:r>
              <a:rPr lang="tr-TR" dirty="0" err="1" smtClean="0"/>
              <a:t>Rasyon</a:t>
            </a:r>
            <a:r>
              <a:rPr lang="tr-TR" dirty="0" smtClean="0"/>
              <a:t> </a:t>
            </a:r>
            <a:r>
              <a:rPr lang="tr-TR" dirty="0"/>
              <a:t>işlemleri kısmında standart olarak 100 kg olan, fakat kullanıcının isterse bu değeri değiştirebileceği bir </a:t>
            </a:r>
            <a:r>
              <a:rPr lang="tr-TR" dirty="0" err="1"/>
              <a:t>rasyon</a:t>
            </a:r>
            <a:r>
              <a:rPr lang="tr-TR" dirty="0"/>
              <a:t> içeriği hazırlama bölümü tasarlanmıştır. Bu bölümde kullanıcı yem türlerine göre yem özelliklerinin sıralandığı listeden yemleri ve bu yemlerden </a:t>
            </a:r>
            <a:r>
              <a:rPr lang="tr-TR" dirty="0" err="1"/>
              <a:t>maximum</a:t>
            </a:r>
            <a:r>
              <a:rPr lang="tr-TR" dirty="0"/>
              <a:t>/</a:t>
            </a:r>
            <a:r>
              <a:rPr lang="tr-TR" dirty="0" err="1"/>
              <a:t>mimimum</a:t>
            </a:r>
            <a:r>
              <a:rPr lang="tr-TR" dirty="0"/>
              <a:t> ne kadar ekleneceğini </a:t>
            </a:r>
            <a:r>
              <a:rPr lang="tr-TR" dirty="0" err="1"/>
              <a:t>rasyon</a:t>
            </a:r>
            <a:r>
              <a:rPr lang="tr-TR" dirty="0"/>
              <a:t> kısmına eklemelidir. Bunun için programda </a:t>
            </a:r>
            <a:r>
              <a:rPr lang="tr-TR" dirty="0">
                <a:solidFill>
                  <a:srgbClr val="FF0000"/>
                </a:solidFill>
              </a:rPr>
              <a:t>“Ekle” </a:t>
            </a:r>
            <a:r>
              <a:rPr lang="tr-TR" dirty="0"/>
              <a:t>butonu kullanılmaktadır. Kullanıcı daha önceden </a:t>
            </a:r>
            <a:r>
              <a:rPr lang="tr-TR" dirty="0" err="1"/>
              <a:t>rasyona</a:t>
            </a:r>
            <a:r>
              <a:rPr lang="tr-TR" dirty="0"/>
              <a:t> eklediği yemi tekrar </a:t>
            </a:r>
            <a:r>
              <a:rPr lang="tr-TR" dirty="0" err="1"/>
              <a:t>rasyona</a:t>
            </a:r>
            <a:r>
              <a:rPr lang="tr-TR" dirty="0"/>
              <a:t> eklemeye çalışırsa kullanıcı uyarılmaktadır. </a:t>
            </a:r>
            <a:r>
              <a:rPr lang="tr-TR" dirty="0" err="1"/>
              <a:t>Rasyonda</a:t>
            </a:r>
            <a:r>
              <a:rPr lang="tr-TR" dirty="0"/>
              <a:t> bulunan bu yemin </a:t>
            </a:r>
            <a:r>
              <a:rPr lang="tr-TR" dirty="0" err="1"/>
              <a:t>max</a:t>
            </a:r>
            <a:r>
              <a:rPr lang="tr-TR" dirty="0"/>
              <a:t>-</a:t>
            </a:r>
            <a:r>
              <a:rPr lang="tr-TR" dirty="0" err="1"/>
              <a:t>min</a:t>
            </a:r>
            <a:r>
              <a:rPr lang="tr-TR" dirty="0"/>
              <a:t> değerleri </a:t>
            </a:r>
            <a:r>
              <a:rPr lang="tr-TR" dirty="0">
                <a:solidFill>
                  <a:srgbClr val="FF0000"/>
                </a:solidFill>
              </a:rPr>
              <a:t>“Değiştir” </a:t>
            </a:r>
            <a:r>
              <a:rPr lang="tr-TR" dirty="0"/>
              <a:t>butonunu kullanılarak değiştirilebilmektedir. Kullanıcı </a:t>
            </a:r>
            <a:r>
              <a:rPr lang="tr-TR" dirty="0" err="1"/>
              <a:t>rasyonda</a:t>
            </a:r>
            <a:r>
              <a:rPr lang="tr-TR" dirty="0"/>
              <a:t> bulunmasını istemediği yemi seçerek ve </a:t>
            </a:r>
            <a:r>
              <a:rPr lang="tr-TR" dirty="0">
                <a:solidFill>
                  <a:srgbClr val="FF0000"/>
                </a:solidFill>
              </a:rPr>
              <a:t>“Seçileni Çıkar” </a:t>
            </a:r>
            <a:r>
              <a:rPr lang="tr-TR" dirty="0"/>
              <a:t>butonunu kullanarak </a:t>
            </a:r>
            <a:r>
              <a:rPr lang="tr-TR" dirty="0" err="1"/>
              <a:t>rasyondan</a:t>
            </a:r>
            <a:r>
              <a:rPr lang="tr-TR" dirty="0"/>
              <a:t> kaldırabilmektedir. Kullanıcı eklediği bu yemlerden elde etmesi gereken yem gereksinmelerini programa girerek değiştirebilmektedir. Eğer herhangi bir gereksinme girmez ise kullanıcıya standart bir gereksinme tablosu program tarafından sağlanacaktır (Şekil, </a:t>
            </a:r>
            <a:r>
              <a:rPr lang="tr-TR" dirty="0" smtClean="0"/>
              <a:t>3).</a:t>
            </a:r>
            <a:endParaRPr lang="tr-TR" dirty="0"/>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000768"/>
            <a:ext cx="8229600" cy="500066"/>
          </a:xfrm>
        </p:spPr>
        <p:txBody>
          <a:bodyPr>
            <a:normAutofit/>
          </a:bodyPr>
          <a:lstStyle/>
          <a:p>
            <a:r>
              <a:rPr lang="tr-TR" sz="2000" b="1" dirty="0"/>
              <a:t>Şekil </a:t>
            </a:r>
            <a:r>
              <a:rPr lang="tr-TR" sz="2000" b="1" dirty="0" smtClean="0"/>
              <a:t>3: </a:t>
            </a:r>
            <a:r>
              <a:rPr lang="tr-TR" sz="2000" dirty="0" err="1"/>
              <a:t>Rasyona</a:t>
            </a:r>
            <a:r>
              <a:rPr lang="tr-TR" sz="2000" dirty="0"/>
              <a:t> yem ekleme işlemleri</a:t>
            </a:r>
          </a:p>
        </p:txBody>
      </p:sp>
      <p:pic>
        <p:nvPicPr>
          <p:cNvPr id="5" name="4 Resim"/>
          <p:cNvPicPr/>
          <p:nvPr/>
        </p:nvPicPr>
        <p:blipFill>
          <a:blip r:embed="rId2" cstate="print"/>
          <a:srcRect/>
          <a:stretch>
            <a:fillRect/>
          </a:stretch>
        </p:blipFill>
        <p:spPr bwMode="auto">
          <a:xfrm>
            <a:off x="500034" y="609722"/>
            <a:ext cx="8001056" cy="524817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928670"/>
            <a:ext cx="8043890" cy="5197493"/>
          </a:xfrm>
        </p:spPr>
        <p:txBody>
          <a:bodyPr>
            <a:normAutofit fontScale="92500" lnSpcReduction="20000"/>
          </a:bodyPr>
          <a:lstStyle/>
          <a:p>
            <a:pPr algn="just"/>
            <a:r>
              <a:rPr lang="tr-TR" dirty="0"/>
              <a:t>Giriş verilerinin eklenmesi işlemi bittikten sonra kullanıcı “</a:t>
            </a:r>
            <a:r>
              <a:rPr lang="tr-TR" dirty="0" err="1">
                <a:solidFill>
                  <a:srgbClr val="FF0000"/>
                </a:solidFill>
              </a:rPr>
              <a:t>Rasyonu</a:t>
            </a:r>
            <a:r>
              <a:rPr lang="tr-TR" dirty="0">
                <a:solidFill>
                  <a:srgbClr val="FF0000"/>
                </a:solidFill>
              </a:rPr>
              <a:t> Çöz” </a:t>
            </a:r>
            <a:r>
              <a:rPr lang="tr-TR" dirty="0"/>
              <a:t>tuşuna basınca program; istenilen gereksinmeleri sağlayabildiği en uygun maliyetteki </a:t>
            </a:r>
            <a:r>
              <a:rPr lang="tr-TR" dirty="0" err="1"/>
              <a:t>rasyon</a:t>
            </a:r>
            <a:r>
              <a:rPr lang="tr-TR" dirty="0"/>
              <a:t> miktarını ekrana yazmaktadır (Şekil, 5</a:t>
            </a:r>
            <a:r>
              <a:rPr lang="tr-TR" dirty="0" smtClean="0"/>
              <a:t>). Burada </a:t>
            </a:r>
            <a:r>
              <a:rPr lang="tr-TR" dirty="0"/>
              <a:t>100 kg yem karışımını 27.94 TL maliyetinde olduğu belirtmektedir. Eğer ilk elde edilen </a:t>
            </a:r>
            <a:r>
              <a:rPr lang="tr-TR" dirty="0" err="1"/>
              <a:t>rasyon</a:t>
            </a:r>
            <a:r>
              <a:rPr lang="tr-TR" dirty="0"/>
              <a:t> içeriğini incelemek istersek </a:t>
            </a:r>
            <a:r>
              <a:rPr lang="tr-TR" dirty="0">
                <a:solidFill>
                  <a:srgbClr val="FF0000"/>
                </a:solidFill>
              </a:rPr>
              <a:t>duraksat</a:t>
            </a:r>
            <a:r>
              <a:rPr lang="tr-TR" dirty="0"/>
              <a:t> butonuna tıklanır ve hesaplama işleminin istenilen süre kadar durması sağlanır. Eğer programın daha ucuz yem karışımı aramaya devam etmesi isteniyor ise </a:t>
            </a:r>
            <a:r>
              <a:rPr lang="tr-TR" dirty="0">
                <a:solidFill>
                  <a:srgbClr val="FF0000"/>
                </a:solidFill>
              </a:rPr>
              <a:t>“Devam Et” </a:t>
            </a:r>
            <a:r>
              <a:rPr lang="tr-TR" dirty="0"/>
              <a:t>butonuna tıklanır ve yeni </a:t>
            </a:r>
            <a:r>
              <a:rPr lang="tr-TR" dirty="0" err="1"/>
              <a:t>rasyon</a:t>
            </a:r>
            <a:r>
              <a:rPr lang="tr-TR" dirty="0"/>
              <a:t> karışımları elde edilebilir. Böylelikle farklı oranlarda ve daha ucuz yem karışımı elde edilmiş olacaktır. Bu durum kullanıcıya farklı </a:t>
            </a:r>
            <a:r>
              <a:rPr lang="tr-TR" dirty="0" err="1"/>
              <a:t>rasyon</a:t>
            </a:r>
            <a:r>
              <a:rPr lang="tr-TR" dirty="0"/>
              <a:t> örneklerini sunması açısından önemli olabilmektedir. Fakat elde edilen </a:t>
            </a:r>
            <a:r>
              <a:rPr lang="tr-TR" dirty="0" err="1"/>
              <a:t>rasyon</a:t>
            </a:r>
            <a:r>
              <a:rPr lang="tr-TR" dirty="0"/>
              <a:t> kullanıcı tarafından yeterli görülüyorsa </a:t>
            </a:r>
            <a:r>
              <a:rPr lang="tr-TR" dirty="0">
                <a:solidFill>
                  <a:srgbClr val="FF0000"/>
                </a:solidFill>
              </a:rPr>
              <a:t>“Durdur” </a:t>
            </a:r>
            <a:r>
              <a:rPr lang="tr-TR" dirty="0"/>
              <a:t>butonuna tıklanır ve </a:t>
            </a:r>
            <a:r>
              <a:rPr lang="tr-TR" dirty="0" err="1"/>
              <a:t>rasyon</a:t>
            </a:r>
            <a:r>
              <a:rPr lang="tr-TR" dirty="0"/>
              <a:t> hesaplama işleminin bitirilmesi sağlanır (Şekil, </a:t>
            </a:r>
            <a:r>
              <a:rPr lang="tr-TR" dirty="0" smtClean="0"/>
              <a:t>4).</a:t>
            </a:r>
            <a:endParaRPr lang="tr-TR" dirty="0"/>
          </a:p>
          <a:p>
            <a:pPr algn="just"/>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018249"/>
            <a:ext cx="8229600" cy="554023"/>
          </a:xfrm>
        </p:spPr>
        <p:txBody>
          <a:bodyPr>
            <a:normAutofit/>
          </a:bodyPr>
          <a:lstStyle/>
          <a:p>
            <a:r>
              <a:rPr lang="tr-TR" sz="2000" b="1" dirty="0"/>
              <a:t>Şekil </a:t>
            </a:r>
            <a:r>
              <a:rPr lang="tr-TR" sz="2000" b="1" dirty="0" smtClean="0"/>
              <a:t>4. </a:t>
            </a:r>
            <a:r>
              <a:rPr lang="tr-TR" sz="2000" dirty="0" err="1"/>
              <a:t>Rasyonu</a:t>
            </a:r>
            <a:r>
              <a:rPr lang="tr-TR" sz="2000" dirty="0"/>
              <a:t> çözme </a:t>
            </a:r>
            <a:r>
              <a:rPr lang="tr-TR" sz="2000" dirty="0" smtClean="0"/>
              <a:t>işlemleri1</a:t>
            </a:r>
            <a:endParaRPr lang="tr-TR" sz="2000" dirty="0"/>
          </a:p>
        </p:txBody>
      </p:sp>
      <p:pic>
        <p:nvPicPr>
          <p:cNvPr id="4" name="3 Resim"/>
          <p:cNvPicPr/>
          <p:nvPr/>
        </p:nvPicPr>
        <p:blipFill>
          <a:blip r:embed="rId2" cstate="print"/>
          <a:srcRect/>
          <a:stretch>
            <a:fillRect/>
          </a:stretch>
        </p:blipFill>
        <p:spPr bwMode="auto">
          <a:xfrm>
            <a:off x="500034" y="857233"/>
            <a:ext cx="8286808" cy="514353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1"/>
            <a:ext cx="8229600" cy="3000397"/>
          </a:xfrm>
        </p:spPr>
        <p:txBody>
          <a:bodyPr>
            <a:normAutofit/>
          </a:bodyPr>
          <a:lstStyle/>
          <a:p>
            <a:pPr algn="just"/>
            <a:r>
              <a:rPr lang="tr-TR" dirty="0" err="1"/>
              <a:t>Rasyon</a:t>
            </a:r>
            <a:r>
              <a:rPr lang="tr-TR" dirty="0"/>
              <a:t> hesaplama işlemi bittikten sonra kullanıcı isterse </a:t>
            </a:r>
            <a:r>
              <a:rPr lang="tr-TR" dirty="0">
                <a:solidFill>
                  <a:srgbClr val="FF0000"/>
                </a:solidFill>
              </a:rPr>
              <a:t>“</a:t>
            </a:r>
            <a:r>
              <a:rPr lang="tr-TR" dirty="0" err="1">
                <a:solidFill>
                  <a:srgbClr val="FF0000"/>
                </a:solidFill>
              </a:rPr>
              <a:t>Rasyonu</a:t>
            </a:r>
            <a:r>
              <a:rPr lang="tr-TR" dirty="0">
                <a:solidFill>
                  <a:srgbClr val="FF0000"/>
                </a:solidFill>
              </a:rPr>
              <a:t> Kaydet” </a:t>
            </a:r>
            <a:r>
              <a:rPr lang="tr-TR" dirty="0"/>
              <a:t>butonunu kullanarak bu </a:t>
            </a:r>
            <a:r>
              <a:rPr lang="tr-TR" dirty="0" err="1"/>
              <a:t>rasyonu</a:t>
            </a:r>
            <a:r>
              <a:rPr lang="tr-TR" dirty="0"/>
              <a:t> bilgisayarına kaydedebilir ve gerektiğinde aynı </a:t>
            </a:r>
            <a:r>
              <a:rPr lang="tr-TR" dirty="0" err="1"/>
              <a:t>rasyonu</a:t>
            </a:r>
            <a:r>
              <a:rPr lang="tr-TR" dirty="0"/>
              <a:t> </a:t>
            </a:r>
            <a:r>
              <a:rPr lang="tr-TR" dirty="0">
                <a:solidFill>
                  <a:srgbClr val="FF0000"/>
                </a:solidFill>
              </a:rPr>
              <a:t>“</a:t>
            </a:r>
            <a:r>
              <a:rPr lang="tr-TR" dirty="0" err="1">
                <a:solidFill>
                  <a:srgbClr val="FF0000"/>
                </a:solidFill>
              </a:rPr>
              <a:t>Rasyonu</a:t>
            </a:r>
            <a:r>
              <a:rPr lang="tr-TR" dirty="0">
                <a:solidFill>
                  <a:srgbClr val="FF0000"/>
                </a:solidFill>
              </a:rPr>
              <a:t> Aç” </a:t>
            </a:r>
            <a:r>
              <a:rPr lang="tr-TR" dirty="0"/>
              <a:t>butonunu kullanarak bilgisayardaki kayıtlı dosyaya erişerek </a:t>
            </a:r>
            <a:r>
              <a:rPr lang="tr-TR" dirty="0" err="1"/>
              <a:t>rasyonu</a:t>
            </a:r>
            <a:r>
              <a:rPr lang="tr-TR" dirty="0"/>
              <a:t> tekrar açabilmektedir.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p:cNvPicPr/>
          <p:nvPr/>
        </p:nvPicPr>
        <p:blipFill>
          <a:blip r:embed="rId2" cstate="print"/>
          <a:srcRect/>
          <a:stretch>
            <a:fillRect/>
          </a:stretch>
        </p:blipFill>
        <p:spPr bwMode="auto">
          <a:xfrm>
            <a:off x="714348" y="857232"/>
            <a:ext cx="7500990" cy="4857784"/>
          </a:xfrm>
          <a:prstGeom prst="rect">
            <a:avLst/>
          </a:prstGeom>
          <a:noFill/>
        </p:spPr>
      </p:pic>
      <p:sp>
        <p:nvSpPr>
          <p:cNvPr id="5" name="2 İçerik Yer Tutucusu"/>
          <p:cNvSpPr>
            <a:spLocks noGrp="1"/>
          </p:cNvSpPr>
          <p:nvPr>
            <p:ph idx="1"/>
          </p:nvPr>
        </p:nvSpPr>
        <p:spPr>
          <a:xfrm>
            <a:off x="457200" y="6018249"/>
            <a:ext cx="8229600" cy="554023"/>
          </a:xfrm>
        </p:spPr>
        <p:txBody>
          <a:bodyPr>
            <a:normAutofit/>
          </a:bodyPr>
          <a:lstStyle/>
          <a:p>
            <a:r>
              <a:rPr lang="tr-TR" sz="2000" b="1" dirty="0"/>
              <a:t>Şekil </a:t>
            </a:r>
            <a:r>
              <a:rPr lang="tr-TR" sz="2000" b="1" dirty="0" smtClean="0"/>
              <a:t>4. </a:t>
            </a:r>
            <a:r>
              <a:rPr lang="tr-TR" sz="2000" dirty="0" err="1"/>
              <a:t>Rasyonu</a:t>
            </a:r>
            <a:r>
              <a:rPr lang="tr-TR" sz="2000" dirty="0"/>
              <a:t> çözme </a:t>
            </a:r>
            <a:r>
              <a:rPr lang="tr-TR" sz="2000" dirty="0" smtClean="0"/>
              <a:t>işlemleri2</a:t>
            </a:r>
            <a:endParaRPr lang="tr-T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214422"/>
            <a:ext cx="8115328" cy="4911741"/>
          </a:xfrm>
        </p:spPr>
        <p:txBody>
          <a:bodyPr>
            <a:normAutofit/>
          </a:bodyPr>
          <a:lstStyle/>
          <a:p>
            <a:pPr algn="just"/>
            <a:r>
              <a:rPr lang="tr-TR" dirty="0" smtClean="0"/>
              <a:t>Ayrıca </a:t>
            </a:r>
            <a:r>
              <a:rPr lang="tr-TR" dirty="0" err="1" smtClean="0"/>
              <a:t>rasyon</a:t>
            </a:r>
            <a:r>
              <a:rPr lang="tr-TR" dirty="0" smtClean="0"/>
              <a:t> ile ilgili bir rapor gerekli ise bunun için gerçekleştirilen raporlama sistemini kullanmak için </a:t>
            </a:r>
            <a:r>
              <a:rPr lang="tr-TR" dirty="0" smtClean="0">
                <a:solidFill>
                  <a:srgbClr val="FF0000"/>
                </a:solidFill>
              </a:rPr>
              <a:t>“Raporla” </a:t>
            </a:r>
            <a:r>
              <a:rPr lang="tr-TR" dirty="0" smtClean="0"/>
              <a:t>butonu ile elde edilen </a:t>
            </a:r>
            <a:r>
              <a:rPr lang="tr-TR" dirty="0" err="1" smtClean="0"/>
              <a:t>rasyon</a:t>
            </a:r>
            <a:r>
              <a:rPr lang="tr-TR" dirty="0" smtClean="0"/>
              <a:t> bilgileri kullanıcıya “PDF” formatında bir rapor dosyası halinde sunulmaktadır. Sonuç raporunda kullanılacak olan yemlerin adı, </a:t>
            </a:r>
            <a:r>
              <a:rPr lang="tr-TR" dirty="0" err="1" smtClean="0"/>
              <a:t>rasyonda</a:t>
            </a:r>
            <a:r>
              <a:rPr lang="tr-TR" dirty="0" smtClean="0"/>
              <a:t> kullanılma oranları, 100 kg yemin maliyeti ve kg da yemin besin madde içeriği raporlanmış olmaktadır (Şekil, 6).</a:t>
            </a:r>
          </a:p>
          <a:p>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875373"/>
            <a:ext cx="8229600" cy="554023"/>
          </a:xfrm>
        </p:spPr>
        <p:txBody>
          <a:bodyPr>
            <a:normAutofit/>
          </a:bodyPr>
          <a:lstStyle/>
          <a:p>
            <a:r>
              <a:rPr lang="tr-TR" sz="2000" b="1" dirty="0"/>
              <a:t>Şekil </a:t>
            </a:r>
            <a:r>
              <a:rPr lang="tr-TR" sz="2000" b="1" dirty="0" smtClean="0"/>
              <a:t>6.</a:t>
            </a:r>
            <a:r>
              <a:rPr lang="tr-TR" sz="2000" dirty="0" smtClean="0"/>
              <a:t> </a:t>
            </a:r>
            <a:r>
              <a:rPr lang="tr-TR" sz="2000" dirty="0" err="1"/>
              <a:t>Rasyon</a:t>
            </a:r>
            <a:r>
              <a:rPr lang="tr-TR" sz="2000" dirty="0"/>
              <a:t> hesabı sonuç raporu</a:t>
            </a:r>
          </a:p>
          <a:p>
            <a:endParaRPr lang="tr-TR" dirty="0"/>
          </a:p>
        </p:txBody>
      </p:sp>
      <p:pic>
        <p:nvPicPr>
          <p:cNvPr id="4" name="3 Resim"/>
          <p:cNvPicPr/>
          <p:nvPr/>
        </p:nvPicPr>
        <p:blipFill>
          <a:blip r:embed="rId2" cstate="print"/>
          <a:srcRect/>
          <a:stretch>
            <a:fillRect/>
          </a:stretch>
        </p:blipFill>
        <p:spPr bwMode="auto">
          <a:xfrm>
            <a:off x="571472" y="785794"/>
            <a:ext cx="8215370"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357298"/>
            <a:ext cx="3357586" cy="1857388"/>
          </a:xfrm>
        </p:spPr>
        <p:txBody>
          <a:bodyPr>
            <a:normAutofit fontScale="92500" lnSpcReduction="10000"/>
          </a:bodyPr>
          <a:lstStyle/>
          <a:p>
            <a:pPr algn="just"/>
            <a:r>
              <a:rPr lang="en-GB" dirty="0" err="1"/>
              <a:t>Hayvancılık</a:t>
            </a:r>
            <a:r>
              <a:rPr lang="en-GB" dirty="0"/>
              <a:t> </a:t>
            </a:r>
            <a:r>
              <a:rPr lang="en-GB" dirty="0" err="1"/>
              <a:t>işletmelerinde</a:t>
            </a:r>
            <a:r>
              <a:rPr lang="en-GB" dirty="0"/>
              <a:t> </a:t>
            </a:r>
            <a:r>
              <a:rPr lang="en-GB" dirty="0" err="1"/>
              <a:t>kârlılığı</a:t>
            </a:r>
            <a:r>
              <a:rPr lang="en-GB" dirty="0"/>
              <a:t> </a:t>
            </a:r>
            <a:r>
              <a:rPr lang="en-GB" dirty="0" err="1"/>
              <a:t>etkileyen</a:t>
            </a:r>
            <a:r>
              <a:rPr lang="en-GB" dirty="0"/>
              <a:t> en </a:t>
            </a:r>
            <a:r>
              <a:rPr lang="en-GB" dirty="0" err="1"/>
              <a:t>önemli</a:t>
            </a:r>
            <a:r>
              <a:rPr lang="en-GB" dirty="0"/>
              <a:t> </a:t>
            </a:r>
            <a:r>
              <a:rPr lang="en-GB" dirty="0" err="1"/>
              <a:t>faktörlerden</a:t>
            </a:r>
            <a:r>
              <a:rPr lang="en-GB" dirty="0"/>
              <a:t> </a:t>
            </a:r>
            <a:r>
              <a:rPr lang="en-GB" dirty="0" err="1"/>
              <a:t>biri</a:t>
            </a:r>
            <a:r>
              <a:rPr lang="en-GB" dirty="0"/>
              <a:t> </a:t>
            </a:r>
            <a:r>
              <a:rPr lang="en-GB" dirty="0" err="1"/>
              <a:t>yemdir</a:t>
            </a:r>
            <a:r>
              <a:rPr lang="en-GB" dirty="0" smtClean="0"/>
              <a:t>.</a:t>
            </a:r>
            <a:endParaRPr lang="tr-TR" dirty="0"/>
          </a:p>
        </p:txBody>
      </p:sp>
      <p:pic>
        <p:nvPicPr>
          <p:cNvPr id="14337" name="Picture 1"/>
          <p:cNvPicPr>
            <a:picLocks noChangeAspect="1" noChangeArrowheads="1"/>
          </p:cNvPicPr>
          <p:nvPr/>
        </p:nvPicPr>
        <p:blipFill>
          <a:blip r:embed="rId2"/>
          <a:srcRect/>
          <a:stretch>
            <a:fillRect/>
          </a:stretch>
        </p:blipFill>
        <p:spPr bwMode="auto">
          <a:xfrm>
            <a:off x="6643670" y="154570"/>
            <a:ext cx="2357486" cy="2551011"/>
          </a:xfrm>
          <a:prstGeom prst="rect">
            <a:avLst/>
          </a:prstGeom>
          <a:noFill/>
          <a:ln w="9525">
            <a:noFill/>
            <a:miter lim="800000"/>
            <a:headEnd/>
            <a:tailEnd/>
          </a:ln>
          <a:effectLst/>
        </p:spPr>
      </p:pic>
      <p:pic>
        <p:nvPicPr>
          <p:cNvPr id="14338" name="Picture 2"/>
          <p:cNvPicPr>
            <a:picLocks noChangeAspect="1" noChangeArrowheads="1"/>
          </p:cNvPicPr>
          <p:nvPr/>
        </p:nvPicPr>
        <p:blipFill>
          <a:blip r:embed="rId3"/>
          <a:srcRect/>
          <a:stretch>
            <a:fillRect/>
          </a:stretch>
        </p:blipFill>
        <p:spPr bwMode="auto">
          <a:xfrm>
            <a:off x="4071934" y="1714488"/>
            <a:ext cx="2732622" cy="2398988"/>
          </a:xfrm>
          <a:prstGeom prst="rect">
            <a:avLst/>
          </a:prstGeom>
          <a:noFill/>
          <a:ln w="9525">
            <a:noFill/>
            <a:miter lim="800000"/>
            <a:headEnd/>
            <a:tailEnd/>
          </a:ln>
          <a:effectLst/>
        </p:spPr>
      </p:pic>
      <p:sp>
        <p:nvSpPr>
          <p:cNvPr id="6" name="2 İçerik Yer Tutucusu"/>
          <p:cNvSpPr txBox="1">
            <a:spLocks/>
          </p:cNvSpPr>
          <p:nvPr/>
        </p:nvSpPr>
        <p:spPr>
          <a:xfrm>
            <a:off x="500034" y="4643446"/>
            <a:ext cx="8001056" cy="1581160"/>
          </a:xfrm>
          <a:prstGeom prst="rect">
            <a:avLst/>
          </a:prstGeom>
        </p:spPr>
        <p:txBody>
          <a:bodyPr vert="horz" lIns="91440" tIns="45720" rIns="91440" bIns="45720" rtlCol="0">
            <a:normAutofit fontScale="9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Yem</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giderleri</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işletme</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giderlerinin</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yaklaşık</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olarak</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%60-70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ini</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kapsamaktadır</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Bu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giderler</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de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meydana</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gelebilecek</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her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birim</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azalma</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işletmenin</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kârlılığını</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artırmaktadır</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88952"/>
            <a:ext cx="8229600" cy="725470"/>
          </a:xfrm>
        </p:spPr>
        <p:txBody>
          <a:bodyPr>
            <a:normAutofit/>
          </a:bodyPr>
          <a:lstStyle/>
          <a:p>
            <a:pPr algn="l"/>
            <a:r>
              <a:rPr lang="tr-TR" sz="3300" b="1" dirty="0"/>
              <a:t>4. Sonuç ve </a:t>
            </a:r>
            <a:r>
              <a:rPr lang="tr-TR" sz="3300" b="1" dirty="0" smtClean="0"/>
              <a:t>Öneriler</a:t>
            </a:r>
            <a:endParaRPr lang="tr-TR" dirty="0"/>
          </a:p>
        </p:txBody>
      </p:sp>
      <p:sp>
        <p:nvSpPr>
          <p:cNvPr id="3" name="2 İçerik Yer Tutucusu"/>
          <p:cNvSpPr>
            <a:spLocks noGrp="1"/>
          </p:cNvSpPr>
          <p:nvPr>
            <p:ph idx="1"/>
          </p:nvPr>
        </p:nvSpPr>
        <p:spPr>
          <a:xfrm>
            <a:off x="457200" y="1714488"/>
            <a:ext cx="8229600" cy="4610112"/>
          </a:xfrm>
        </p:spPr>
        <p:txBody>
          <a:bodyPr>
            <a:normAutofit/>
          </a:bodyPr>
          <a:lstStyle/>
          <a:p>
            <a:pPr algn="just">
              <a:buNone/>
            </a:pPr>
            <a:r>
              <a:rPr lang="tr-TR" dirty="0" smtClean="0"/>
              <a:t>   Gerçekleştirilen </a:t>
            </a:r>
            <a:r>
              <a:rPr lang="tr-TR" dirty="0"/>
              <a:t>yazılım, </a:t>
            </a:r>
            <a:endParaRPr lang="tr-TR" dirty="0" smtClean="0"/>
          </a:p>
          <a:p>
            <a:pPr algn="just">
              <a:buNone/>
            </a:pPr>
            <a:endParaRPr lang="tr-TR" dirty="0" smtClean="0"/>
          </a:p>
          <a:p>
            <a:pPr algn="just"/>
            <a:r>
              <a:rPr lang="tr-TR" dirty="0" smtClean="0"/>
              <a:t>Kullanıcı </a:t>
            </a:r>
            <a:r>
              <a:rPr lang="tr-TR" dirty="0"/>
              <a:t>ara yüzünün kolay olması, </a:t>
            </a:r>
            <a:endParaRPr lang="tr-TR" dirty="0" smtClean="0"/>
          </a:p>
          <a:p>
            <a:pPr algn="just"/>
            <a:endParaRPr lang="tr-TR" dirty="0" smtClean="0"/>
          </a:p>
          <a:p>
            <a:pPr algn="just"/>
            <a:r>
              <a:rPr lang="tr-TR" dirty="0" smtClean="0"/>
              <a:t>Günümüz </a:t>
            </a:r>
            <a:r>
              <a:rPr lang="tr-TR" dirty="0"/>
              <a:t>ev </a:t>
            </a:r>
            <a:r>
              <a:rPr lang="tr-TR" dirty="0" smtClean="0"/>
              <a:t>bilgisayarlarında </a:t>
            </a:r>
            <a:r>
              <a:rPr lang="tr-TR" dirty="0"/>
              <a:t>kullanılabilir </a:t>
            </a:r>
            <a:r>
              <a:rPr lang="tr-TR" dirty="0" smtClean="0"/>
              <a:t>olması</a:t>
            </a:r>
          </a:p>
          <a:p>
            <a:pPr algn="just"/>
            <a:endParaRPr lang="tr-TR" dirty="0" smtClean="0"/>
          </a:p>
          <a:p>
            <a:pPr algn="just"/>
            <a:r>
              <a:rPr lang="tr-TR" dirty="0" smtClean="0"/>
              <a:t>Kullanıcıya </a:t>
            </a:r>
            <a:r>
              <a:rPr lang="tr-TR" dirty="0"/>
              <a:t>yem hazırlamasında birçok seçenek sunması nedeniyle tercih edilebilecek bir programdır. </a:t>
            </a:r>
            <a:endParaRPr lang="tr-TR" dirty="0" smtClean="0"/>
          </a:p>
          <a:p>
            <a:pPr algn="just"/>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054617"/>
          </a:xfrm>
        </p:spPr>
        <p:txBody>
          <a:bodyPr>
            <a:normAutofit/>
          </a:bodyPr>
          <a:lstStyle/>
          <a:p>
            <a:pPr algn="just"/>
            <a:r>
              <a:rPr lang="tr-TR" sz="3000" dirty="0" smtClean="0"/>
              <a:t>Ayrıca yem hammaddelerinin bölgelere göre farklı olması nedeni ile işletmede kullanacak olan yem hammaddelerin besin madde içeriklerin ve fiyatlarının günceleşebilir olması, </a:t>
            </a:r>
          </a:p>
          <a:p>
            <a:pPr algn="just"/>
            <a:r>
              <a:rPr lang="tr-TR" sz="3000" dirty="0" smtClean="0"/>
              <a:t>Daha kısa zamanda en ucuz yem karmasına ulaşılması</a:t>
            </a:r>
          </a:p>
          <a:p>
            <a:pPr algn="just"/>
            <a:r>
              <a:rPr lang="tr-TR" sz="3000" dirty="0" smtClean="0"/>
              <a:t>Farklı </a:t>
            </a:r>
            <a:r>
              <a:rPr lang="tr-TR" sz="3000" dirty="0" err="1" smtClean="0"/>
              <a:t>rasyon</a:t>
            </a:r>
            <a:r>
              <a:rPr lang="tr-TR" sz="3000" dirty="0" smtClean="0"/>
              <a:t> sonuçları ile alternatifler sunması programın farklılığını yaratmaktadır. </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28736"/>
            <a:ext cx="8229600" cy="4895864"/>
          </a:xfrm>
        </p:spPr>
        <p:txBody>
          <a:bodyPr/>
          <a:lstStyle/>
          <a:p>
            <a:pPr algn="just"/>
            <a:r>
              <a:rPr lang="tr-TR" sz="3200" dirty="0" smtClean="0"/>
              <a:t>Bu nedenlerden dolayı hazırlanan </a:t>
            </a:r>
            <a:r>
              <a:rPr lang="tr-TR" sz="3200" dirty="0" err="1" smtClean="0"/>
              <a:t>rasyon</a:t>
            </a:r>
            <a:r>
              <a:rPr lang="tr-TR" sz="3200" dirty="0" smtClean="0"/>
              <a:t> programı küçük işletmeler, bu konuyla ilgilenen </a:t>
            </a:r>
            <a:r>
              <a:rPr lang="tr-TR" sz="3200" dirty="0" err="1" smtClean="0"/>
              <a:t>zooteknist</a:t>
            </a:r>
            <a:r>
              <a:rPr lang="tr-TR" sz="3200" dirty="0" smtClean="0"/>
              <a:t> ve veterinerler için saha çalışmalarında kullanım kolaylığı getirecek olması ile yaygın bir kullanıma sahip olacak özellikleri taşımaktadır.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00108"/>
            <a:ext cx="8229600" cy="1482717"/>
          </a:xfrm>
        </p:spPr>
        <p:txBody>
          <a:bodyPr>
            <a:normAutofit/>
          </a:bodyPr>
          <a:lstStyle/>
          <a:p>
            <a:pPr marL="342900" lvl="0" indent="-342900" algn="ctr">
              <a:buClrTx/>
              <a:buSzTx/>
              <a:buNone/>
              <a:defRPr/>
            </a:pPr>
            <a:r>
              <a:rPr lang="tr-TR" sz="3600" dirty="0" smtClean="0"/>
              <a:t>İlginiz ve sabrınız için teşekkür ederim.</a:t>
            </a:r>
          </a:p>
        </p:txBody>
      </p:sp>
      <p:sp>
        <p:nvSpPr>
          <p:cNvPr id="4" name="2 İçerik Yer Tutucusu"/>
          <p:cNvSpPr txBox="1">
            <a:spLocks/>
          </p:cNvSpPr>
          <p:nvPr/>
        </p:nvSpPr>
        <p:spPr>
          <a:xfrm>
            <a:off x="571472" y="2786059"/>
            <a:ext cx="8229600" cy="92869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1714479" y="3643314"/>
            <a:ext cx="5572165" cy="2714644"/>
          </a:xfrm>
          <a:prstGeom prst="rect">
            <a:avLst/>
          </a:prstGeom>
          <a:noFill/>
          <a:ln w="9525">
            <a:noFill/>
            <a:miter lim="800000"/>
            <a:headEnd/>
            <a:tailEnd/>
          </a:ln>
          <a:effectLst/>
        </p:spPr>
      </p:pic>
      <p:sp>
        <p:nvSpPr>
          <p:cNvPr id="5" name="4 Dikdörtgen"/>
          <p:cNvSpPr/>
          <p:nvPr/>
        </p:nvSpPr>
        <p:spPr>
          <a:xfrm>
            <a:off x="1857356" y="2428868"/>
            <a:ext cx="5072082" cy="369332"/>
          </a:xfrm>
          <a:prstGeom prst="rect">
            <a:avLst/>
          </a:prstGeom>
        </p:spPr>
        <p:txBody>
          <a:bodyPr wrap="square">
            <a:spAutoFit/>
          </a:bodyPr>
          <a:lstStyle/>
          <a:p>
            <a:r>
              <a:rPr lang="tr-TR" dirty="0" err="1" smtClean="0"/>
              <a:t>mboga</a:t>
            </a:r>
            <a:r>
              <a:rPr lang="tr-TR" dirty="0" smtClean="0"/>
              <a:t>@</a:t>
            </a:r>
            <a:r>
              <a:rPr lang="tr-TR" dirty="0" err="1" smtClean="0"/>
              <a:t>nigde</a:t>
            </a:r>
            <a:r>
              <a:rPr lang="tr-TR" dirty="0" smtClean="0"/>
              <a:t>.edu.tr ,</a:t>
            </a:r>
            <a:r>
              <a:rPr lang="tr-TR" dirty="0" err="1" smtClean="0"/>
              <a:t>kcevik</a:t>
            </a:r>
            <a:r>
              <a:rPr lang="tr-TR" dirty="0" smtClean="0"/>
              <a:t>@</a:t>
            </a:r>
            <a:r>
              <a:rPr lang="tr-TR" dirty="0" err="1" smtClean="0"/>
              <a:t>nigde</a:t>
            </a:r>
            <a:r>
              <a:rPr lang="tr-TR" dirty="0" smtClean="0"/>
              <a:t>.edu.tr</a:t>
            </a:r>
            <a:r>
              <a:rPr lang="tr-TR" baseline="30000" dirty="0" smtClean="0"/>
              <a:t> </a:t>
            </a:r>
            <a:endParaRPr lang="tr-TR"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noGrp="1"/>
          </p:cNvSpPr>
          <p:nvPr>
            <p:ph idx="1"/>
          </p:nvPr>
        </p:nvSpPr>
        <p:spPr>
          <a:xfrm>
            <a:off x="457200" y="3714752"/>
            <a:ext cx="8229600" cy="2214578"/>
          </a:xfrm>
          <a:prstGeom prst="rect">
            <a:avLst/>
          </a:prstGeom>
        </p:spPr>
        <p:txBody>
          <a:bodyPr vert="horz" lIns="91440" tIns="45720" rIns="91440" bIns="45720" rtlCol="0">
            <a:normAutofit/>
          </a:bodyPr>
          <a:lstStyle/>
          <a:p>
            <a:pPr marL="342900" lvl="0" indent="-342900" algn="just">
              <a:spcBef>
                <a:spcPct val="20000"/>
              </a:spcBef>
              <a:buFont typeface="Arial" pitchFamily="34" charset="0"/>
              <a:buChar char="•"/>
            </a:pPr>
            <a:r>
              <a:rPr lang="en-GB" sz="2400" dirty="0"/>
              <a:t>Bu </a:t>
            </a:r>
            <a:r>
              <a:rPr lang="en-GB" sz="2400" dirty="0" err="1"/>
              <a:t>amaçla</a:t>
            </a:r>
            <a:r>
              <a:rPr lang="en-GB" sz="2400" dirty="0"/>
              <a:t> </a:t>
            </a:r>
            <a:r>
              <a:rPr lang="en-GB" sz="2400" dirty="0" err="1"/>
              <a:t>çalışmada</a:t>
            </a:r>
            <a:r>
              <a:rPr lang="en-GB" sz="2400" dirty="0"/>
              <a:t> </a:t>
            </a:r>
            <a:r>
              <a:rPr lang="en-GB" sz="2400" dirty="0" err="1"/>
              <a:t>daha</a:t>
            </a:r>
            <a:r>
              <a:rPr lang="en-GB" sz="2400" dirty="0"/>
              <a:t> </a:t>
            </a:r>
            <a:r>
              <a:rPr lang="en-GB" sz="2400" dirty="0" err="1"/>
              <a:t>ucuz</a:t>
            </a:r>
            <a:r>
              <a:rPr lang="en-GB" sz="2400" dirty="0"/>
              <a:t> </a:t>
            </a:r>
            <a:r>
              <a:rPr lang="en-GB" sz="2400" dirty="0" err="1"/>
              <a:t>yem</a:t>
            </a:r>
            <a:r>
              <a:rPr lang="en-GB" sz="2400" dirty="0"/>
              <a:t> </a:t>
            </a:r>
            <a:r>
              <a:rPr lang="en-GB" sz="2400" dirty="0" err="1"/>
              <a:t>kaynaklarının</a:t>
            </a:r>
            <a:r>
              <a:rPr lang="en-GB" sz="2400" dirty="0"/>
              <a:t> </a:t>
            </a:r>
            <a:r>
              <a:rPr lang="en-GB" sz="2400" dirty="0" err="1"/>
              <a:t>kullanımına</a:t>
            </a:r>
            <a:r>
              <a:rPr lang="en-GB" sz="2400" dirty="0"/>
              <a:t> </a:t>
            </a:r>
            <a:r>
              <a:rPr lang="en-GB" sz="2400" dirty="0" err="1"/>
              <a:t>izin</a:t>
            </a:r>
            <a:r>
              <a:rPr lang="en-GB" sz="2400" dirty="0"/>
              <a:t> </a:t>
            </a:r>
            <a:r>
              <a:rPr lang="en-GB" sz="2400" dirty="0" err="1"/>
              <a:t>veren</a:t>
            </a:r>
            <a:r>
              <a:rPr lang="en-GB" sz="2400" dirty="0"/>
              <a:t>, karma </a:t>
            </a:r>
            <a:r>
              <a:rPr lang="en-GB" sz="2400" dirty="0" err="1"/>
              <a:t>yem</a:t>
            </a:r>
            <a:r>
              <a:rPr lang="en-GB" sz="2400" dirty="0"/>
              <a:t>, </a:t>
            </a:r>
            <a:r>
              <a:rPr lang="en-GB" sz="2400" dirty="0" err="1"/>
              <a:t>kesif</a:t>
            </a:r>
            <a:r>
              <a:rPr lang="en-GB" sz="2400" dirty="0"/>
              <a:t> </a:t>
            </a:r>
            <a:r>
              <a:rPr lang="en-GB" sz="2400" dirty="0" err="1"/>
              <a:t>yem</a:t>
            </a:r>
            <a:r>
              <a:rPr lang="en-GB" sz="2400" dirty="0"/>
              <a:t> </a:t>
            </a:r>
            <a:r>
              <a:rPr lang="en-GB" sz="2400" dirty="0" err="1"/>
              <a:t>veya</a:t>
            </a:r>
            <a:r>
              <a:rPr lang="en-GB" sz="2400" dirty="0"/>
              <a:t> </a:t>
            </a:r>
            <a:r>
              <a:rPr lang="en-GB" sz="2400" dirty="0" err="1"/>
              <a:t>kaba-kesif</a:t>
            </a:r>
            <a:r>
              <a:rPr lang="en-GB" sz="2400" dirty="0"/>
              <a:t> </a:t>
            </a:r>
            <a:r>
              <a:rPr lang="en-GB" sz="2400" dirty="0" err="1"/>
              <a:t>yem</a:t>
            </a:r>
            <a:r>
              <a:rPr lang="en-GB" sz="2400" dirty="0"/>
              <a:t> </a:t>
            </a:r>
            <a:r>
              <a:rPr lang="en-GB" sz="2400" dirty="0" err="1"/>
              <a:t>karışımlarının</a:t>
            </a:r>
            <a:r>
              <a:rPr lang="en-GB" sz="2400" dirty="0"/>
              <a:t> </a:t>
            </a:r>
            <a:r>
              <a:rPr lang="en-GB" sz="2400" dirty="0" err="1"/>
              <a:t>hazırlanmasında</a:t>
            </a:r>
            <a:r>
              <a:rPr lang="en-GB" sz="2400" dirty="0"/>
              <a:t>; </a:t>
            </a:r>
            <a:r>
              <a:rPr lang="en-GB" sz="2400" dirty="0" err="1"/>
              <a:t>yemlerin</a:t>
            </a:r>
            <a:r>
              <a:rPr lang="en-GB" sz="2400" dirty="0"/>
              <a:t> </a:t>
            </a:r>
            <a:r>
              <a:rPr lang="en-GB" sz="2400" dirty="0" err="1"/>
              <a:t>içerdiği</a:t>
            </a:r>
            <a:r>
              <a:rPr lang="en-GB" sz="2400" dirty="0"/>
              <a:t> </a:t>
            </a:r>
            <a:r>
              <a:rPr lang="en-GB" sz="2400" dirty="0" err="1"/>
              <a:t>besin</a:t>
            </a:r>
            <a:r>
              <a:rPr lang="en-GB" sz="2400" dirty="0"/>
              <a:t> </a:t>
            </a:r>
            <a:r>
              <a:rPr lang="en-GB" sz="2400" dirty="0" err="1"/>
              <a:t>maddelerini</a:t>
            </a:r>
            <a:r>
              <a:rPr lang="en-GB" sz="2400" dirty="0"/>
              <a:t> </a:t>
            </a:r>
            <a:r>
              <a:rPr lang="en-GB" sz="2400" dirty="0" err="1"/>
              <a:t>göz</a:t>
            </a:r>
            <a:r>
              <a:rPr lang="en-GB" sz="2400" dirty="0"/>
              <a:t> </a:t>
            </a:r>
            <a:r>
              <a:rPr lang="en-GB" sz="2400" dirty="0" err="1"/>
              <a:t>önünde</a:t>
            </a:r>
            <a:r>
              <a:rPr lang="en-GB" sz="2400" dirty="0"/>
              <a:t> </a:t>
            </a:r>
            <a:r>
              <a:rPr lang="en-GB" sz="2400" dirty="0" err="1"/>
              <a:t>tutan</a:t>
            </a:r>
            <a:r>
              <a:rPr lang="en-GB" sz="2400" dirty="0"/>
              <a:t> </a:t>
            </a:r>
            <a:r>
              <a:rPr lang="en-GB" sz="2400" dirty="0" err="1"/>
              <a:t>bir</a:t>
            </a:r>
            <a:r>
              <a:rPr lang="en-GB" sz="2400" dirty="0"/>
              <a:t> program </a:t>
            </a:r>
            <a:r>
              <a:rPr lang="en-GB" sz="2400" dirty="0" err="1"/>
              <a:t>yazılımı</a:t>
            </a:r>
            <a:r>
              <a:rPr lang="en-GB" sz="2400" dirty="0"/>
              <a:t> </a:t>
            </a:r>
            <a:r>
              <a:rPr lang="en-GB" sz="2400" dirty="0" err="1"/>
              <a:t>tasarlanmıştır</a:t>
            </a:r>
            <a:r>
              <a:rPr lang="en-GB" sz="2400" dirty="0"/>
              <a:t>. </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9" name="8 Grup"/>
          <p:cNvGrpSpPr/>
          <p:nvPr/>
        </p:nvGrpSpPr>
        <p:grpSpPr>
          <a:xfrm>
            <a:off x="714348" y="911098"/>
            <a:ext cx="8023291" cy="2303588"/>
            <a:chOff x="714348" y="1428736"/>
            <a:chExt cx="8023291" cy="2303588"/>
          </a:xfrm>
        </p:grpSpPr>
        <p:pic>
          <p:nvPicPr>
            <p:cNvPr id="1027" name="Picture 3"/>
            <p:cNvPicPr>
              <a:picLocks noChangeAspect="1" noChangeArrowheads="1"/>
            </p:cNvPicPr>
            <p:nvPr/>
          </p:nvPicPr>
          <p:blipFill>
            <a:blip r:embed="rId2"/>
            <a:srcRect/>
            <a:stretch>
              <a:fillRect/>
            </a:stretch>
          </p:blipFill>
          <p:spPr bwMode="auto">
            <a:xfrm>
              <a:off x="714348" y="1428736"/>
              <a:ext cx="2714644" cy="2303588"/>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3571868" y="1428736"/>
              <a:ext cx="2571768" cy="2286016"/>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6215074" y="1428736"/>
              <a:ext cx="2522565" cy="2214578"/>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429132"/>
            <a:ext cx="8001056" cy="2214578"/>
          </a:xfrm>
        </p:spPr>
        <p:txBody>
          <a:bodyPr>
            <a:normAutofit/>
          </a:bodyPr>
          <a:lstStyle/>
          <a:p>
            <a:pPr algn="just"/>
            <a:r>
              <a:rPr lang="tr-TR" dirty="0" smtClean="0"/>
              <a:t>Bu uygulamanın kullanılmasıyla,</a:t>
            </a:r>
          </a:p>
          <a:p>
            <a:pPr algn="just"/>
            <a:r>
              <a:rPr lang="tr-TR" dirty="0" err="1" smtClean="0"/>
              <a:t>Ruminant</a:t>
            </a:r>
            <a:r>
              <a:rPr lang="tr-TR" dirty="0" smtClean="0"/>
              <a:t> hayvan işletmelerinde </a:t>
            </a:r>
            <a:r>
              <a:rPr lang="tr-TR" dirty="0" err="1" smtClean="0"/>
              <a:t>rasyonların</a:t>
            </a:r>
            <a:r>
              <a:rPr lang="tr-TR" dirty="0" smtClean="0"/>
              <a:t>; kısa zamanda, daha kolay ve daha ucuz yem kaynaklarının kullanılarak hazırlanmasına izin vermekte ve işletme kârlılığını artırılabilmektedir. </a:t>
            </a:r>
          </a:p>
          <a:p>
            <a:pPr algn="just"/>
            <a:endParaRPr lang="tr-TR" dirty="0" smtClean="0"/>
          </a:p>
          <a:p>
            <a:pPr algn="just"/>
            <a:endParaRPr lang="tr-TR" dirty="0"/>
          </a:p>
        </p:txBody>
      </p:sp>
      <p:pic>
        <p:nvPicPr>
          <p:cNvPr id="6" name="Picture 1" descr="D:\projeler11.01.2012\DPT Projesi\doktora tezi24.03.2007\deneme2yaz\sığır denemesi resimler\DSC02804.JPG"/>
          <p:cNvPicPr>
            <a:picLocks noChangeAspect="1" noChangeArrowheads="1"/>
          </p:cNvPicPr>
          <p:nvPr/>
        </p:nvPicPr>
        <p:blipFill>
          <a:blip r:embed="rId2" cstate="print"/>
          <a:srcRect/>
          <a:stretch>
            <a:fillRect/>
          </a:stretch>
        </p:blipFill>
        <p:spPr bwMode="auto">
          <a:xfrm>
            <a:off x="2357454" y="767958"/>
            <a:ext cx="4500562" cy="337542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4071942"/>
            <a:ext cx="7715304" cy="1928825"/>
          </a:xfrm>
        </p:spPr>
        <p:txBody>
          <a:bodyPr>
            <a:normAutofit/>
          </a:bodyPr>
          <a:lstStyle/>
          <a:p>
            <a:pPr algn="just"/>
            <a:r>
              <a:rPr lang="tr-TR" dirty="0" smtClean="0"/>
              <a:t>Gerçekleştirilen </a:t>
            </a:r>
            <a:r>
              <a:rPr lang="tr-TR" dirty="0"/>
              <a:t>yazılım sayesinde yem hazırlama işlerinin pratikleştirilmesi, işletme kârlılığının artması ve hayvanların daha bilinçli olarak beslenmesi sağlanmaktadır. </a:t>
            </a:r>
            <a:endParaRPr lang="tr-TR" dirty="0" smtClean="0"/>
          </a:p>
        </p:txBody>
      </p:sp>
      <p:pic>
        <p:nvPicPr>
          <p:cNvPr id="5" name="Picture 2"/>
          <p:cNvPicPr>
            <a:picLocks noChangeAspect="1" noChangeArrowheads="1"/>
          </p:cNvPicPr>
          <p:nvPr/>
        </p:nvPicPr>
        <p:blipFill>
          <a:blip r:embed="rId2" cstate="print"/>
          <a:srcRect/>
          <a:stretch>
            <a:fillRect/>
          </a:stretch>
        </p:blipFill>
        <p:spPr bwMode="auto">
          <a:xfrm>
            <a:off x="6321528" y="238645"/>
            <a:ext cx="2536751" cy="2118785"/>
          </a:xfrm>
          <a:prstGeom prst="rect">
            <a:avLst/>
          </a:prstGeom>
          <a:noFill/>
          <a:ln w="9525">
            <a:noFill/>
            <a:miter lim="800000"/>
            <a:headEnd/>
            <a:tailEnd/>
          </a:ln>
          <a:effectLst/>
        </p:spPr>
      </p:pic>
      <p:sp>
        <p:nvSpPr>
          <p:cNvPr id="6" name="2 İçerik Yer Tutucusu"/>
          <p:cNvSpPr txBox="1">
            <a:spLocks/>
          </p:cNvSpPr>
          <p:nvPr/>
        </p:nvSpPr>
        <p:spPr>
          <a:xfrm>
            <a:off x="214282" y="3357562"/>
            <a:ext cx="8615394" cy="3071834"/>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a:srcRect/>
          <a:stretch>
            <a:fillRect/>
          </a:stretch>
        </p:blipFill>
        <p:spPr bwMode="auto">
          <a:xfrm>
            <a:off x="1033153" y="785794"/>
            <a:ext cx="3038781" cy="271464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3888906" y="1428736"/>
            <a:ext cx="3439910"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214422"/>
            <a:ext cx="8229600" cy="1143000"/>
          </a:xfrm>
        </p:spPr>
        <p:txBody>
          <a:bodyPr>
            <a:normAutofit fontScale="90000"/>
          </a:bodyPr>
          <a:lstStyle/>
          <a:p>
            <a:pPr algn="l"/>
            <a:r>
              <a:rPr lang="tr-TR" sz="3300" b="1" dirty="0" smtClean="0"/>
              <a:t>2. Materyal ve Metot</a:t>
            </a:r>
            <a:r>
              <a:rPr lang="tr-TR" dirty="0" smtClean="0"/>
              <a:t/>
            </a:r>
            <a:br>
              <a:rPr lang="tr-TR" dirty="0" smtClean="0"/>
            </a:br>
            <a:endParaRPr lang="tr-TR" dirty="0"/>
          </a:p>
        </p:txBody>
      </p:sp>
      <p:sp>
        <p:nvSpPr>
          <p:cNvPr id="3" name="2 İçerik Yer Tutucusu"/>
          <p:cNvSpPr>
            <a:spLocks noGrp="1"/>
          </p:cNvSpPr>
          <p:nvPr>
            <p:ph idx="1"/>
          </p:nvPr>
        </p:nvSpPr>
        <p:spPr>
          <a:xfrm>
            <a:off x="457200" y="2143116"/>
            <a:ext cx="4543428" cy="3983047"/>
          </a:xfrm>
        </p:spPr>
        <p:txBody>
          <a:bodyPr>
            <a:normAutofit/>
          </a:bodyPr>
          <a:lstStyle/>
          <a:p>
            <a:pPr algn="just"/>
            <a:r>
              <a:rPr lang="tr-TR" dirty="0" smtClean="0"/>
              <a:t>Tasarlanan </a:t>
            </a:r>
            <a:r>
              <a:rPr lang="tr-TR" dirty="0"/>
              <a:t>yazılım günümüz yazılım </a:t>
            </a:r>
            <a:r>
              <a:rPr lang="tr-TR" dirty="0" smtClean="0"/>
              <a:t>teknoloji dillerinden </a:t>
            </a:r>
            <a:r>
              <a:rPr lang="tr-TR" dirty="0"/>
              <a:t>olan C# programlama dili ile .Net teknolojisi destekli bir programlama yazılımı olan Microsoft </a:t>
            </a:r>
            <a:r>
              <a:rPr lang="tr-TR" dirty="0" err="1"/>
              <a:t>Visual</a:t>
            </a:r>
            <a:r>
              <a:rPr lang="tr-TR" dirty="0"/>
              <a:t> </a:t>
            </a:r>
            <a:r>
              <a:rPr lang="tr-TR" dirty="0" err="1"/>
              <a:t>Studio</a:t>
            </a:r>
            <a:r>
              <a:rPr lang="tr-TR" dirty="0"/>
              <a:t> 2010 ile gerçekleştirilmiştir. </a:t>
            </a:r>
            <a:endParaRPr lang="tr-TR" dirty="0" smtClean="0"/>
          </a:p>
        </p:txBody>
      </p:sp>
      <p:pic>
        <p:nvPicPr>
          <p:cNvPr id="3074" name="Picture 2"/>
          <p:cNvPicPr>
            <a:picLocks noChangeAspect="1" noChangeArrowheads="1"/>
          </p:cNvPicPr>
          <p:nvPr/>
        </p:nvPicPr>
        <p:blipFill>
          <a:blip r:embed="rId2"/>
          <a:srcRect/>
          <a:stretch>
            <a:fillRect/>
          </a:stretch>
        </p:blipFill>
        <p:spPr bwMode="auto">
          <a:xfrm>
            <a:off x="5715008" y="3650222"/>
            <a:ext cx="2428892" cy="177904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286380" y="1285860"/>
            <a:ext cx="3169618"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229600" cy="5110178"/>
          </a:xfrm>
        </p:spPr>
        <p:txBody>
          <a:bodyPr>
            <a:normAutofit/>
          </a:bodyPr>
          <a:lstStyle/>
          <a:p>
            <a:pPr lvl="0" algn="just">
              <a:defRPr/>
            </a:pPr>
            <a:r>
              <a:rPr lang="tr-TR" dirty="0" smtClean="0"/>
              <a:t>Yazılım,</a:t>
            </a:r>
            <a:endParaRPr lang="tr-TR" dirty="0" smtClean="0"/>
          </a:p>
          <a:p>
            <a:pPr lvl="0" algn="just">
              <a:defRPr/>
            </a:pPr>
            <a:r>
              <a:rPr lang="tr-TR" dirty="0" smtClean="0"/>
              <a:t>Hayvanların </a:t>
            </a:r>
            <a:r>
              <a:rPr lang="tr-TR" dirty="0" smtClean="0">
                <a:solidFill>
                  <a:srgbClr val="FF0000"/>
                </a:solidFill>
              </a:rPr>
              <a:t>besin madde gereksinmelerine</a:t>
            </a:r>
            <a:r>
              <a:rPr lang="tr-TR" dirty="0" smtClean="0"/>
              <a:t> göre</a:t>
            </a:r>
          </a:p>
          <a:p>
            <a:pPr lvl="0" algn="just">
              <a:defRPr/>
            </a:pPr>
            <a:r>
              <a:rPr lang="tr-TR" dirty="0" smtClean="0"/>
              <a:t>Farklı yem kaynaklarının </a:t>
            </a:r>
            <a:r>
              <a:rPr lang="tr-TR" dirty="0" smtClean="0">
                <a:solidFill>
                  <a:srgbClr val="FF0000"/>
                </a:solidFill>
              </a:rPr>
              <a:t>kısıtlandırılarak </a:t>
            </a:r>
            <a:r>
              <a:rPr lang="tr-TR" dirty="0" smtClean="0"/>
              <a:t>kontrol edilmesine </a:t>
            </a:r>
          </a:p>
          <a:p>
            <a:pPr algn="just">
              <a:defRPr/>
            </a:pPr>
            <a:r>
              <a:rPr lang="tr-TR" dirty="0" smtClean="0"/>
              <a:t>Yem </a:t>
            </a:r>
            <a:r>
              <a:rPr lang="tr-TR" dirty="0" smtClean="0"/>
              <a:t>hammaddelerinin ayrı ayrı enerji, protein, kaba yemler ve yem katkı maddeleri olarak </a:t>
            </a:r>
            <a:r>
              <a:rPr lang="tr-TR" dirty="0" smtClean="0">
                <a:solidFill>
                  <a:srgbClr val="FF0000"/>
                </a:solidFill>
              </a:rPr>
              <a:t>gruplandırılmasını da s</a:t>
            </a:r>
            <a:r>
              <a:rPr lang="tr-TR" dirty="0" smtClean="0"/>
              <a:t>ağlamaktadır. </a:t>
            </a:r>
            <a:endParaRPr lang="tr-TR" dirty="0" smtClean="0"/>
          </a:p>
          <a:p>
            <a:pPr algn="just">
              <a:defRPr/>
            </a:pPr>
            <a:r>
              <a:rPr lang="tr-TR" dirty="0" smtClean="0">
                <a:solidFill>
                  <a:srgbClr val="FF0000"/>
                </a:solidFill>
              </a:rPr>
              <a:t>Daha ucuz maliyetle </a:t>
            </a:r>
            <a:r>
              <a:rPr lang="tr-TR" dirty="0" smtClean="0"/>
              <a:t>yem karmalarının hazırlanmasına neden olacaktır. </a:t>
            </a:r>
          </a:p>
          <a:p>
            <a:pPr algn="just">
              <a:defRPr/>
            </a:pPr>
            <a:endParaRPr lang="tr-TR" dirty="0" smtClean="0"/>
          </a:p>
          <a:p>
            <a:pPr lvl="0" algn="just">
              <a:defRPr/>
            </a:pPr>
            <a:endParaRPr lang="tr-TR" dirty="0" smtClean="0"/>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229600" cy="5324492"/>
          </a:xfrm>
        </p:spPr>
        <p:txBody>
          <a:bodyPr/>
          <a:lstStyle/>
          <a:p>
            <a:pPr lvl="0" algn="just"/>
            <a:r>
              <a:rPr lang="tr-TR" dirty="0" smtClean="0"/>
              <a:t>Kullanıcılar </a:t>
            </a:r>
            <a:r>
              <a:rPr lang="tr-TR" dirty="0" smtClean="0"/>
              <a:t>karma yem içeriği hakkında bilgi isterse; karma yemde kullanılacak olan yem hammaddelerinin oranları, toplam karışımın besin madde içerikleri (Ham Protein(HP), </a:t>
            </a:r>
            <a:r>
              <a:rPr lang="tr-TR" dirty="0" err="1" smtClean="0"/>
              <a:t>Metabolik</a:t>
            </a:r>
            <a:r>
              <a:rPr lang="tr-TR" dirty="0" smtClean="0"/>
              <a:t> Enerji(ME), Kuru Madde(KM), Vitamin ve Mineral) ve maliyetleri hakkındaki bilgiyi </a:t>
            </a:r>
            <a:r>
              <a:rPr lang="tr-TR" dirty="0" smtClean="0">
                <a:solidFill>
                  <a:srgbClr val="FF0000"/>
                </a:solidFill>
              </a:rPr>
              <a:t>raporlayabilmektedirler</a:t>
            </a:r>
            <a:r>
              <a:rPr lang="tr-TR" dirty="0" smtClean="0"/>
              <a:t>.</a:t>
            </a:r>
            <a:r>
              <a:rPr lang="tr-TR" b="1" dirty="0" smtClean="0"/>
              <a:t> </a:t>
            </a:r>
            <a:endParaRPr lang="tr-TR" b="1" dirty="0" smtClean="0"/>
          </a:p>
          <a:p>
            <a:pPr algn="just"/>
            <a:r>
              <a:rPr lang="tr-TR" dirty="0" smtClean="0">
                <a:solidFill>
                  <a:srgbClr val="FF0000"/>
                </a:solidFill>
              </a:rPr>
              <a:t>Kullanımı oldukça kolay </a:t>
            </a:r>
            <a:r>
              <a:rPr lang="tr-TR" dirty="0" smtClean="0"/>
              <a:t>olan bu yazılım sayesinde küçük işletmelerde dengeli </a:t>
            </a:r>
            <a:r>
              <a:rPr lang="tr-TR" dirty="0" err="1" smtClean="0"/>
              <a:t>rasyonların</a:t>
            </a:r>
            <a:r>
              <a:rPr lang="tr-TR" dirty="0" smtClean="0"/>
              <a:t> hazırlamasında büyük kolaylıklar sağlayacağı düşünülmektedir.</a:t>
            </a:r>
          </a:p>
          <a:p>
            <a:pPr lvl="0"/>
            <a:endParaRPr lang="tr-TR" b="1" dirty="0" smtClean="0"/>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3"/>
          <p:cNvGrpSpPr>
            <a:grpSpLocks/>
          </p:cNvGrpSpPr>
          <p:nvPr/>
        </p:nvGrpSpPr>
        <p:grpSpPr bwMode="auto">
          <a:xfrm>
            <a:off x="1071538" y="642918"/>
            <a:ext cx="7215238" cy="5072097"/>
            <a:chOff x="2775" y="7410"/>
            <a:chExt cx="6975" cy="7314"/>
          </a:xfrm>
        </p:grpSpPr>
        <p:sp>
          <p:nvSpPr>
            <p:cNvPr id="19460" name="AutoShape 4"/>
            <p:cNvSpPr>
              <a:spLocks noChangeArrowheads="1"/>
            </p:cNvSpPr>
            <p:nvPr/>
          </p:nvSpPr>
          <p:spPr bwMode="auto">
            <a:xfrm>
              <a:off x="5523" y="7410"/>
              <a:ext cx="1440" cy="480"/>
            </a:xfrm>
            <a:prstGeom prst="flowChartTerminator">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Başla</a:t>
              </a:r>
              <a:endParaRPr kumimoji="0" lang="tr-TR" sz="1100" b="0" i="0" u="none" strike="noStrike" cap="none" normalizeH="0" baseline="0" smtClean="0">
                <a:ln>
                  <a:noFill/>
                </a:ln>
                <a:solidFill>
                  <a:schemeClr val="tx1"/>
                </a:solidFill>
                <a:effectLst/>
                <a:latin typeface="Arial" pitchFamily="34" charset="0"/>
                <a:cs typeface="Arial" pitchFamily="34" charset="0"/>
              </a:endParaRPr>
            </a:p>
          </p:txBody>
        </p:sp>
        <p:cxnSp>
          <p:nvCxnSpPr>
            <p:cNvPr id="19461" name="AutoShape 5"/>
            <p:cNvCxnSpPr>
              <a:cxnSpLocks noChangeShapeType="1"/>
            </p:cNvCxnSpPr>
            <p:nvPr/>
          </p:nvCxnSpPr>
          <p:spPr bwMode="auto">
            <a:xfrm>
              <a:off x="6243" y="7890"/>
              <a:ext cx="0" cy="567"/>
            </a:xfrm>
            <a:prstGeom prst="straightConnector1">
              <a:avLst/>
            </a:prstGeom>
            <a:noFill/>
            <a:ln w="9525">
              <a:solidFill>
                <a:srgbClr val="000000"/>
              </a:solidFill>
              <a:round/>
              <a:headEnd/>
              <a:tailEnd type="triangle" w="med" len="med"/>
            </a:ln>
          </p:spPr>
        </p:cxnSp>
        <p:sp>
          <p:nvSpPr>
            <p:cNvPr id="19462" name="AutoShape 6"/>
            <p:cNvSpPr>
              <a:spLocks noChangeArrowheads="1"/>
            </p:cNvSpPr>
            <p:nvPr/>
          </p:nvSpPr>
          <p:spPr bwMode="auto">
            <a:xfrm>
              <a:off x="7578" y="8353"/>
              <a:ext cx="1515" cy="855"/>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Veritabanı</a:t>
              </a:r>
              <a:endParaRPr kumimoji="0" lang="tr-TR" sz="1100" b="0" i="0" u="none" strike="noStrike" cap="none" normalizeH="0" baseline="0" smtClean="0">
                <a:ln>
                  <a:noFill/>
                </a:ln>
                <a:solidFill>
                  <a:schemeClr val="tx1"/>
                </a:solidFill>
                <a:effectLst/>
                <a:latin typeface="Arial" pitchFamily="34" charset="0"/>
                <a:cs typeface="Arial" pitchFamily="34" charset="0"/>
              </a:endParaRPr>
            </a:p>
          </p:txBody>
        </p:sp>
        <p:sp>
          <p:nvSpPr>
            <p:cNvPr id="19463" name="AutoShape 7"/>
            <p:cNvSpPr>
              <a:spLocks noChangeArrowheads="1"/>
            </p:cNvSpPr>
            <p:nvPr/>
          </p:nvSpPr>
          <p:spPr bwMode="auto">
            <a:xfrm>
              <a:off x="5382" y="8464"/>
              <a:ext cx="1701" cy="850"/>
            </a:xfrm>
            <a:prstGeom prst="flowChartInputOutpu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İstenilen Yemleri</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Al</a:t>
              </a:r>
              <a:endParaRPr kumimoji="0" lang="tr-TR" sz="1100" b="0" i="0" u="none" strike="noStrike" cap="none" normalizeH="0" baseline="0" smtClean="0">
                <a:ln>
                  <a:noFill/>
                </a:ln>
                <a:solidFill>
                  <a:schemeClr val="tx1"/>
                </a:solidFill>
                <a:effectLst/>
                <a:latin typeface="Arial" pitchFamily="34" charset="0"/>
                <a:cs typeface="Arial" pitchFamily="34" charset="0"/>
              </a:endParaRPr>
            </a:p>
          </p:txBody>
        </p:sp>
        <p:cxnSp>
          <p:nvCxnSpPr>
            <p:cNvPr id="19464" name="AutoShape 8"/>
            <p:cNvCxnSpPr>
              <a:cxnSpLocks noChangeShapeType="1"/>
            </p:cNvCxnSpPr>
            <p:nvPr/>
          </p:nvCxnSpPr>
          <p:spPr bwMode="auto">
            <a:xfrm>
              <a:off x="7011" y="8779"/>
              <a:ext cx="567" cy="1"/>
            </a:xfrm>
            <a:prstGeom prst="straightConnector1">
              <a:avLst/>
            </a:prstGeom>
            <a:noFill/>
            <a:ln w="9525">
              <a:solidFill>
                <a:srgbClr val="000000"/>
              </a:solidFill>
              <a:round/>
              <a:headEnd/>
              <a:tailEnd type="triangle" w="med" len="med"/>
            </a:ln>
          </p:spPr>
        </p:cxnSp>
        <p:cxnSp>
          <p:nvCxnSpPr>
            <p:cNvPr id="19465" name="AutoShape 9"/>
            <p:cNvCxnSpPr>
              <a:cxnSpLocks noChangeShapeType="1"/>
            </p:cNvCxnSpPr>
            <p:nvPr/>
          </p:nvCxnSpPr>
          <p:spPr bwMode="auto">
            <a:xfrm>
              <a:off x="6230" y="9309"/>
              <a:ext cx="0" cy="567"/>
            </a:xfrm>
            <a:prstGeom prst="straightConnector1">
              <a:avLst/>
            </a:prstGeom>
            <a:noFill/>
            <a:ln w="9525">
              <a:solidFill>
                <a:srgbClr val="000000"/>
              </a:solidFill>
              <a:round/>
              <a:headEnd/>
              <a:tailEnd type="triangle" w="med" len="med"/>
            </a:ln>
          </p:spPr>
        </p:cxnSp>
        <p:sp>
          <p:nvSpPr>
            <p:cNvPr id="19466" name="AutoShape 10"/>
            <p:cNvSpPr>
              <a:spLocks noChangeArrowheads="1"/>
            </p:cNvSpPr>
            <p:nvPr/>
          </p:nvSpPr>
          <p:spPr bwMode="auto">
            <a:xfrm>
              <a:off x="5382" y="9890"/>
              <a:ext cx="1701" cy="850"/>
            </a:xfrm>
            <a:prstGeom prst="flowChartInputOutpu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Gereksinmeleri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Al</a:t>
              </a:r>
              <a:endParaRPr kumimoji="0" lang="tr-TR" sz="1100" b="0" i="0" u="none" strike="noStrike" cap="none" normalizeH="0" baseline="0" smtClean="0">
                <a:ln>
                  <a:noFill/>
                </a:ln>
                <a:solidFill>
                  <a:schemeClr val="tx1"/>
                </a:solidFill>
                <a:effectLst/>
                <a:latin typeface="Arial" pitchFamily="34" charset="0"/>
                <a:cs typeface="Arial" pitchFamily="34" charset="0"/>
              </a:endParaRPr>
            </a:p>
          </p:txBody>
        </p:sp>
        <p:cxnSp>
          <p:nvCxnSpPr>
            <p:cNvPr id="19467" name="AutoShape 11"/>
            <p:cNvCxnSpPr>
              <a:cxnSpLocks noChangeShapeType="1"/>
            </p:cNvCxnSpPr>
            <p:nvPr/>
          </p:nvCxnSpPr>
          <p:spPr bwMode="auto">
            <a:xfrm>
              <a:off x="6238" y="10764"/>
              <a:ext cx="0" cy="567"/>
            </a:xfrm>
            <a:prstGeom prst="straightConnector1">
              <a:avLst/>
            </a:prstGeom>
            <a:noFill/>
            <a:ln w="9525">
              <a:solidFill>
                <a:srgbClr val="000000"/>
              </a:solidFill>
              <a:round/>
              <a:headEnd/>
              <a:tailEnd type="triangle" w="med" len="med"/>
            </a:ln>
          </p:spPr>
        </p:cxnSp>
        <p:sp>
          <p:nvSpPr>
            <p:cNvPr id="19468" name="AutoShape 12"/>
            <p:cNvSpPr>
              <a:spLocks noChangeArrowheads="1"/>
            </p:cNvSpPr>
            <p:nvPr/>
          </p:nvSpPr>
          <p:spPr bwMode="auto">
            <a:xfrm>
              <a:off x="5377" y="11328"/>
              <a:ext cx="1701" cy="850"/>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Rasyon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Hesapla</a:t>
              </a:r>
              <a:endParaRPr kumimoji="0" lang="tr-TR" sz="1100" b="0" i="0" u="none" strike="noStrike" cap="none" normalizeH="0" baseline="0" smtClean="0">
                <a:ln>
                  <a:noFill/>
                </a:ln>
                <a:solidFill>
                  <a:schemeClr val="tx1"/>
                </a:solidFill>
                <a:effectLst/>
                <a:latin typeface="Arial" pitchFamily="34" charset="0"/>
                <a:cs typeface="Arial" pitchFamily="34" charset="0"/>
              </a:endParaRPr>
            </a:p>
          </p:txBody>
        </p:sp>
        <p:sp>
          <p:nvSpPr>
            <p:cNvPr id="19469" name="AutoShape 13"/>
            <p:cNvSpPr>
              <a:spLocks noChangeArrowheads="1"/>
            </p:cNvSpPr>
            <p:nvPr/>
          </p:nvSpPr>
          <p:spPr bwMode="auto">
            <a:xfrm>
              <a:off x="5382" y="12783"/>
              <a:ext cx="1701" cy="850"/>
            </a:xfrm>
            <a:prstGeom prst="flowChartInputOutpu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Rasyon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Bilgisini</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Göster</a:t>
              </a:r>
              <a:endParaRPr kumimoji="0" lang="tr-TR" sz="1100" b="0" i="0" u="none" strike="noStrike" cap="none" normalizeH="0" baseline="0" smtClean="0">
                <a:ln>
                  <a:noFill/>
                </a:ln>
                <a:solidFill>
                  <a:schemeClr val="tx1"/>
                </a:solidFill>
                <a:effectLst/>
                <a:latin typeface="Arial" pitchFamily="34" charset="0"/>
                <a:cs typeface="Arial" pitchFamily="34" charset="0"/>
              </a:endParaRPr>
            </a:p>
          </p:txBody>
        </p:sp>
        <p:sp>
          <p:nvSpPr>
            <p:cNvPr id="19470" name="AutoShape 14"/>
            <p:cNvSpPr>
              <a:spLocks noChangeArrowheads="1"/>
            </p:cNvSpPr>
            <p:nvPr/>
          </p:nvSpPr>
          <p:spPr bwMode="auto">
            <a:xfrm>
              <a:off x="2949" y="12888"/>
              <a:ext cx="1701" cy="850"/>
            </a:xfrm>
            <a:prstGeom prst="flowChart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Rasyonu</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Kaydet</a:t>
              </a:r>
              <a:endParaRPr kumimoji="0" lang="tr-TR" sz="1100" b="0" i="0" u="none" strike="noStrike" cap="none" normalizeH="0" baseline="0" smtClean="0">
                <a:ln>
                  <a:noFill/>
                </a:ln>
                <a:solidFill>
                  <a:schemeClr val="tx1"/>
                </a:solidFill>
                <a:effectLst/>
                <a:latin typeface="Arial" pitchFamily="34" charset="0"/>
                <a:cs typeface="Arial" pitchFamily="34" charset="0"/>
              </a:endParaRPr>
            </a:p>
          </p:txBody>
        </p:sp>
        <p:sp>
          <p:nvSpPr>
            <p:cNvPr id="19471" name="AutoShape 15"/>
            <p:cNvSpPr>
              <a:spLocks noChangeArrowheads="1"/>
            </p:cNvSpPr>
            <p:nvPr/>
          </p:nvSpPr>
          <p:spPr bwMode="auto">
            <a:xfrm>
              <a:off x="7770" y="12768"/>
              <a:ext cx="1701" cy="850"/>
            </a:xfrm>
            <a:prstGeom prst="flowChartPunchedTape">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Raporla</a:t>
              </a:r>
              <a:endParaRPr kumimoji="0" lang="tr-TR" sz="1100" b="0" i="0" u="none" strike="noStrike" cap="none" normalizeH="0" baseline="0" smtClean="0">
                <a:ln>
                  <a:noFill/>
                </a:ln>
                <a:solidFill>
                  <a:schemeClr val="tx1"/>
                </a:solidFill>
                <a:effectLst/>
                <a:latin typeface="Arial" pitchFamily="34" charset="0"/>
                <a:cs typeface="Arial" pitchFamily="34" charset="0"/>
              </a:endParaRPr>
            </a:p>
          </p:txBody>
        </p:sp>
        <p:cxnSp>
          <p:nvCxnSpPr>
            <p:cNvPr id="19472" name="AutoShape 16"/>
            <p:cNvCxnSpPr>
              <a:cxnSpLocks noChangeShapeType="1"/>
            </p:cNvCxnSpPr>
            <p:nvPr/>
          </p:nvCxnSpPr>
          <p:spPr bwMode="auto">
            <a:xfrm>
              <a:off x="7098" y="11733"/>
              <a:ext cx="567" cy="0"/>
            </a:xfrm>
            <a:prstGeom prst="straightConnector1">
              <a:avLst/>
            </a:prstGeom>
            <a:noFill/>
            <a:ln w="9525">
              <a:solidFill>
                <a:srgbClr val="000000"/>
              </a:solidFill>
              <a:round/>
              <a:headEnd/>
              <a:tailEnd type="triangle" w="med" len="med"/>
            </a:ln>
          </p:spPr>
        </p:cxnSp>
        <p:sp>
          <p:nvSpPr>
            <p:cNvPr id="19473" name="AutoShape 17"/>
            <p:cNvSpPr>
              <a:spLocks noChangeArrowheads="1"/>
            </p:cNvSpPr>
            <p:nvPr/>
          </p:nvSpPr>
          <p:spPr bwMode="auto">
            <a:xfrm>
              <a:off x="7770" y="11316"/>
              <a:ext cx="1875" cy="850"/>
            </a:xfrm>
            <a:prstGeom prst="flowChartDecis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Raporla?</a:t>
              </a:r>
              <a:endParaRPr kumimoji="0" lang="tr-TR" sz="1100" b="0" i="0" u="none" strike="noStrike" cap="none" normalizeH="0" baseline="0" smtClean="0">
                <a:ln>
                  <a:noFill/>
                </a:ln>
                <a:solidFill>
                  <a:schemeClr val="tx1"/>
                </a:solidFill>
                <a:effectLst/>
                <a:latin typeface="Arial" pitchFamily="34" charset="0"/>
                <a:cs typeface="Arial" pitchFamily="34" charset="0"/>
              </a:endParaRPr>
            </a:p>
          </p:txBody>
        </p:sp>
        <p:sp>
          <p:nvSpPr>
            <p:cNvPr id="19474" name="AutoShape 18"/>
            <p:cNvSpPr>
              <a:spLocks noChangeArrowheads="1"/>
            </p:cNvSpPr>
            <p:nvPr/>
          </p:nvSpPr>
          <p:spPr bwMode="auto">
            <a:xfrm>
              <a:off x="2775" y="11318"/>
              <a:ext cx="1875" cy="850"/>
            </a:xfrm>
            <a:prstGeom prst="flowChartDecis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Kaydet?</a:t>
              </a:r>
              <a:endParaRPr kumimoji="0" lang="tr-TR" sz="1100" b="0" i="0" u="none" strike="noStrike" cap="none" normalizeH="0" baseline="0" smtClean="0">
                <a:ln>
                  <a:noFill/>
                </a:ln>
                <a:solidFill>
                  <a:schemeClr val="tx1"/>
                </a:solidFill>
                <a:effectLst/>
                <a:latin typeface="Arial" pitchFamily="34" charset="0"/>
                <a:cs typeface="Arial" pitchFamily="34" charset="0"/>
              </a:endParaRPr>
            </a:p>
          </p:txBody>
        </p:sp>
        <p:cxnSp>
          <p:nvCxnSpPr>
            <p:cNvPr id="19475" name="AutoShape 19"/>
            <p:cNvCxnSpPr>
              <a:cxnSpLocks noChangeShapeType="1"/>
            </p:cNvCxnSpPr>
            <p:nvPr/>
          </p:nvCxnSpPr>
          <p:spPr bwMode="auto">
            <a:xfrm flipH="1">
              <a:off x="4740" y="11733"/>
              <a:ext cx="567" cy="0"/>
            </a:xfrm>
            <a:prstGeom prst="straightConnector1">
              <a:avLst/>
            </a:prstGeom>
            <a:noFill/>
            <a:ln w="9525">
              <a:solidFill>
                <a:srgbClr val="000000"/>
              </a:solidFill>
              <a:round/>
              <a:headEnd/>
              <a:tailEnd type="triangle" w="med" len="med"/>
            </a:ln>
          </p:spPr>
        </p:cxnSp>
        <p:cxnSp>
          <p:nvCxnSpPr>
            <p:cNvPr id="19476" name="AutoShape 20"/>
            <p:cNvCxnSpPr>
              <a:cxnSpLocks noChangeShapeType="1"/>
            </p:cNvCxnSpPr>
            <p:nvPr/>
          </p:nvCxnSpPr>
          <p:spPr bwMode="auto">
            <a:xfrm>
              <a:off x="6235" y="12183"/>
              <a:ext cx="0" cy="567"/>
            </a:xfrm>
            <a:prstGeom prst="straightConnector1">
              <a:avLst/>
            </a:prstGeom>
            <a:noFill/>
            <a:ln w="9525">
              <a:solidFill>
                <a:srgbClr val="000000"/>
              </a:solidFill>
              <a:round/>
              <a:headEnd/>
              <a:tailEnd type="triangle" w="med" len="med"/>
            </a:ln>
          </p:spPr>
        </p:cxnSp>
        <p:cxnSp>
          <p:nvCxnSpPr>
            <p:cNvPr id="19477" name="AutoShape 21"/>
            <p:cNvCxnSpPr>
              <a:cxnSpLocks noChangeShapeType="1"/>
            </p:cNvCxnSpPr>
            <p:nvPr/>
          </p:nvCxnSpPr>
          <p:spPr bwMode="auto">
            <a:xfrm>
              <a:off x="3720" y="12198"/>
              <a:ext cx="0" cy="567"/>
            </a:xfrm>
            <a:prstGeom prst="straightConnector1">
              <a:avLst/>
            </a:prstGeom>
            <a:noFill/>
            <a:ln w="9525">
              <a:solidFill>
                <a:srgbClr val="000000"/>
              </a:solidFill>
              <a:round/>
              <a:headEnd/>
              <a:tailEnd type="triangle" w="med" len="med"/>
            </a:ln>
          </p:spPr>
        </p:cxnSp>
        <p:cxnSp>
          <p:nvCxnSpPr>
            <p:cNvPr id="19478" name="AutoShape 22"/>
            <p:cNvCxnSpPr>
              <a:cxnSpLocks noChangeShapeType="1"/>
            </p:cNvCxnSpPr>
            <p:nvPr/>
          </p:nvCxnSpPr>
          <p:spPr bwMode="auto">
            <a:xfrm>
              <a:off x="8715" y="12198"/>
              <a:ext cx="0" cy="567"/>
            </a:xfrm>
            <a:prstGeom prst="straightConnector1">
              <a:avLst/>
            </a:prstGeom>
            <a:noFill/>
            <a:ln w="9525">
              <a:solidFill>
                <a:srgbClr val="000000"/>
              </a:solidFill>
              <a:round/>
              <a:headEnd/>
              <a:tailEnd type="triangle" w="med" len="med"/>
            </a:ln>
          </p:spPr>
        </p:cxnSp>
        <p:sp>
          <p:nvSpPr>
            <p:cNvPr id="19479" name="AutoShape 23"/>
            <p:cNvSpPr>
              <a:spLocks noChangeArrowheads="1"/>
            </p:cNvSpPr>
            <p:nvPr/>
          </p:nvSpPr>
          <p:spPr bwMode="auto">
            <a:xfrm>
              <a:off x="5515" y="14244"/>
              <a:ext cx="1440" cy="480"/>
            </a:xfrm>
            <a:prstGeom prst="flowChartTerminator">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Bitir</a:t>
              </a:r>
              <a:endParaRPr kumimoji="0" lang="tr-TR" sz="1100" b="0" i="0" u="none" strike="noStrike" cap="none" normalizeH="0" baseline="0" smtClean="0">
                <a:ln>
                  <a:noFill/>
                </a:ln>
                <a:solidFill>
                  <a:schemeClr val="tx1"/>
                </a:solidFill>
                <a:effectLst/>
                <a:latin typeface="Arial" pitchFamily="34" charset="0"/>
                <a:cs typeface="Arial" pitchFamily="34" charset="0"/>
              </a:endParaRPr>
            </a:p>
          </p:txBody>
        </p:sp>
        <p:cxnSp>
          <p:nvCxnSpPr>
            <p:cNvPr id="19480" name="AutoShape 24"/>
            <p:cNvCxnSpPr>
              <a:cxnSpLocks noChangeShapeType="1"/>
            </p:cNvCxnSpPr>
            <p:nvPr/>
          </p:nvCxnSpPr>
          <p:spPr bwMode="auto">
            <a:xfrm>
              <a:off x="6230" y="13667"/>
              <a:ext cx="0" cy="567"/>
            </a:xfrm>
            <a:prstGeom prst="straightConnector1">
              <a:avLst/>
            </a:prstGeom>
            <a:noFill/>
            <a:ln w="9525">
              <a:solidFill>
                <a:srgbClr val="000000"/>
              </a:solidFill>
              <a:round/>
              <a:headEnd/>
              <a:tailEnd type="triangle" w="med" len="med"/>
            </a:ln>
          </p:spPr>
        </p:cxnSp>
        <p:cxnSp>
          <p:nvCxnSpPr>
            <p:cNvPr id="19481" name="AutoShape 25"/>
            <p:cNvCxnSpPr>
              <a:cxnSpLocks noChangeShapeType="1"/>
            </p:cNvCxnSpPr>
            <p:nvPr/>
          </p:nvCxnSpPr>
          <p:spPr bwMode="auto">
            <a:xfrm>
              <a:off x="3720" y="13738"/>
              <a:ext cx="1795" cy="806"/>
            </a:xfrm>
            <a:prstGeom prst="bentConnector3">
              <a:avLst>
                <a:gd name="adj1" fmla="val -1005"/>
              </a:avLst>
            </a:prstGeom>
            <a:noFill/>
            <a:ln w="9525">
              <a:solidFill>
                <a:srgbClr val="000000"/>
              </a:solidFill>
              <a:miter lim="800000"/>
              <a:headEnd/>
              <a:tailEnd type="triangle" w="med" len="med"/>
            </a:ln>
          </p:spPr>
        </p:cxnSp>
        <p:cxnSp>
          <p:nvCxnSpPr>
            <p:cNvPr id="19482" name="AutoShape 26"/>
            <p:cNvCxnSpPr>
              <a:cxnSpLocks noChangeShapeType="1"/>
            </p:cNvCxnSpPr>
            <p:nvPr/>
          </p:nvCxnSpPr>
          <p:spPr bwMode="auto">
            <a:xfrm rot="10800000" flipV="1">
              <a:off x="6955" y="13464"/>
              <a:ext cx="1760" cy="1080"/>
            </a:xfrm>
            <a:prstGeom prst="bentConnector3">
              <a:avLst>
                <a:gd name="adj1" fmla="val 565"/>
              </a:avLst>
            </a:prstGeom>
            <a:noFill/>
            <a:ln w="9525">
              <a:solidFill>
                <a:srgbClr val="000000"/>
              </a:solidFill>
              <a:miter lim="800000"/>
              <a:headEnd/>
              <a:tailEnd type="triangle" w="med" len="med"/>
            </a:ln>
          </p:spPr>
        </p:cxnSp>
        <p:sp>
          <p:nvSpPr>
            <p:cNvPr id="19483" name="Text Box 27"/>
            <p:cNvSpPr txBox="1">
              <a:spLocks noChangeArrowheads="1"/>
            </p:cNvSpPr>
            <p:nvPr/>
          </p:nvSpPr>
          <p:spPr bwMode="auto">
            <a:xfrm>
              <a:off x="8955" y="12198"/>
              <a:ext cx="795" cy="39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Evet</a:t>
              </a:r>
              <a:endParaRPr kumimoji="0" lang="tr-TR" sz="1100" b="0" i="0" u="none" strike="noStrike" cap="none" normalizeH="0" baseline="0" smtClean="0">
                <a:ln>
                  <a:noFill/>
                </a:ln>
                <a:solidFill>
                  <a:schemeClr val="tx1"/>
                </a:solidFill>
                <a:effectLst/>
                <a:latin typeface="Arial" pitchFamily="34" charset="0"/>
                <a:cs typeface="Arial" pitchFamily="34" charset="0"/>
              </a:endParaRPr>
            </a:p>
          </p:txBody>
        </p:sp>
        <p:sp>
          <p:nvSpPr>
            <p:cNvPr id="19484" name="Text Box 28"/>
            <p:cNvSpPr txBox="1">
              <a:spLocks noChangeArrowheads="1"/>
            </p:cNvSpPr>
            <p:nvPr/>
          </p:nvSpPr>
          <p:spPr bwMode="auto">
            <a:xfrm>
              <a:off x="2775" y="12198"/>
              <a:ext cx="795" cy="39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Times New Roman" pitchFamily="18" charset="0"/>
                  <a:cs typeface="Arial" pitchFamily="34" charset="0"/>
                </a:rPr>
                <a:t>Evet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Arial" pitchFamily="34" charset="0"/>
                <a:cs typeface="Arial" pitchFamily="34" charset="0"/>
              </a:endParaRPr>
            </a:p>
          </p:txBody>
        </p:sp>
      </p:grpSp>
      <p:sp>
        <p:nvSpPr>
          <p:cNvPr id="32" name="2 İçerik Yer Tutucusu"/>
          <p:cNvSpPr>
            <a:spLocks noGrp="1"/>
          </p:cNvSpPr>
          <p:nvPr>
            <p:ph idx="1"/>
          </p:nvPr>
        </p:nvSpPr>
        <p:spPr>
          <a:xfrm>
            <a:off x="428596" y="5929330"/>
            <a:ext cx="8229600" cy="642942"/>
          </a:xfrm>
        </p:spPr>
        <p:txBody>
          <a:bodyPr>
            <a:normAutofit/>
          </a:bodyPr>
          <a:lstStyle/>
          <a:p>
            <a:r>
              <a:rPr lang="tr-TR" sz="1800" b="1" dirty="0"/>
              <a:t>Şekil 1. </a:t>
            </a:r>
            <a:r>
              <a:rPr lang="tr-TR" sz="1800" dirty="0"/>
              <a:t>Karma yem hazırlama programı akış şeması</a:t>
            </a:r>
          </a:p>
          <a:p>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148</TotalTime>
  <Words>930</Words>
  <Application>Microsoft Office PowerPoint</Application>
  <PresentationFormat>Ekran Gösterisi (4:3)</PresentationFormat>
  <Paragraphs>66</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Akış</vt:lpstr>
      <vt:lpstr>Ruminant Hayvanlarda Karma Yem Programı Mustafa BOĞA1, Kürşat ÇEVİK2</vt:lpstr>
      <vt:lpstr>Slayt 2</vt:lpstr>
      <vt:lpstr>Slayt 3</vt:lpstr>
      <vt:lpstr>Slayt 4</vt:lpstr>
      <vt:lpstr>Slayt 5</vt:lpstr>
      <vt:lpstr>2. Materyal ve Metot </vt:lpstr>
      <vt:lpstr>Slayt 7</vt:lpstr>
      <vt:lpstr>Slayt 8</vt:lpstr>
      <vt:lpstr>Slayt 9</vt:lpstr>
      <vt:lpstr>3. Tasarlanan Yazılım</vt:lpstr>
      <vt:lpstr>Slayt 11</vt:lpstr>
      <vt:lpstr>3.2. Rasyon İşlemleri</vt:lpstr>
      <vt:lpstr>Slayt 13</vt:lpstr>
      <vt:lpstr>Slayt 14</vt:lpstr>
      <vt:lpstr>Slayt 15</vt:lpstr>
      <vt:lpstr>Slayt 16</vt:lpstr>
      <vt:lpstr>Slayt 17</vt:lpstr>
      <vt:lpstr>Slayt 18</vt:lpstr>
      <vt:lpstr>Slayt 19</vt:lpstr>
      <vt:lpstr>4. Sonuç ve Öneriler</vt:lpstr>
      <vt:lpstr>Slayt 21</vt:lpstr>
      <vt:lpstr>Slayt 22</vt:lpstr>
      <vt:lpstr>Slayt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Ruminant Hayvanlarda Karma Yem Programı Mustafa Boğa1, Kürşat Çevik2</dc:title>
  <dc:creator>MBoga</dc:creator>
  <cp:lastModifiedBy>MBoga</cp:lastModifiedBy>
  <cp:revision>27</cp:revision>
  <dcterms:created xsi:type="dcterms:W3CDTF">2012-01-28T20:58:16Z</dcterms:created>
  <dcterms:modified xsi:type="dcterms:W3CDTF">2012-02-01T19:11:21Z</dcterms:modified>
</cp:coreProperties>
</file>