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7" r:id="rId3"/>
    <p:sldId id="257" r:id="rId4"/>
    <p:sldId id="258" r:id="rId5"/>
    <p:sldId id="260" r:id="rId6"/>
    <p:sldId id="262" r:id="rId7"/>
    <p:sldId id="279" r:id="rId8"/>
    <p:sldId id="264" r:id="rId9"/>
    <p:sldId id="274" r:id="rId10"/>
    <p:sldId id="265" r:id="rId11"/>
    <p:sldId id="280" r:id="rId12"/>
    <p:sldId id="268" r:id="rId13"/>
    <p:sldId id="271" r:id="rId14"/>
    <p:sldId id="272" r:id="rId15"/>
    <p:sldId id="273" r:id="rId16"/>
    <p:sldId id="275" r:id="rId17"/>
    <p:sldId id="278" r:id="rId18"/>
    <p:sldId id="276"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2" d="100"/>
          <a:sy n="82" d="100"/>
        </p:scale>
        <p:origin x="-1614" y="-18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A23720DD-5B6D-40BF-8493-A6B52D484E6B}" type="datetimeFigureOut">
              <a:rPr lang="tr-TR" smtClean="0"/>
              <a:pPr/>
              <a:t>17.02.2014</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F302176B-0E47-46AC-8F43-DAB4B8A37D06}"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pPr/>
              <a:t>17.02.2014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pPr/>
              <a:t>17.02.2014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A23720DD-5B6D-40BF-8493-A6B52D484E6B}" type="datetimeFigureOut">
              <a:rPr lang="tr-TR" smtClean="0"/>
              <a:pPr/>
              <a:t>17.02.2014</a:t>
            </a:fld>
            <a:endParaRPr lang="tr-TR"/>
          </a:p>
        </p:txBody>
      </p:sp>
      <p:sp>
        <p:nvSpPr>
          <p:cNvPr id="9" name="Slayt Numarası Yer Tutucusu 8"/>
          <p:cNvSpPr>
            <a:spLocks noGrp="1"/>
          </p:cNvSpPr>
          <p:nvPr>
            <p:ph type="sldNum" sz="quarter" idx="15"/>
          </p:nvPr>
        </p:nvSpPr>
        <p:spPr/>
        <p:txBody>
          <a:bodyPr rtlCol="0"/>
          <a:lstStyle/>
          <a:p>
            <a:fld id="{F302176B-0E47-46AC-8F43-DAB4B8A37D06}" type="slidenum">
              <a:rPr lang="tr-TR" smtClean="0"/>
              <a:pPr/>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A23720DD-5B6D-40BF-8493-A6B52D484E6B}" type="datetimeFigureOut">
              <a:rPr lang="tr-TR" smtClean="0"/>
              <a:pPr/>
              <a:t>17.02.2014</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F302176B-0E47-46AC-8F43-DAB4B8A37D06}"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pPr/>
              <a:t>17.02.2014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pPr/>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pPr/>
              <a:t>17.02.2014</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pPr/>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A23720DD-5B6D-40BF-8493-A6B52D484E6B}" type="datetimeFigureOut">
              <a:rPr lang="tr-TR" smtClean="0"/>
              <a:pPr/>
              <a:t>17.02.2014</a:t>
            </a:fld>
            <a:endParaRPr lang="tr-TR"/>
          </a:p>
        </p:txBody>
      </p:sp>
      <p:sp>
        <p:nvSpPr>
          <p:cNvPr id="7" name="Slayt Numarası Yer Tutucusu 6"/>
          <p:cNvSpPr>
            <a:spLocks noGrp="1"/>
          </p:cNvSpPr>
          <p:nvPr>
            <p:ph type="sldNum" sz="quarter" idx="11"/>
          </p:nvPr>
        </p:nvSpPr>
        <p:spPr/>
        <p:txBody>
          <a:bodyPr rtlCol="0"/>
          <a:lstStyle/>
          <a:p>
            <a:fld id="{F302176B-0E47-46AC-8F43-DAB4B8A37D06}" type="slidenum">
              <a:rPr lang="tr-TR" smtClean="0"/>
              <a:pPr/>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pPr/>
              <a:t>17.02.2014</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A23720DD-5B6D-40BF-8493-A6B52D484E6B}" type="datetimeFigureOut">
              <a:rPr lang="tr-TR" smtClean="0"/>
              <a:pPr/>
              <a:t>17.02.2014</a:t>
            </a:fld>
            <a:endParaRPr lang="tr-TR"/>
          </a:p>
        </p:txBody>
      </p:sp>
      <p:sp>
        <p:nvSpPr>
          <p:cNvPr id="22" name="Slayt Numarası Yer Tutucusu 21"/>
          <p:cNvSpPr>
            <a:spLocks noGrp="1"/>
          </p:cNvSpPr>
          <p:nvPr>
            <p:ph type="sldNum" sz="quarter" idx="15"/>
          </p:nvPr>
        </p:nvSpPr>
        <p:spPr/>
        <p:txBody>
          <a:bodyPr rtlCol="0"/>
          <a:lstStyle/>
          <a:p>
            <a:fld id="{F302176B-0E47-46AC-8F43-DAB4B8A37D06}" type="slidenum">
              <a:rPr lang="tr-TR" smtClean="0"/>
              <a:pPr/>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A23720DD-5B6D-40BF-8493-A6B52D484E6B}" type="datetimeFigureOut">
              <a:rPr lang="tr-TR" smtClean="0"/>
              <a:pPr/>
              <a:t>17.02.2014</a:t>
            </a:fld>
            <a:endParaRPr lang="tr-TR"/>
          </a:p>
        </p:txBody>
      </p:sp>
      <p:sp>
        <p:nvSpPr>
          <p:cNvPr id="18" name="Slayt Numarası Yer Tutucusu 17"/>
          <p:cNvSpPr>
            <a:spLocks noGrp="1"/>
          </p:cNvSpPr>
          <p:nvPr>
            <p:ph type="sldNum" sz="quarter" idx="11"/>
          </p:nvPr>
        </p:nvSpPr>
        <p:spPr/>
        <p:txBody>
          <a:bodyPr rtlCol="0"/>
          <a:lstStyle/>
          <a:p>
            <a:fld id="{F302176B-0E47-46AC-8F43-DAB4B8A37D06}" type="slidenum">
              <a:rPr lang="tr-TR" smtClean="0"/>
              <a:pPr/>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23720DD-5B6D-40BF-8493-A6B52D484E6B}" type="datetimeFigureOut">
              <a:rPr lang="tr-TR" smtClean="0"/>
              <a:pPr/>
              <a:t>17.02.2014</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691680" y="1340768"/>
            <a:ext cx="7308304" cy="2060849"/>
          </a:xfrm>
          <a:solidFill>
            <a:schemeClr val="bg1"/>
          </a:solidFill>
        </p:spPr>
        <p:txBody>
          <a:bodyPr>
            <a:noAutofit/>
          </a:bodyPr>
          <a:lstStyle/>
          <a:p>
            <a:pPr algn="ctr"/>
            <a:r>
              <a:rPr lang="tr-TR" sz="3200" dirty="0" smtClean="0">
                <a:solidFill>
                  <a:schemeClr val="accent1"/>
                </a:solidFill>
              </a:rPr>
              <a:t>ZAMAN SERİLERİ MADENCİLİĞİ KULLANILARAK NÜFUS ARTIŞI TAHMİN UYGULAMASI</a:t>
            </a:r>
            <a:endParaRPr lang="tr-TR" sz="3200" dirty="0">
              <a:solidFill>
                <a:schemeClr val="accent1"/>
              </a:solidFill>
            </a:endParaRPr>
          </a:p>
        </p:txBody>
      </p:sp>
      <p:sp>
        <p:nvSpPr>
          <p:cNvPr id="3" name="Alt Başlık 2"/>
          <p:cNvSpPr>
            <a:spLocks noGrp="1"/>
          </p:cNvSpPr>
          <p:nvPr>
            <p:ph type="subTitle" idx="1"/>
          </p:nvPr>
        </p:nvSpPr>
        <p:spPr>
          <a:xfrm>
            <a:off x="2286000" y="3212976"/>
            <a:ext cx="6172200" cy="3161946"/>
          </a:xfrm>
        </p:spPr>
        <p:txBody>
          <a:bodyPr>
            <a:normAutofit fontScale="85000" lnSpcReduction="20000"/>
          </a:bodyPr>
          <a:lstStyle/>
          <a:p>
            <a:pPr algn="ctr"/>
            <a:r>
              <a:rPr lang="tr-TR" sz="2800" dirty="0" smtClean="0"/>
              <a:t>  </a:t>
            </a:r>
          </a:p>
          <a:p>
            <a:pPr algn="ctr"/>
            <a:endParaRPr lang="tr-TR" sz="2800" dirty="0"/>
          </a:p>
          <a:p>
            <a:pPr algn="ctr"/>
            <a:endParaRPr lang="tr-TR" sz="2800" dirty="0" smtClean="0"/>
          </a:p>
          <a:p>
            <a:pPr algn="ctr"/>
            <a:r>
              <a:rPr lang="tr-TR" sz="2800" dirty="0" smtClean="0"/>
              <a:t> </a:t>
            </a:r>
            <a:r>
              <a:rPr lang="tr-TR" sz="2400" dirty="0" smtClean="0"/>
              <a:t>ARŞ.GÖR.ZEYNEP BEHRİN GÜVEN</a:t>
            </a:r>
          </a:p>
          <a:p>
            <a:pPr algn="ctr"/>
            <a:r>
              <a:rPr lang="tr-TR" sz="2400" dirty="0" smtClean="0"/>
              <a:t>YRD.DOÇ.DR.TURGAY TUGAY BİLGİN</a:t>
            </a:r>
            <a:endParaRPr lang="tr-TR" sz="2400" dirty="0"/>
          </a:p>
          <a:p>
            <a:pPr algn="ctr"/>
            <a:r>
              <a:rPr lang="tr-TR" sz="2100" dirty="0" smtClean="0"/>
              <a:t>MALTEPE ÜNİVERSİTESİ </a:t>
            </a:r>
          </a:p>
          <a:p>
            <a:pPr algn="ctr"/>
            <a:r>
              <a:rPr lang="tr-TR" sz="2100" dirty="0" smtClean="0"/>
              <a:t>MÜHENDİSLİK ve DOĞA BİLİMLERİ FAKÜLTESİ </a:t>
            </a:r>
          </a:p>
          <a:p>
            <a:pPr algn="ctr"/>
            <a:r>
              <a:rPr lang="tr-TR" sz="2100" dirty="0" smtClean="0"/>
              <a:t>YAZILIM MÜHENDİSLİĞİ BÖLÜMÜ</a:t>
            </a:r>
          </a:p>
        </p:txBody>
      </p:sp>
    </p:spTree>
    <p:extLst>
      <p:ext uri="{BB962C8B-B14F-4D97-AF65-F5344CB8AC3E}">
        <p14:creationId xmlns:p14="http://schemas.microsoft.com/office/powerpoint/2010/main" xmlns="" val="1081158504"/>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7571184" cy="908720"/>
          </a:xfrm>
        </p:spPr>
        <p:txBody>
          <a:bodyPr>
            <a:normAutofit fontScale="90000"/>
          </a:bodyPr>
          <a:lstStyle/>
          <a:p>
            <a:r>
              <a:rPr lang="tr-TR" dirty="0" smtClean="0"/>
              <a:t>VERİ SETİNİN ARFF FORMATINA DÖNÜŞTÜRÜLMESİ</a:t>
            </a:r>
            <a:endParaRPr lang="tr-TR" dirty="0"/>
          </a:p>
        </p:txBody>
      </p:sp>
      <p:sp>
        <p:nvSpPr>
          <p:cNvPr id="3" name="İçerik Yer Tutucusu 2"/>
          <p:cNvSpPr>
            <a:spLocks noGrp="1"/>
          </p:cNvSpPr>
          <p:nvPr>
            <p:ph sz="quarter" idx="1"/>
          </p:nvPr>
        </p:nvSpPr>
        <p:spPr>
          <a:xfrm>
            <a:off x="457200" y="980728"/>
            <a:ext cx="7643192" cy="5877272"/>
          </a:xfrm>
        </p:spPr>
        <p:txBody>
          <a:bodyPr/>
          <a:lstStyle/>
          <a:p>
            <a:r>
              <a:rPr lang="tr-TR" dirty="0"/>
              <a:t>Veri setine verilecek olan isim @</a:t>
            </a:r>
            <a:r>
              <a:rPr lang="tr-TR" dirty="0" err="1"/>
              <a:t>relation</a:t>
            </a:r>
            <a:r>
              <a:rPr lang="tr-TR" dirty="0"/>
              <a:t> ile tanımlanır. </a:t>
            </a:r>
            <a:endParaRPr lang="tr-TR" dirty="0" smtClean="0"/>
          </a:p>
          <a:p>
            <a:r>
              <a:rPr lang="tr-TR" dirty="0" smtClean="0"/>
              <a:t>Değişken </a:t>
            </a:r>
            <a:r>
              <a:rPr lang="tr-TR" dirty="0"/>
              <a:t>isimleri </a:t>
            </a:r>
            <a:r>
              <a:rPr lang="tr-TR" dirty="0" smtClean="0"/>
              <a:t>değişkene </a:t>
            </a:r>
            <a:r>
              <a:rPr lang="tr-TR" dirty="0"/>
              <a:t>verilecek ad ve türleri ile birlikte @</a:t>
            </a:r>
            <a:r>
              <a:rPr lang="tr-TR" dirty="0" err="1"/>
              <a:t>attribute</a:t>
            </a:r>
            <a:r>
              <a:rPr lang="tr-TR" dirty="0"/>
              <a:t> ile </a:t>
            </a:r>
            <a:r>
              <a:rPr lang="tr-TR" dirty="0" smtClean="0"/>
              <a:t>tanımlanır.</a:t>
            </a:r>
          </a:p>
          <a:p>
            <a:r>
              <a:rPr lang="tr-TR" dirty="0" smtClean="0"/>
              <a:t>Veriler </a:t>
            </a:r>
            <a:r>
              <a:rPr lang="tr-TR" dirty="0"/>
              <a:t>ise @data etiketinden sonra, kolonlar virgülle ayrılarak yazılır</a:t>
            </a:r>
            <a:r>
              <a:rPr lang="tr-TR" dirty="0" smtClean="0"/>
              <a:t>.</a:t>
            </a:r>
          </a:p>
          <a:p>
            <a:endParaRPr lang="tr-TR" dirty="0"/>
          </a:p>
          <a:p>
            <a:endParaRPr lang="tr-TR"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555776" y="3452770"/>
            <a:ext cx="3168352" cy="333786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919608104"/>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95536" y="404664"/>
            <a:ext cx="7488832" cy="3168352"/>
          </a:xfrm>
        </p:spPr>
        <p:txBody>
          <a:bodyPr/>
          <a:lstStyle/>
          <a:p>
            <a:pPr>
              <a:buFont typeface="Courier New" pitchFamily="49" charset="0"/>
              <a:buChar char="o"/>
            </a:pPr>
            <a:r>
              <a:rPr lang="tr-TR" dirty="0"/>
              <a:t>T</a:t>
            </a:r>
            <a:r>
              <a:rPr lang="tr-TR" dirty="0" smtClean="0"/>
              <a:t>ahmin </a:t>
            </a:r>
            <a:r>
              <a:rPr lang="tr-TR" dirty="0"/>
              <a:t>algoritmasını ve grafiğini oluşturmamızı sağlayan </a:t>
            </a:r>
            <a:r>
              <a:rPr lang="tr-TR" dirty="0" err="1"/>
              <a:t>Forecast</a:t>
            </a:r>
            <a:r>
              <a:rPr lang="tr-TR" dirty="0"/>
              <a:t> sekmesi seçilir. </a:t>
            </a:r>
            <a:endParaRPr lang="tr-TR" dirty="0" smtClean="0"/>
          </a:p>
          <a:p>
            <a:pPr>
              <a:buFont typeface="Courier New" pitchFamily="49" charset="0"/>
              <a:buChar char="o"/>
            </a:pPr>
            <a:r>
              <a:rPr lang="tr-TR" dirty="0" err="1" smtClean="0"/>
              <a:t>Forecast</a:t>
            </a:r>
            <a:r>
              <a:rPr lang="tr-TR" dirty="0" smtClean="0"/>
              <a:t> </a:t>
            </a:r>
            <a:r>
              <a:rPr lang="tr-TR" dirty="0"/>
              <a:t>sekmesinde dosyadaki </a:t>
            </a:r>
            <a:r>
              <a:rPr lang="tr-TR" dirty="0" err="1"/>
              <a:t>attribute</a:t>
            </a:r>
            <a:r>
              <a:rPr lang="tr-TR" dirty="0"/>
              <a:t> değerleri olan </a:t>
            </a:r>
            <a:r>
              <a:rPr lang="tr-TR" dirty="0" err="1"/>
              <a:t>year</a:t>
            </a:r>
            <a:r>
              <a:rPr lang="tr-TR" dirty="0"/>
              <a:t> ve total görülür. </a:t>
            </a:r>
            <a:endParaRPr lang="tr-TR" dirty="0" smtClean="0"/>
          </a:p>
          <a:p>
            <a:pPr>
              <a:buFont typeface="Courier New" pitchFamily="49" charset="0"/>
              <a:buChar char="o"/>
            </a:pPr>
            <a:r>
              <a:rPr lang="tr-TR" dirty="0"/>
              <a:t>P</a:t>
            </a:r>
            <a:r>
              <a:rPr lang="tr-TR" dirty="0" smtClean="0"/>
              <a:t>arametreler </a:t>
            </a:r>
            <a:r>
              <a:rPr lang="tr-TR" dirty="0"/>
              <a:t>kısmındaki </a:t>
            </a:r>
            <a:r>
              <a:rPr lang="tr-TR" dirty="0" smtClean="0"/>
              <a:t>time </a:t>
            </a:r>
            <a:r>
              <a:rPr lang="tr-TR" dirty="0" err="1" smtClean="0"/>
              <a:t>stamp</a:t>
            </a:r>
            <a:r>
              <a:rPr lang="tr-TR" dirty="0" smtClean="0"/>
              <a:t> </a:t>
            </a:r>
            <a:r>
              <a:rPr lang="tr-TR" dirty="0"/>
              <a:t>değişkeni kaç yıl sonrasını tahmin etme seçeneği </a:t>
            </a:r>
            <a:r>
              <a:rPr lang="tr-TR" dirty="0" smtClean="0"/>
              <a:t>sunar.</a:t>
            </a:r>
            <a:endParaRPr lang="tr-TR" dirty="0"/>
          </a:p>
          <a:p>
            <a:endParaRPr lang="tr-TR" dirty="0" smtClean="0"/>
          </a:p>
          <a:p>
            <a:endParaRPr lang="tr-TR" dirty="0" smtClean="0"/>
          </a:p>
          <a:p>
            <a:endParaRPr lang="tr-TR" dirty="0"/>
          </a:p>
          <a:p>
            <a:pPr marL="0" indent="0">
              <a:buNone/>
            </a:pPr>
            <a:endParaRPr lang="tr-TR" dirty="0" smtClean="0"/>
          </a:p>
          <a:p>
            <a:pPr marL="0" indent="0">
              <a:buNone/>
            </a:pPr>
            <a:endParaRPr lang="tr-TR" dirty="0" smtClean="0"/>
          </a:p>
          <a:p>
            <a:endParaRPr lang="tr-TR" dirty="0" smtClean="0"/>
          </a:p>
          <a:p>
            <a:endParaRPr lang="tr-TR" dirty="0"/>
          </a:p>
        </p:txBody>
      </p:sp>
    </p:spTree>
    <p:extLst>
      <p:ext uri="{BB962C8B-B14F-4D97-AF65-F5344CB8AC3E}">
        <p14:creationId xmlns:p14="http://schemas.microsoft.com/office/powerpoint/2010/main" xmlns="" val="2047278676"/>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sz="quarter" idx="1"/>
          </p:nvPr>
        </p:nvPicPr>
        <p:blipFill>
          <a:blip r:embed="rId2" cstate="print">
            <a:extLst>
              <a:ext uri="{28A0092B-C50C-407E-A947-70E740481C1C}">
                <a14:useLocalDpi xmlns:a14="http://schemas.microsoft.com/office/drawing/2010/main" xmlns="" val="0"/>
              </a:ext>
            </a:extLst>
          </a:blip>
          <a:stretch>
            <a:fillRect/>
          </a:stretch>
        </p:blipFill>
        <p:spPr>
          <a:xfrm>
            <a:off x="494220" y="764704"/>
            <a:ext cx="7488832" cy="4032448"/>
          </a:xfrm>
        </p:spPr>
      </p:pic>
      <p:sp>
        <p:nvSpPr>
          <p:cNvPr id="3" name="Oval 2"/>
          <p:cNvSpPr/>
          <p:nvPr/>
        </p:nvSpPr>
        <p:spPr>
          <a:xfrm>
            <a:off x="332710" y="992415"/>
            <a:ext cx="1296144" cy="57606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Aşağı Ok 5"/>
          <p:cNvSpPr/>
          <p:nvPr/>
        </p:nvSpPr>
        <p:spPr>
          <a:xfrm>
            <a:off x="494220" y="0"/>
            <a:ext cx="432048" cy="1008112"/>
          </a:xfrm>
          <a:prstGeom prst="downArrow">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xmlns="" val="3291555686"/>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çerik Yer Tutucusu 2"/>
          <p:cNvPicPr>
            <a:picLocks noGrp="1" noChangeAspect="1"/>
          </p:cNvPicPr>
          <p:nvPr>
            <p:ph sz="quarter" idx="1"/>
          </p:nvPr>
        </p:nvPicPr>
        <p:blipFill>
          <a:blip r:embed="rId2" cstate="print">
            <a:extLst>
              <a:ext uri="{28A0092B-C50C-407E-A947-70E740481C1C}">
                <a14:useLocalDpi xmlns:a14="http://schemas.microsoft.com/office/drawing/2010/main" xmlns="" val="0"/>
              </a:ext>
            </a:extLst>
          </a:blip>
          <a:stretch>
            <a:fillRect/>
          </a:stretch>
        </p:blipFill>
        <p:spPr>
          <a:xfrm>
            <a:off x="976690" y="0"/>
            <a:ext cx="6550749" cy="4873625"/>
          </a:xfrm>
        </p:spPr>
      </p:pic>
      <p:sp>
        <p:nvSpPr>
          <p:cNvPr id="4" name="Oval 3"/>
          <p:cNvSpPr/>
          <p:nvPr/>
        </p:nvSpPr>
        <p:spPr>
          <a:xfrm>
            <a:off x="1227949" y="983300"/>
            <a:ext cx="1584176" cy="64807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Oval 6"/>
          <p:cNvSpPr/>
          <p:nvPr/>
        </p:nvSpPr>
        <p:spPr>
          <a:xfrm>
            <a:off x="6798182" y="670542"/>
            <a:ext cx="936104" cy="57606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Oval 7"/>
          <p:cNvSpPr/>
          <p:nvPr/>
        </p:nvSpPr>
        <p:spPr>
          <a:xfrm>
            <a:off x="2987824" y="3933056"/>
            <a:ext cx="2088232" cy="72008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Aşağı Ok 8"/>
          <p:cNvSpPr/>
          <p:nvPr/>
        </p:nvSpPr>
        <p:spPr>
          <a:xfrm rot="20464955">
            <a:off x="1082157" y="304905"/>
            <a:ext cx="432048" cy="72259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Aşağı Ok 9"/>
          <p:cNvSpPr/>
          <p:nvPr/>
        </p:nvSpPr>
        <p:spPr>
          <a:xfrm rot="21089592">
            <a:off x="6910117" y="-33267"/>
            <a:ext cx="457810" cy="6445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Aşağı Ok 10"/>
          <p:cNvSpPr/>
          <p:nvPr/>
        </p:nvSpPr>
        <p:spPr>
          <a:xfrm rot="2808250">
            <a:off x="4470833" y="3332431"/>
            <a:ext cx="576064" cy="77129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xmlns="" val="739600331"/>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88640"/>
            <a:ext cx="7467600" cy="562074"/>
          </a:xfrm>
        </p:spPr>
        <p:txBody>
          <a:bodyPr/>
          <a:lstStyle/>
          <a:p>
            <a:r>
              <a:rPr lang="tr-TR" dirty="0" smtClean="0"/>
              <a:t>TAHMİN GRAFİĞİ</a:t>
            </a:r>
            <a:endParaRPr lang="tr-TR" dirty="0"/>
          </a:p>
        </p:txBody>
      </p:sp>
      <p:pic>
        <p:nvPicPr>
          <p:cNvPr id="3" name="İçerik Yer Tutucusu 2"/>
          <p:cNvPicPr>
            <a:picLocks noGrp="1" noChangeAspect="1"/>
          </p:cNvPicPr>
          <p:nvPr>
            <p:ph sz="quarter" idx="1"/>
          </p:nvPr>
        </p:nvPicPr>
        <p:blipFill>
          <a:blip r:embed="rId2" cstate="print">
            <a:extLst>
              <a:ext uri="{28A0092B-C50C-407E-A947-70E740481C1C}">
                <a14:useLocalDpi xmlns:a14="http://schemas.microsoft.com/office/drawing/2010/main" xmlns="" val="0"/>
              </a:ext>
            </a:extLst>
          </a:blip>
          <a:stretch>
            <a:fillRect/>
          </a:stretch>
        </p:blipFill>
        <p:spPr>
          <a:xfrm>
            <a:off x="179512" y="1124744"/>
            <a:ext cx="7848872" cy="5001837"/>
          </a:xfrm>
        </p:spPr>
      </p:pic>
      <p:sp>
        <p:nvSpPr>
          <p:cNvPr id="4" name="Aşağı Ok 3"/>
          <p:cNvSpPr/>
          <p:nvPr/>
        </p:nvSpPr>
        <p:spPr>
          <a:xfrm rot="2472686">
            <a:off x="7806891" y="3256694"/>
            <a:ext cx="790555" cy="116826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xmlns="" val="3804152209"/>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634082"/>
          </a:xfrm>
        </p:spPr>
        <p:txBody>
          <a:bodyPr/>
          <a:lstStyle/>
          <a:p>
            <a:r>
              <a:rPr lang="tr-TR" dirty="0" smtClean="0"/>
              <a:t>Sonuçlar</a:t>
            </a:r>
            <a:endParaRPr lang="tr-TR" dirty="0"/>
          </a:p>
        </p:txBody>
      </p:sp>
      <p:sp>
        <p:nvSpPr>
          <p:cNvPr id="7" name="İçerik Yer Tutucusu 6"/>
          <p:cNvSpPr>
            <a:spLocks noGrp="1"/>
          </p:cNvSpPr>
          <p:nvPr>
            <p:ph sz="quarter" idx="1"/>
          </p:nvPr>
        </p:nvSpPr>
        <p:spPr>
          <a:xfrm>
            <a:off x="457200" y="980728"/>
            <a:ext cx="7499176" cy="5493224"/>
          </a:xfrm>
        </p:spPr>
        <p:txBody>
          <a:bodyPr>
            <a:normAutofit/>
          </a:bodyPr>
          <a:lstStyle/>
          <a:p>
            <a:endParaRPr lang="tr-TR" dirty="0"/>
          </a:p>
          <a:p>
            <a:endParaRPr lang="tr-TR" dirty="0" smtClean="0"/>
          </a:p>
          <a:p>
            <a:endParaRPr lang="tr-TR" dirty="0"/>
          </a:p>
          <a:p>
            <a:endParaRPr lang="tr-TR" dirty="0" smtClean="0"/>
          </a:p>
          <a:p>
            <a:endParaRPr lang="tr-TR" dirty="0"/>
          </a:p>
          <a:p>
            <a:endParaRPr lang="tr-TR" dirty="0" smtClean="0"/>
          </a:p>
          <a:p>
            <a:endParaRPr lang="tr-TR" dirty="0"/>
          </a:p>
          <a:p>
            <a:endParaRPr lang="tr-TR" dirty="0" smtClean="0"/>
          </a:p>
          <a:p>
            <a:pPr marL="0" indent="0" algn="ctr">
              <a:buNone/>
            </a:pPr>
            <a:endParaRPr lang="tr-TR" dirty="0" smtClean="0"/>
          </a:p>
          <a:p>
            <a:pPr marL="0" indent="0" algn="ctr">
              <a:buNone/>
            </a:pPr>
            <a:endParaRPr lang="tr-TR" dirty="0"/>
          </a:p>
          <a:p>
            <a:pPr marL="0" indent="0" algn="ctr">
              <a:buNone/>
            </a:pPr>
            <a:r>
              <a:rPr lang="tr-TR" dirty="0" smtClean="0"/>
              <a:t>            Tahmin Edilen Değerler </a:t>
            </a:r>
          </a:p>
          <a:p>
            <a:pPr marL="0" indent="0" algn="ctr">
              <a:buNone/>
            </a:pPr>
            <a:r>
              <a:rPr lang="tr-TR" dirty="0" smtClean="0"/>
              <a:t>                ve Doğruluk Oranları</a:t>
            </a:r>
          </a:p>
        </p:txBody>
      </p:sp>
      <p:pic>
        <p:nvPicPr>
          <p:cNvPr id="1025" name="Picture 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979711" y="980728"/>
            <a:ext cx="5167093" cy="4020349"/>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1310594667"/>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5266928" cy="634082"/>
          </a:xfrm>
        </p:spPr>
        <p:txBody>
          <a:bodyPr>
            <a:normAutofit/>
          </a:bodyPr>
          <a:lstStyle/>
          <a:p>
            <a:r>
              <a:rPr lang="tr-TR" dirty="0" smtClean="0"/>
              <a:t>Sonuçlar</a:t>
            </a:r>
            <a:endParaRPr lang="tr-TR" dirty="0"/>
          </a:p>
        </p:txBody>
      </p:sp>
      <p:sp>
        <p:nvSpPr>
          <p:cNvPr id="3" name="İçerik Yer Tutucusu 2"/>
          <p:cNvSpPr>
            <a:spLocks noGrp="1"/>
          </p:cNvSpPr>
          <p:nvPr>
            <p:ph sz="quarter" idx="1"/>
          </p:nvPr>
        </p:nvSpPr>
        <p:spPr>
          <a:xfrm>
            <a:off x="467544" y="1052736"/>
            <a:ext cx="7467600" cy="4873752"/>
          </a:xfrm>
        </p:spPr>
        <p:txBody>
          <a:bodyPr/>
          <a:lstStyle/>
          <a:p>
            <a:r>
              <a:rPr lang="tr-TR" dirty="0" err="1" smtClean="0"/>
              <a:t>TUIK’dan</a:t>
            </a:r>
            <a:r>
              <a:rPr lang="tr-TR" dirty="0" smtClean="0"/>
              <a:t> aldığımız veri setine göre;2011 yılı toplam nüfusu 1.237.172 </a:t>
            </a:r>
            <a:r>
              <a:rPr lang="tr-TR" dirty="0" err="1" smtClean="0"/>
              <a:t>dir</a:t>
            </a:r>
            <a:r>
              <a:rPr lang="tr-TR" dirty="0" smtClean="0"/>
              <a:t>.</a:t>
            </a:r>
          </a:p>
          <a:p>
            <a:r>
              <a:rPr lang="tr-TR" dirty="0" smtClean="0"/>
              <a:t>.</a:t>
            </a:r>
            <a:r>
              <a:rPr lang="tr-TR" dirty="0" err="1"/>
              <a:t>a</a:t>
            </a:r>
            <a:r>
              <a:rPr lang="tr-TR" dirty="0" err="1" smtClean="0"/>
              <a:t>rff</a:t>
            </a:r>
            <a:r>
              <a:rPr lang="tr-TR" dirty="0" smtClean="0"/>
              <a:t> formatına dönüştürülüp , WEKA üzerinde zaman serileri madenciliği uygulanması sonucunda , 2001-2010 yılları arasındaki nüfus verisine göre 2011 yılı nüfus tahmini 1.251.270 </a:t>
            </a:r>
            <a:r>
              <a:rPr lang="tr-TR" dirty="0" err="1" smtClean="0"/>
              <a:t>dir</a:t>
            </a:r>
            <a:r>
              <a:rPr lang="tr-TR" dirty="0" smtClean="0"/>
              <a:t>.</a:t>
            </a:r>
          </a:p>
          <a:p>
            <a:r>
              <a:rPr lang="tr-TR" dirty="0" smtClean="0"/>
              <a:t>WEKA da tahmin edilen değer ile gerçek değer arasında -14.098 fark vardır. Tahminimiz %98.86 oranında doğrudur.</a:t>
            </a:r>
            <a:endParaRPr lang="tr-TR" dirty="0"/>
          </a:p>
        </p:txBody>
      </p:sp>
    </p:spTree>
    <p:extLst>
      <p:ext uri="{BB962C8B-B14F-4D97-AF65-F5344CB8AC3E}">
        <p14:creationId xmlns:p14="http://schemas.microsoft.com/office/powerpoint/2010/main" xmlns="" val="2891630007"/>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sz="quarter" idx="1"/>
          </p:nvPr>
        </p:nvSpPr>
        <p:spPr/>
        <p:txBody>
          <a:bodyPr>
            <a:normAutofit/>
          </a:bodyPr>
          <a:lstStyle/>
          <a:p>
            <a:pPr marL="0" indent="0">
              <a:buNone/>
            </a:pPr>
            <a:r>
              <a:rPr lang="tr-TR" sz="4400" dirty="0" smtClean="0"/>
              <a:t>             </a:t>
            </a:r>
          </a:p>
          <a:p>
            <a:pPr marL="0" indent="0">
              <a:buNone/>
            </a:pPr>
            <a:endParaRPr lang="tr-TR" sz="4400"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195736" y="1412776"/>
            <a:ext cx="4213654" cy="315617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4248770683"/>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endParaRPr lang="tr-TR" dirty="0" smtClean="0"/>
          </a:p>
          <a:p>
            <a:endParaRPr lang="tr-TR" dirty="0"/>
          </a:p>
          <a:p>
            <a:endParaRPr lang="tr-TR" dirty="0" smtClean="0"/>
          </a:p>
          <a:p>
            <a:pPr marL="0" indent="0">
              <a:buNone/>
            </a:pPr>
            <a:r>
              <a:rPr lang="tr-TR" sz="3600" dirty="0"/>
              <a:t> </a:t>
            </a:r>
            <a:r>
              <a:rPr lang="tr-TR" sz="3600" dirty="0" smtClean="0"/>
              <a:t>                         </a:t>
            </a:r>
          </a:p>
          <a:p>
            <a:pPr marL="0" indent="0">
              <a:buNone/>
            </a:pPr>
            <a:endParaRPr lang="tr-TR" sz="3600" dirty="0"/>
          </a:p>
          <a:p>
            <a:pPr marL="0" indent="0">
              <a:buNone/>
            </a:pPr>
            <a:endParaRPr lang="tr-TR" sz="3600" dirty="0" smtClean="0"/>
          </a:p>
          <a:p>
            <a:pPr marL="0" indent="0">
              <a:buNone/>
            </a:pPr>
            <a:r>
              <a:rPr lang="tr-TR" sz="2000" dirty="0" smtClean="0"/>
              <a:t>                            </a:t>
            </a:r>
            <a:r>
              <a:rPr lang="tr-TR" sz="2200" dirty="0" smtClean="0"/>
              <a:t>DİNLEDİĞİNİZ İÇİN TEŞEKKÜRLER</a:t>
            </a:r>
          </a:p>
          <a:p>
            <a:pPr marL="0" indent="0">
              <a:buNone/>
            </a:pPr>
            <a:endParaRPr lang="tr-TR" sz="2200" dirty="0"/>
          </a:p>
          <a:p>
            <a:pPr marL="0" indent="0">
              <a:buNone/>
            </a:pPr>
            <a:endParaRPr lang="tr-TR" sz="2200" dirty="0" smtClean="0"/>
          </a:p>
        </p:txBody>
      </p:sp>
    </p:spTree>
    <p:extLst>
      <p:ext uri="{BB962C8B-B14F-4D97-AF65-F5344CB8AC3E}">
        <p14:creationId xmlns:p14="http://schemas.microsoft.com/office/powerpoint/2010/main" xmlns="" val="1100844293"/>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6632"/>
            <a:ext cx="7467600" cy="720080"/>
          </a:xfrm>
        </p:spPr>
        <p:txBody>
          <a:bodyPr/>
          <a:lstStyle/>
          <a:p>
            <a:r>
              <a:rPr lang="tr-TR" dirty="0" smtClean="0"/>
              <a:t>İÇERİK</a:t>
            </a:r>
            <a:endParaRPr lang="tr-TR" dirty="0"/>
          </a:p>
        </p:txBody>
      </p:sp>
      <p:sp>
        <p:nvSpPr>
          <p:cNvPr id="3" name="İçerik Yer Tutucusu 2"/>
          <p:cNvSpPr>
            <a:spLocks noGrp="1"/>
          </p:cNvSpPr>
          <p:nvPr>
            <p:ph sz="quarter" idx="1"/>
          </p:nvPr>
        </p:nvSpPr>
        <p:spPr>
          <a:xfrm>
            <a:off x="395536" y="1052736"/>
            <a:ext cx="7467600" cy="4873752"/>
          </a:xfrm>
        </p:spPr>
        <p:txBody>
          <a:bodyPr/>
          <a:lstStyle/>
          <a:p>
            <a:r>
              <a:rPr lang="tr-TR" dirty="0" smtClean="0"/>
              <a:t>Zaman Serileri Nedir? </a:t>
            </a:r>
          </a:p>
          <a:p>
            <a:r>
              <a:rPr lang="tr-TR" dirty="0" smtClean="0"/>
              <a:t>Kullanım Alanları</a:t>
            </a:r>
          </a:p>
          <a:p>
            <a:r>
              <a:rPr lang="tr-TR" dirty="0" smtClean="0"/>
              <a:t>WEKA Veri Madenciliği Aracı</a:t>
            </a:r>
          </a:p>
          <a:p>
            <a:r>
              <a:rPr lang="tr-TR" dirty="0" err="1" smtClean="0"/>
              <a:t>SMOreg</a:t>
            </a:r>
            <a:r>
              <a:rPr lang="tr-TR" dirty="0" smtClean="0"/>
              <a:t> Algoritması</a:t>
            </a:r>
          </a:p>
          <a:p>
            <a:r>
              <a:rPr lang="tr-TR" dirty="0" smtClean="0"/>
              <a:t>Türkiye İstatistik Kurumu(TÜİK)Nüfus Veri Seti </a:t>
            </a:r>
          </a:p>
          <a:p>
            <a:r>
              <a:rPr lang="tr-TR" dirty="0" smtClean="0"/>
              <a:t>Veri Setinin Uygun Formata Dönüştürülmesi</a:t>
            </a:r>
          </a:p>
          <a:p>
            <a:r>
              <a:rPr lang="tr-TR" dirty="0" smtClean="0"/>
              <a:t>Tahmin Uygulamasının Çalıştırılması</a:t>
            </a:r>
          </a:p>
          <a:p>
            <a:r>
              <a:rPr lang="tr-TR" dirty="0" smtClean="0"/>
              <a:t>Sonuçlar</a:t>
            </a:r>
          </a:p>
          <a:p>
            <a:r>
              <a:rPr lang="tr-TR" dirty="0" smtClean="0"/>
              <a:t>Sorular</a:t>
            </a:r>
          </a:p>
          <a:p>
            <a:endParaRPr lang="tr-TR"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xmlns="" val="3804781253"/>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34274"/>
            <a:ext cx="7467600" cy="738336"/>
          </a:xfrm>
        </p:spPr>
        <p:txBody>
          <a:bodyPr/>
          <a:lstStyle/>
          <a:p>
            <a:r>
              <a:rPr lang="tr-TR" dirty="0" smtClean="0"/>
              <a:t>ZAMAN SERİLERİ</a:t>
            </a:r>
            <a:endParaRPr lang="tr-TR" dirty="0"/>
          </a:p>
        </p:txBody>
      </p:sp>
      <p:sp>
        <p:nvSpPr>
          <p:cNvPr id="3" name="İçerik Yer Tutucusu 2"/>
          <p:cNvSpPr>
            <a:spLocks noGrp="1"/>
          </p:cNvSpPr>
          <p:nvPr>
            <p:ph sz="quarter" idx="1"/>
          </p:nvPr>
        </p:nvSpPr>
        <p:spPr>
          <a:xfrm>
            <a:off x="395536" y="836712"/>
            <a:ext cx="7467600" cy="4873752"/>
          </a:xfrm>
        </p:spPr>
        <p:txBody>
          <a:bodyPr>
            <a:normAutofit/>
          </a:bodyPr>
          <a:lstStyle/>
          <a:p>
            <a:r>
              <a:rPr lang="tr-TR" dirty="0"/>
              <a:t>Zaman değişkeniyle ilişkili bir değişken hakkında, elde edilen gözlem değerlerini zamana göre sıralanmış olarak gösteren serilere </a:t>
            </a:r>
            <a:r>
              <a:rPr lang="tr-TR" b="1" dirty="0"/>
              <a:t>“zaman serileri”</a:t>
            </a:r>
            <a:r>
              <a:rPr lang="tr-TR" i="1" dirty="0"/>
              <a:t> </a:t>
            </a:r>
            <a:r>
              <a:rPr lang="tr-TR" dirty="0"/>
              <a:t>denir</a:t>
            </a:r>
            <a:r>
              <a:rPr lang="tr-TR" dirty="0" smtClean="0"/>
              <a:t>.</a:t>
            </a:r>
          </a:p>
          <a:p>
            <a:r>
              <a:rPr lang="tr-TR" dirty="0" smtClean="0"/>
              <a:t>Zaman serileri gelecekteki operasyonların bir yıldan fazla genelde 5,10,15,20 yıla dayanan uzun dönem planlanmasında ,tahmin edilmesinde kullanılabilen ölçümleri belirlemek için analiz edilmektedir.</a:t>
            </a:r>
            <a:r>
              <a:rPr lang="tr-TR" dirty="0"/>
              <a:t/>
            </a:r>
            <a:br>
              <a:rPr lang="tr-TR" dirty="0"/>
            </a:br>
            <a:endParaRPr lang="tr-TR" dirty="0"/>
          </a:p>
        </p:txBody>
      </p:sp>
    </p:spTree>
    <p:extLst>
      <p:ext uri="{BB962C8B-B14F-4D97-AF65-F5344CB8AC3E}">
        <p14:creationId xmlns:p14="http://schemas.microsoft.com/office/powerpoint/2010/main" xmlns="" val="3035924406"/>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116632"/>
            <a:ext cx="7467600" cy="1143000"/>
          </a:xfrm>
        </p:spPr>
        <p:txBody>
          <a:bodyPr/>
          <a:lstStyle/>
          <a:p>
            <a:r>
              <a:rPr lang="tr-TR" dirty="0" smtClean="0"/>
              <a:t>ZAMAN SERİLERİ KULLANIM ALANLARI</a:t>
            </a:r>
            <a:endParaRPr lang="tr-TR" dirty="0"/>
          </a:p>
        </p:txBody>
      </p:sp>
      <p:sp>
        <p:nvSpPr>
          <p:cNvPr id="3" name="İçerik Yer Tutucusu 2"/>
          <p:cNvSpPr>
            <a:spLocks noGrp="1"/>
          </p:cNvSpPr>
          <p:nvPr>
            <p:ph sz="quarter" idx="1"/>
          </p:nvPr>
        </p:nvSpPr>
        <p:spPr>
          <a:xfrm>
            <a:off x="395536" y="1268760"/>
            <a:ext cx="7467600" cy="4873752"/>
          </a:xfrm>
        </p:spPr>
        <p:txBody>
          <a:bodyPr>
            <a:normAutofit fontScale="92500" lnSpcReduction="10000"/>
          </a:bodyPr>
          <a:lstStyle/>
          <a:p>
            <a:r>
              <a:rPr lang="tr-TR" dirty="0" smtClean="0"/>
              <a:t>Zaman serileri ile elde edilen tahminler ülke ekonomisinin planlanmasında, ya da işletme bazında üretim planlaması yapılmasında kolaylık sağlar.</a:t>
            </a:r>
          </a:p>
          <a:p>
            <a:r>
              <a:rPr lang="tr-TR" dirty="0" smtClean="0"/>
              <a:t> Bu zaman serileri yıllara göre milli gelirin, istihdamın veya ihracatın kaydettiği gelişme gibi iktisadi zaman serileri olabileceği gibi ,bir mağazanın aylık satışlarını ,mevsimlere göre sıcaklık değerlerini ifade eden işletme meteoroloji konuları ile ilgili seriler de olabilir.</a:t>
            </a:r>
          </a:p>
          <a:p>
            <a:r>
              <a:rPr lang="tr-TR" dirty="0">
                <a:solidFill>
                  <a:prstClr val="black"/>
                </a:solidFill>
              </a:rPr>
              <a:t>Zaman serileri genel olarak “</a:t>
            </a:r>
            <a:r>
              <a:rPr lang="tr-TR" dirty="0" err="1">
                <a:solidFill>
                  <a:prstClr val="black"/>
                </a:solidFill>
              </a:rPr>
              <a:t>kartezyen</a:t>
            </a:r>
            <a:r>
              <a:rPr lang="tr-TR" dirty="0">
                <a:solidFill>
                  <a:prstClr val="black"/>
                </a:solidFill>
              </a:rPr>
              <a:t> koordinatlı” bir grafikle gösterilir . x ekseninde zaman değişkeninin şıkları, y ekseninde ise bu şıklar itibariyle y değişkeninin aldığı değerler yani gözlem değerleri yer alır. </a:t>
            </a:r>
            <a:br>
              <a:rPr lang="tr-TR" dirty="0">
                <a:solidFill>
                  <a:prstClr val="black"/>
                </a:solidFill>
              </a:rPr>
            </a:br>
            <a:endParaRPr lang="tr-TR" dirty="0"/>
          </a:p>
          <a:p>
            <a:endParaRPr lang="tr-TR" dirty="0"/>
          </a:p>
          <a:p>
            <a:endParaRPr lang="tr-TR" dirty="0" smtClean="0"/>
          </a:p>
          <a:p>
            <a:endParaRPr lang="tr-TR" dirty="0"/>
          </a:p>
          <a:p>
            <a:pPr marL="0" indent="0">
              <a:buNone/>
            </a:pPr>
            <a:endParaRPr lang="tr-TR" dirty="0" smtClean="0"/>
          </a:p>
          <a:p>
            <a:endParaRPr lang="tr-TR" dirty="0"/>
          </a:p>
          <a:p>
            <a:endParaRPr lang="tr-TR" dirty="0" smtClean="0"/>
          </a:p>
        </p:txBody>
      </p:sp>
    </p:spTree>
    <p:extLst>
      <p:ext uri="{BB962C8B-B14F-4D97-AF65-F5344CB8AC3E}">
        <p14:creationId xmlns:p14="http://schemas.microsoft.com/office/powerpoint/2010/main" xmlns="" val="3473739745"/>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116632"/>
            <a:ext cx="7848872" cy="576064"/>
          </a:xfrm>
        </p:spPr>
        <p:txBody>
          <a:bodyPr>
            <a:normAutofit/>
          </a:bodyPr>
          <a:lstStyle/>
          <a:p>
            <a:r>
              <a:rPr lang="tr-TR" dirty="0" smtClean="0"/>
              <a:t>ZAMAN SERİSİ GRAFİĞİ-ÖRNEK</a:t>
            </a:r>
            <a:endParaRPr lang="tr-TR" dirty="0"/>
          </a:p>
        </p:txBody>
      </p:sp>
      <p:pic>
        <p:nvPicPr>
          <p:cNvPr id="1026"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xmlns="" val="0"/>
              </a:ext>
            </a:extLst>
          </a:blip>
          <a:stretch>
            <a:fillRect/>
          </a:stretch>
        </p:blipFill>
        <p:spPr bwMode="auto">
          <a:xfrm>
            <a:off x="1187624" y="764704"/>
            <a:ext cx="6214849" cy="422922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249371211"/>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116632"/>
            <a:ext cx="7560840" cy="792088"/>
          </a:xfrm>
        </p:spPr>
        <p:txBody>
          <a:bodyPr>
            <a:normAutofit fontScale="90000"/>
          </a:bodyPr>
          <a:lstStyle/>
          <a:p>
            <a:r>
              <a:rPr lang="tr-TR" dirty="0"/>
              <a:t>WEKA(</a:t>
            </a:r>
            <a:r>
              <a:rPr lang="tr-TR" dirty="0" err="1"/>
              <a:t>wakiato</a:t>
            </a:r>
            <a:r>
              <a:rPr lang="tr-TR" dirty="0"/>
              <a:t> </a:t>
            </a:r>
            <a:r>
              <a:rPr lang="tr-TR" dirty="0" err="1"/>
              <a:t>environment</a:t>
            </a:r>
            <a:r>
              <a:rPr lang="tr-TR" dirty="0"/>
              <a:t> </a:t>
            </a:r>
            <a:r>
              <a:rPr lang="tr-TR" dirty="0" err="1"/>
              <a:t>for</a:t>
            </a:r>
            <a:r>
              <a:rPr lang="tr-TR" dirty="0"/>
              <a:t> </a:t>
            </a:r>
            <a:r>
              <a:rPr lang="tr-TR" dirty="0" err="1"/>
              <a:t>knowledge</a:t>
            </a:r>
            <a:r>
              <a:rPr lang="tr-TR" dirty="0"/>
              <a:t> </a:t>
            </a:r>
            <a:r>
              <a:rPr lang="tr-TR" dirty="0" err="1"/>
              <a:t>analysis</a:t>
            </a:r>
            <a:r>
              <a:rPr lang="tr-TR" dirty="0"/>
              <a:t>)</a:t>
            </a:r>
          </a:p>
        </p:txBody>
      </p:sp>
      <p:sp>
        <p:nvSpPr>
          <p:cNvPr id="3" name="İçerik Yer Tutucusu 2"/>
          <p:cNvSpPr>
            <a:spLocks noGrp="1"/>
          </p:cNvSpPr>
          <p:nvPr>
            <p:ph sz="quarter" idx="1"/>
          </p:nvPr>
        </p:nvSpPr>
        <p:spPr>
          <a:xfrm>
            <a:off x="323528" y="980728"/>
            <a:ext cx="7467600" cy="4873752"/>
          </a:xfrm>
        </p:spPr>
        <p:txBody>
          <a:bodyPr>
            <a:normAutofit/>
          </a:bodyPr>
          <a:lstStyle/>
          <a:p>
            <a:r>
              <a:rPr lang="tr-TR" dirty="0"/>
              <a:t>Veri Madenciliği uygulaması geliştirme programıdır. WEKA </a:t>
            </a:r>
            <a:r>
              <a:rPr lang="tr-TR" dirty="0" err="1"/>
              <a:t>java</a:t>
            </a:r>
            <a:r>
              <a:rPr lang="tr-TR" dirty="0"/>
              <a:t> platformu üzerinde geliştirilmiş açık kodlu bir programdır.</a:t>
            </a:r>
          </a:p>
          <a:p>
            <a:r>
              <a:rPr lang="tr-TR" dirty="0"/>
              <a:t>İçerisinde pek çok </a:t>
            </a:r>
            <a:r>
              <a:rPr lang="tr-TR" dirty="0" smtClean="0"/>
              <a:t>sınıflandırma , regresyon, yapay </a:t>
            </a:r>
            <a:r>
              <a:rPr lang="tr-TR" dirty="0"/>
              <a:t>sinir ağları algoritmaları ve önişleme metotları barındıran bir veri madenciliği aracıdır</a:t>
            </a:r>
            <a:r>
              <a:rPr lang="tr-TR" dirty="0" smtClean="0"/>
              <a:t>.</a:t>
            </a:r>
            <a:endParaRPr lang="tr-TR" dirty="0"/>
          </a:p>
          <a:p>
            <a:r>
              <a:rPr lang="tr-TR" dirty="0" smtClean="0"/>
              <a:t>Desteklediği </a:t>
            </a:r>
            <a:r>
              <a:rPr lang="tr-TR" dirty="0"/>
              <a:t>temel veri kaynakları metin tabanlı arff,csv,c45,svmlight,libsvm,Xarff </a:t>
            </a:r>
            <a:r>
              <a:rPr lang="tr-TR" dirty="0" smtClean="0"/>
              <a:t>formatlarıdır.</a:t>
            </a:r>
            <a:endParaRPr lang="tr-TR" dirty="0"/>
          </a:p>
        </p:txBody>
      </p:sp>
    </p:spTree>
    <p:extLst>
      <p:ext uri="{BB962C8B-B14F-4D97-AF65-F5344CB8AC3E}">
        <p14:creationId xmlns:p14="http://schemas.microsoft.com/office/powerpoint/2010/main" xmlns="" val="3067827457"/>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116632"/>
            <a:ext cx="7776864" cy="576064"/>
          </a:xfrm>
        </p:spPr>
        <p:txBody>
          <a:bodyPr/>
          <a:lstStyle/>
          <a:p>
            <a:r>
              <a:rPr lang="tr-TR" dirty="0" err="1" smtClean="0"/>
              <a:t>SMOreg</a:t>
            </a:r>
            <a:r>
              <a:rPr lang="tr-TR" dirty="0" smtClean="0"/>
              <a:t> ALGORİTMASI</a:t>
            </a:r>
            <a:endParaRPr lang="tr-TR" dirty="0"/>
          </a:p>
        </p:txBody>
      </p:sp>
      <p:sp>
        <p:nvSpPr>
          <p:cNvPr id="3" name="İçerik Yer Tutucusu 2"/>
          <p:cNvSpPr>
            <a:spLocks noGrp="1"/>
          </p:cNvSpPr>
          <p:nvPr>
            <p:ph sz="quarter" idx="1"/>
          </p:nvPr>
        </p:nvSpPr>
        <p:spPr>
          <a:xfrm>
            <a:off x="323528" y="692696"/>
            <a:ext cx="7467600" cy="4873752"/>
          </a:xfrm>
        </p:spPr>
        <p:txBody>
          <a:bodyPr/>
          <a:lstStyle/>
          <a:p>
            <a:r>
              <a:rPr lang="tr-TR" dirty="0"/>
              <a:t>Bu algoritma, Destek Vektör Makineleri (DVM) </a:t>
            </a:r>
            <a:r>
              <a:rPr lang="tr-TR" dirty="0" smtClean="0"/>
              <a:t>yöntemini uygulayarak regresyonu gerçekleştirir.</a:t>
            </a:r>
          </a:p>
          <a:p>
            <a:r>
              <a:rPr lang="tr-TR" dirty="0" err="1" smtClean="0"/>
              <a:t>DVM’leri</a:t>
            </a:r>
            <a:r>
              <a:rPr lang="tr-TR" dirty="0" smtClean="0"/>
              <a:t> </a:t>
            </a:r>
            <a:r>
              <a:rPr lang="tr-TR" dirty="0"/>
              <a:t>1960’lı yılların sonunda Vladimir </a:t>
            </a:r>
            <a:r>
              <a:rPr lang="tr-TR" dirty="0" err="1"/>
              <a:t>Vapnik</a:t>
            </a:r>
            <a:r>
              <a:rPr lang="tr-TR" dirty="0"/>
              <a:t> ve </a:t>
            </a:r>
            <a:r>
              <a:rPr lang="tr-TR" dirty="0" err="1" smtClean="0"/>
              <a:t>Alexey</a:t>
            </a:r>
            <a:r>
              <a:rPr lang="tr-TR" dirty="0"/>
              <a:t> </a:t>
            </a:r>
            <a:r>
              <a:rPr lang="tr-TR" dirty="0" err="1" smtClean="0"/>
              <a:t>Chervonenkis</a:t>
            </a:r>
            <a:r>
              <a:rPr lang="tr-TR" dirty="0" smtClean="0"/>
              <a:t> </a:t>
            </a:r>
            <a:r>
              <a:rPr lang="tr-TR" dirty="0"/>
              <a:t>tarafından </a:t>
            </a:r>
            <a:r>
              <a:rPr lang="tr-TR" dirty="0" smtClean="0"/>
              <a:t>geliştirilmiş, temel </a:t>
            </a:r>
            <a:r>
              <a:rPr lang="tr-TR" dirty="0"/>
              <a:t>olarak istatiksel öğrenme teorisine dayanan bir makine öğrenmesi yöntemidir</a:t>
            </a:r>
            <a:r>
              <a:rPr lang="tr-TR" dirty="0" smtClean="0"/>
              <a:t>.</a:t>
            </a:r>
          </a:p>
          <a:p>
            <a:r>
              <a:rPr lang="tr-TR" dirty="0"/>
              <a:t>Son zamanlarda </a:t>
            </a:r>
            <a:r>
              <a:rPr lang="tr-TR" dirty="0" smtClean="0"/>
              <a:t>DVM</a:t>
            </a:r>
            <a:r>
              <a:rPr lang="tr-TR" dirty="0"/>
              <a:t>, örüntü tanıma, yüz </a:t>
            </a:r>
            <a:r>
              <a:rPr lang="tr-TR" dirty="0" smtClean="0"/>
              <a:t>bulma </a:t>
            </a:r>
            <a:r>
              <a:rPr lang="tr-TR" dirty="0"/>
              <a:t>ve tanıma, veri madenciliği gibi alanlarda kullanılmaya </a:t>
            </a:r>
            <a:r>
              <a:rPr lang="tr-TR" dirty="0" smtClean="0"/>
              <a:t>başlanmıştır.</a:t>
            </a:r>
            <a:endParaRPr lang="tr-TR" dirty="0"/>
          </a:p>
        </p:txBody>
      </p:sp>
    </p:spTree>
    <p:extLst>
      <p:ext uri="{BB962C8B-B14F-4D97-AF65-F5344CB8AC3E}">
        <p14:creationId xmlns:p14="http://schemas.microsoft.com/office/powerpoint/2010/main" xmlns="" val="3144207696"/>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16632"/>
            <a:ext cx="7211144" cy="562074"/>
          </a:xfrm>
        </p:spPr>
        <p:txBody>
          <a:bodyPr/>
          <a:lstStyle/>
          <a:p>
            <a:r>
              <a:rPr lang="tr-TR" dirty="0" smtClean="0"/>
              <a:t>VERİ SETİ</a:t>
            </a:r>
            <a:endParaRPr lang="tr-TR" dirty="0"/>
          </a:p>
        </p:txBody>
      </p:sp>
      <p:sp>
        <p:nvSpPr>
          <p:cNvPr id="3" name="İçerik Yer Tutucusu 2"/>
          <p:cNvSpPr>
            <a:spLocks noGrp="1"/>
          </p:cNvSpPr>
          <p:nvPr>
            <p:ph sz="quarter" idx="1"/>
          </p:nvPr>
        </p:nvSpPr>
        <p:spPr>
          <a:xfrm>
            <a:off x="467544" y="692696"/>
            <a:ext cx="7200800" cy="3744416"/>
          </a:xfrm>
        </p:spPr>
        <p:txBody>
          <a:bodyPr/>
          <a:lstStyle/>
          <a:p>
            <a:pPr marL="0" indent="0">
              <a:buNone/>
            </a:pPr>
            <a:endParaRPr lang="tr-TR" dirty="0" smtClean="0"/>
          </a:p>
          <a:p>
            <a:r>
              <a:rPr lang="tr-TR" dirty="0"/>
              <a:t>TUIK’ den edinilen veri seti bölgeler </a:t>
            </a:r>
            <a:r>
              <a:rPr lang="tr-TR" dirty="0" smtClean="0"/>
              <a:t>içinde, şehir </a:t>
            </a:r>
            <a:r>
              <a:rPr lang="tr-TR" dirty="0"/>
              <a:t>bazında ve annenin yaş grubuna göre nüfus sayısının tutulduğu bir </a:t>
            </a:r>
            <a:r>
              <a:rPr lang="tr-TR" dirty="0" err="1"/>
              <a:t>excel</a:t>
            </a:r>
            <a:r>
              <a:rPr lang="tr-TR" dirty="0"/>
              <a:t> </a:t>
            </a:r>
            <a:r>
              <a:rPr lang="tr-TR" dirty="0" smtClean="0"/>
              <a:t>dosyasıdır.</a:t>
            </a:r>
          </a:p>
          <a:p>
            <a:endParaRPr lang="tr-TR"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xmlns="" val="3141685145"/>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4" name="İçerik Yer Tutucusu 3"/>
          <p:cNvPicPr>
            <a:picLocks noGrp="1" noChangeAspect="1"/>
          </p:cNvPicPr>
          <p:nvPr>
            <p:ph sz="quarter" idx="1"/>
          </p:nvPr>
        </p:nvPicPr>
        <p:blipFill>
          <a:blip r:embed="rId2" cstate="print">
            <a:extLst>
              <a:ext uri="{28A0092B-C50C-407E-A947-70E740481C1C}">
                <a14:useLocalDpi xmlns:a14="http://schemas.microsoft.com/office/drawing/2010/main" xmlns="" val="0"/>
              </a:ext>
            </a:extLst>
          </a:blip>
          <a:stretch>
            <a:fillRect/>
          </a:stretch>
        </p:blipFill>
        <p:spPr>
          <a:xfrm>
            <a:off x="251521" y="116632"/>
            <a:ext cx="7848872" cy="6336704"/>
          </a:xfrm>
          <a:prstGeom prst="rect">
            <a:avLst/>
          </a:prstGeom>
        </p:spPr>
      </p:pic>
      <p:sp>
        <p:nvSpPr>
          <p:cNvPr id="5" name="Oval 4"/>
          <p:cNvSpPr/>
          <p:nvPr/>
        </p:nvSpPr>
        <p:spPr>
          <a:xfrm>
            <a:off x="107504" y="548680"/>
            <a:ext cx="2592288" cy="10081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xmlns="" val="850887617"/>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1109</TotalTime>
  <Words>489</Words>
  <Application>Microsoft Office PowerPoint</Application>
  <PresentationFormat>Ekran Gösterisi (4:3)</PresentationFormat>
  <Paragraphs>84</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Cumba</vt:lpstr>
      <vt:lpstr>ZAMAN SERİLERİ MADENCİLİĞİ KULLANILARAK NÜFUS ARTIŞI TAHMİN UYGULAMASI</vt:lpstr>
      <vt:lpstr>İÇERİK</vt:lpstr>
      <vt:lpstr>ZAMAN SERİLERİ</vt:lpstr>
      <vt:lpstr>ZAMAN SERİLERİ KULLANIM ALANLARI</vt:lpstr>
      <vt:lpstr>ZAMAN SERİSİ GRAFİĞİ-ÖRNEK</vt:lpstr>
      <vt:lpstr>WEKA(wakiato environment for knowledge analysis)</vt:lpstr>
      <vt:lpstr>SMOreg ALGORİTMASI</vt:lpstr>
      <vt:lpstr>VERİ SETİ</vt:lpstr>
      <vt:lpstr>Slayt 9</vt:lpstr>
      <vt:lpstr>VERİ SETİNİN ARFF FORMATINA DÖNÜŞTÜRÜLMESİ</vt:lpstr>
      <vt:lpstr>Slayt 11</vt:lpstr>
      <vt:lpstr>Slayt 12</vt:lpstr>
      <vt:lpstr>Slayt 13</vt:lpstr>
      <vt:lpstr>TAHMİN GRAFİĞİ</vt:lpstr>
      <vt:lpstr>Sonuçlar</vt:lpstr>
      <vt:lpstr>Sonuçlar</vt:lpstr>
      <vt:lpstr>Slayt 17</vt:lpstr>
      <vt:lpstr>Slayt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 SERIES MINING</dc:title>
  <dc:creator>Zeynep</dc:creator>
  <cp:lastModifiedBy>zeynepguven</cp:lastModifiedBy>
  <cp:revision>54</cp:revision>
  <dcterms:modified xsi:type="dcterms:W3CDTF">2014-02-17T11:36:21Z</dcterms:modified>
</cp:coreProperties>
</file>