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462" autoAdjust="0"/>
  </p:normalViewPr>
  <p:slideViewPr>
    <p:cSldViewPr>
      <p:cViewPr varScale="1">
        <p:scale>
          <a:sx n="56" d="100"/>
          <a:sy n="56" d="100"/>
        </p:scale>
        <p:origin x="-177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5907C-2751-43C0-984E-806401CDD740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7F518-796B-4E20-856B-0DBE0ABD8D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254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7F518-796B-4E20-856B-0DBE0ABD8D4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162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D3D5CCB-D29F-4E8B-B602-01B505C8FCA9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9FFC838-D16E-43A9-8337-C75554BE34DD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D5CCB-D29F-4E8B-B602-01B505C8FCA9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C838-D16E-43A9-8337-C75554BE3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D5CCB-D29F-4E8B-B602-01B505C8FCA9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C838-D16E-43A9-8337-C75554BE3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D5CCB-D29F-4E8B-B602-01B505C8FCA9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C838-D16E-43A9-8337-C75554BE3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D5CCB-D29F-4E8B-B602-01B505C8FCA9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C838-D16E-43A9-8337-C75554BE3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D5CCB-D29F-4E8B-B602-01B505C8FCA9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C838-D16E-43A9-8337-C75554BE34D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D5CCB-D29F-4E8B-B602-01B505C8FCA9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C838-D16E-43A9-8337-C75554BE3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D5CCB-D29F-4E8B-B602-01B505C8FCA9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C838-D16E-43A9-8337-C75554BE3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D5CCB-D29F-4E8B-B602-01B505C8FCA9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C838-D16E-43A9-8337-C75554BE3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D5CCB-D29F-4E8B-B602-01B505C8FCA9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C838-D16E-43A9-8337-C75554BE34DD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D5CCB-D29F-4E8B-B602-01B505C8FCA9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FC838-D16E-43A9-8337-C75554BE3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D3D5CCB-D29F-4E8B-B602-01B505C8FCA9}" type="datetimeFigureOut">
              <a:rPr lang="tr-TR" smtClean="0"/>
              <a:t>2.2.2015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9FFC838-D16E-43A9-8337-C75554BE34D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loitte.com/mobileconsumer" TargetMode="External"/><Relationship Id="rId2" Type="http://schemas.openxmlformats.org/officeDocument/2006/relationships/hyperlink" Target="http://www.idc.com/getdoc.jsp?containerId=235193%23.UP-6bR26fSk%2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ebtrendleri.com/raporlar/turkiyenin-son-uc-yildaki-akilli-telefon-kullanim-rapor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260648"/>
            <a:ext cx="3402712" cy="3169704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KNN ALGORİTMASI TABANLI</a:t>
            </a:r>
            <a:r>
              <a:rPr lang="tr-TR" dirty="0" smtClean="0"/>
              <a:t> MOBİL DEVAM TAKİP YAZILIMI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32" y="3501008"/>
            <a:ext cx="3309803" cy="1604637"/>
          </a:xfrm>
        </p:spPr>
        <p:txBody>
          <a:bodyPr/>
          <a:lstStyle/>
          <a:p>
            <a:pPr algn="r"/>
            <a:r>
              <a:rPr lang="tr-TR" dirty="0" smtClean="0"/>
              <a:t>-Mehmet BİLEN</a:t>
            </a:r>
          </a:p>
          <a:p>
            <a:pPr algn="r"/>
            <a:r>
              <a:rPr lang="tr-TR" dirty="0" smtClean="0"/>
              <a:t>-Ali Hakan IŞIK</a:t>
            </a:r>
          </a:p>
          <a:p>
            <a:pPr algn="r"/>
            <a:r>
              <a:rPr lang="tr-TR" dirty="0" smtClean="0"/>
              <a:t>-Tuncay YİĞİT</a:t>
            </a:r>
          </a:p>
        </p:txBody>
      </p:sp>
    </p:spTree>
    <p:extLst>
      <p:ext uri="{BB962C8B-B14F-4D97-AF65-F5344CB8AC3E}">
        <p14:creationId xmlns:p14="http://schemas.microsoft.com/office/powerpoint/2010/main" val="395957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617668"/>
            <a:ext cx="2592288" cy="4691179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573" y="1580440"/>
            <a:ext cx="2620763" cy="4693903"/>
          </a:xfr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1049504" y="764704"/>
            <a:ext cx="7024744" cy="571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sz="2400" dirty="0" smtClean="0"/>
              <a:t>Yoklama İşlemleri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3536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Web Arayüzü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C# dili kullanılarak Visual Studio içerisinde ASP.Net web projesi şeklinde geliştirilmiştir.</a:t>
            </a:r>
          </a:p>
          <a:p>
            <a:endParaRPr lang="tr-TR" dirty="0" smtClean="0"/>
          </a:p>
          <a:p>
            <a:r>
              <a:rPr lang="tr-TR" dirty="0" smtClean="0"/>
              <a:t>Veri yönetimi için XML dosya formatı kullanılmaktadır.</a:t>
            </a:r>
          </a:p>
          <a:p>
            <a:endParaRPr lang="tr-TR" dirty="0"/>
          </a:p>
          <a:p>
            <a:r>
              <a:rPr lang="tr-TR" dirty="0" smtClean="0"/>
              <a:t>Mobil uygulama ile web arayüzü arasındaki veri alışverişi SOAP web servisleri ile gerçekleştirilmektedir.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551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1049504" y="1057300"/>
            <a:ext cx="7024744" cy="571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sz="2400" dirty="0" smtClean="0"/>
              <a:t>Web Arayüzü Yönetim Paneli</a:t>
            </a:r>
            <a:endParaRPr lang="tr-TR" sz="2400" dirty="0"/>
          </a:p>
        </p:txBody>
      </p:sp>
      <p:pic>
        <p:nvPicPr>
          <p:cNvPr id="7" name="Picture 6" descr="D:\Akademik Çalışmalarım\Yoklama projesi - Akademik Bilişim 2015 için\Ekran Görüntüleri  Web Arayüzü\7 a yoklamahazırlama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195" y="1628800"/>
            <a:ext cx="5007610" cy="2528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D:\Akademik Çalışmalarım\Yoklama projesi - Akademik Bilişim 2015 için\Ekran Görüntüleri  Web Arayüzü\binalarxml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516" y="5013176"/>
            <a:ext cx="5760720" cy="128397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049504" y="4437112"/>
            <a:ext cx="7024744" cy="571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sz="2400" dirty="0" smtClean="0"/>
              <a:t>Verilerin XML Dosyaları Üzerinde Tutulması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3486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KNN ile Konum Doğrulanması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Uygulama cihazın elde ettiği konum bilgisini (GPS) kullanılarak </a:t>
            </a:r>
            <a:r>
              <a:rPr lang="tr-TR" dirty="0"/>
              <a:t>öğrencinin hangi bina içerisinde olduğu </a:t>
            </a:r>
            <a:r>
              <a:rPr lang="tr-TR" dirty="0" smtClean="0"/>
              <a:t>hesaplamaya çalışmaktadır.</a:t>
            </a:r>
          </a:p>
          <a:p>
            <a:r>
              <a:rPr lang="tr-TR" dirty="0" smtClean="0"/>
              <a:t>Web arayüzünden daha önce girilmiş bina konumları ve daha önce yoklama işlemi gerçekleştirmişi öğrencilerin konumları dikkate alınarak öğrencinin hangi sınıfta bulunduğu tespit edilmeye çalışılmaktadır.</a:t>
            </a:r>
          </a:p>
          <a:p>
            <a:r>
              <a:rPr lang="tr-TR" dirty="0"/>
              <a:t>Bu hesaplama için KNN (K en yakın komşular) algoritması kullanılmaktadır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387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 txBox="1">
            <a:spLocks/>
          </p:cNvSpPr>
          <p:nvPr/>
        </p:nvSpPr>
        <p:spPr>
          <a:xfrm>
            <a:off x="1049504" y="764704"/>
            <a:ext cx="7024744" cy="571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sz="2400" dirty="0" smtClean="0"/>
              <a:t>Uzaklık hesaplaması (Öklid bağıntısı)</a:t>
            </a:r>
            <a:endParaRPr lang="tr-T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2479062" y="1805308"/>
                <a:ext cx="4165628" cy="20081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3200" i="1"/>
                          </m:ctrlPr>
                        </m:sSubPr>
                        <m:e>
                          <m:r>
                            <a:rPr lang="tr-TR" sz="3200" i="1"/>
                            <m:t>𝑑</m:t>
                          </m:r>
                        </m:e>
                        <m:sub>
                          <m:r>
                            <a:rPr lang="tr-TR" sz="3200" i="1"/>
                            <m:t>𝑠𝑡</m:t>
                          </m:r>
                        </m:sub>
                      </m:sSub>
                      <m:r>
                        <a:rPr lang="tr-TR" sz="3200" i="1"/>
                        <m:t>=</m:t>
                      </m:r>
                      <m:rad>
                        <m:radPr>
                          <m:degHide m:val="on"/>
                          <m:ctrlPr>
                            <a:rPr lang="tr-TR" sz="3200" i="1"/>
                          </m:ctrlPr>
                        </m:radPr>
                        <m:deg/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tr-TR" sz="3200" i="1"/>
                              </m:ctrlPr>
                            </m:naryPr>
                            <m:sub>
                              <m:r>
                                <a:rPr lang="tr-TR" sz="3200" i="1"/>
                                <m:t>𝑗</m:t>
                              </m:r>
                              <m:r>
                                <a:rPr lang="tr-TR" sz="3200" i="1"/>
                                <m:t>=1</m:t>
                              </m:r>
                            </m:sub>
                            <m:sup>
                              <m:r>
                                <a:rPr lang="tr-TR" sz="3200" i="1"/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tr-TR" sz="3200" i="1"/>
                                  </m:ctrlPr>
                                </m:sSupPr>
                                <m:e>
                                  <m:r>
                                    <a:rPr lang="tr-TR" sz="3200" i="1"/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tr-TR" sz="3200" i="1"/>
                                      </m:ctrlPr>
                                    </m:sSubPr>
                                    <m:e>
                                      <m:r>
                                        <a:rPr lang="tr-TR" sz="3200" i="1"/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tr-TR" sz="3200" i="1"/>
                                        <m:t>𝑠𝑗</m:t>
                                      </m:r>
                                    </m:sub>
                                  </m:sSub>
                                  <m:r>
                                    <a:rPr lang="tr-TR" sz="3200" i="1"/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tr-TR" sz="3200" i="1"/>
                                      </m:ctrlPr>
                                    </m:sSubPr>
                                    <m:e>
                                      <m:r>
                                        <a:rPr lang="tr-TR" sz="3200" i="1"/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tr-TR" sz="3200" i="1"/>
                                        <m:t>𝑡𝑗</m:t>
                                      </m:r>
                                    </m:sub>
                                  </m:sSub>
                                  <m:r>
                                    <a:rPr lang="tr-TR" sz="3200" i="1"/>
                                    <m:t>)</m:t>
                                  </m:r>
                                </m:e>
                                <m:sup>
                                  <m:r>
                                    <a:rPr lang="tr-TR" sz="3200" i="1"/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  <a:endParaRPr lang="tr-TR" sz="3200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9062" y="1805308"/>
                <a:ext cx="4165628" cy="200817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/>
          <p:cNvSpPr txBox="1">
            <a:spLocks/>
          </p:cNvSpPr>
          <p:nvPr/>
        </p:nvSpPr>
        <p:spPr>
          <a:xfrm>
            <a:off x="1049504" y="4149080"/>
            <a:ext cx="7024744" cy="20162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/>
              <a:t>x</a:t>
            </a:r>
            <a:r>
              <a:rPr lang="tr-TR" sz="2400" dirty="0" smtClean="0"/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- konumu doğrulanmak istenen örneğin öznitelikleri ( Longitude ve Latitude)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/>
              <a:t>y</a:t>
            </a:r>
            <a:r>
              <a:rPr lang="tr-TR" sz="2400" dirty="0" smtClean="0"/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– daha önceden konumu doğrulanmış örneklerin öznitelikleri (Longtitude ve Latitude</a:t>
            </a:r>
            <a:r>
              <a:rPr lang="tr-TR" sz="24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/>
              <a:t>d</a:t>
            </a:r>
            <a:r>
              <a:rPr lang="tr-TR" sz="2400" dirty="0" smtClean="0"/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– uzaklık </a:t>
            </a:r>
            <a:r>
              <a:rPr lang="tr-TR" sz="2400" dirty="0"/>
              <a:t>j</a:t>
            </a:r>
            <a:r>
              <a:rPr lang="tr-TR" sz="2400" dirty="0" smtClean="0"/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– öznitelik sayısı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3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Türkiye’deki verilere baktığımızda genç nüfusun %50’yi aşan bir kısmının mobil </a:t>
            </a:r>
            <a:r>
              <a:rPr lang="tr-TR" dirty="0" smtClean="0"/>
              <a:t>cihazları </a:t>
            </a:r>
            <a:r>
              <a:rPr lang="tr-TR" dirty="0"/>
              <a:t>kullandığı </a:t>
            </a:r>
            <a:r>
              <a:rPr lang="tr-TR" dirty="0" smtClean="0"/>
              <a:t>görülmektedir</a:t>
            </a:r>
          </a:p>
          <a:p>
            <a:r>
              <a:rPr lang="tr-TR" dirty="0"/>
              <a:t>Barker ve Asmundson’ın 2013 yılında yayınladığı rapora göre Türkiye’de mobil cihazların internete bağlanma oranı %</a:t>
            </a:r>
            <a:r>
              <a:rPr lang="tr-TR" dirty="0" smtClean="0"/>
              <a:t>91’dir</a:t>
            </a:r>
          </a:p>
          <a:p>
            <a:r>
              <a:rPr lang="tr-TR" dirty="0"/>
              <a:t>Bu oran geliştirilen uygulamanın kullanılma ihtimalini artırmaktadır. </a:t>
            </a:r>
            <a:endParaRPr lang="tr-TR" dirty="0" smtClean="0"/>
          </a:p>
          <a:p>
            <a:r>
              <a:rPr lang="tr-TR" dirty="0" smtClean="0"/>
              <a:t>Bunun </a:t>
            </a:r>
            <a:r>
              <a:rPr lang="tr-TR" dirty="0"/>
              <a:t>yanında mobil cihaz kullanmayan öğrenciler için sınıf ortamında web arayüzünden devamsızlık kontorlü yapılabilmektedir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291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Sonuç olarak devamsızlık kontrolünün etkileşimli ve gerçek </a:t>
            </a:r>
            <a:r>
              <a:rPr lang="tr-TR" dirty="0"/>
              <a:t>zamanlı olarak sağlanabilmesi için web ara yüzü ve mobil uygulamaya sahip kullanışlı ve etkili bir sistem </a:t>
            </a:r>
            <a:r>
              <a:rPr lang="tr-TR" dirty="0" smtClean="0"/>
              <a:t>geliştirilmiştir.</a:t>
            </a:r>
          </a:p>
          <a:p>
            <a:r>
              <a:rPr lang="tr-TR" dirty="0" smtClean="0"/>
              <a:t>Mobil uygulama öğrenciler tarafından rahatlıkla kullanıbilecek kullanımı kolay ve basit bir şekilde tasarlanmıştır.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254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Öğrencilerin MAC </a:t>
            </a:r>
            <a:r>
              <a:rPr lang="tr-TR" dirty="0"/>
              <a:t>adresleri, Gsm numaraları ve bulundukları konum bilgileri </a:t>
            </a:r>
            <a:r>
              <a:rPr lang="tr-TR" dirty="0" smtClean="0"/>
              <a:t>yoklamanın doğrulunu sağlamak için sistem </a:t>
            </a:r>
            <a:r>
              <a:rPr lang="tr-TR" dirty="0"/>
              <a:t>içerisinde </a:t>
            </a:r>
            <a:r>
              <a:rPr lang="tr-TR" dirty="0" smtClean="0"/>
              <a:t>kullanılmıştır.</a:t>
            </a:r>
          </a:p>
          <a:p>
            <a:r>
              <a:rPr lang="tr-TR" dirty="0" smtClean="0"/>
              <a:t>KNN </a:t>
            </a:r>
            <a:r>
              <a:rPr lang="tr-TR" dirty="0"/>
              <a:t>gibi basit ama etkili bir algoritmanın yardımıyla bu doğruluğun artırılması sağlanmıştır.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936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Devamsızlık takibinin ders için ayrılan süre içerisinde yapılmasından dolayı kaybolan sürenin hazırlanan sistem ile en aza indirilmesi sağlanarak eğitim ve öğretim faaliyetleri için daha fazla zaman yaratılmıştır. </a:t>
            </a:r>
            <a:endParaRPr lang="tr-TR" dirty="0" smtClean="0"/>
          </a:p>
          <a:p>
            <a:r>
              <a:rPr lang="tr-TR" dirty="0" smtClean="0"/>
              <a:t>Eğiticilerin </a:t>
            </a:r>
            <a:r>
              <a:rPr lang="tr-TR" dirty="0"/>
              <a:t>iş yüklerinin ve devamsızlık kontrolü için kullanılan kâğıt miktarının azaltılması da sistemin çıktıları arasındadır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565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Geliştirilen sistem bu alanda yapılan ilk çalışmalardan biridir.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Sistemin </a:t>
            </a:r>
            <a:r>
              <a:rPr lang="tr-TR" dirty="0"/>
              <a:t>pilot uygulaması yapıldıktan sonra geliştirilip diğer mobil platformlar içinde uygun hale getirilecektir.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030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Sunum Başlıkları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Çalışmanın Amacı</a:t>
            </a:r>
          </a:p>
          <a:p>
            <a:r>
              <a:rPr lang="tr-TR" sz="2800" dirty="0" smtClean="0"/>
              <a:t>Geliştirilen Sistemin Özellikleri</a:t>
            </a:r>
          </a:p>
          <a:p>
            <a:r>
              <a:rPr lang="tr-TR" sz="2800" dirty="0" smtClean="0"/>
              <a:t>Tartışma</a:t>
            </a:r>
          </a:p>
          <a:p>
            <a:r>
              <a:rPr lang="tr-TR" sz="2800" dirty="0" smtClean="0"/>
              <a:t>Sonuç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04977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4320" y="4581128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Dinlediğiniz için Teşekkürler…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243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68580" indent="0">
              <a:buNone/>
            </a:pPr>
            <a:r>
              <a:rPr lang="tr-TR" dirty="0"/>
              <a:t>[1] Bicen, H., and Kocakoyun, S., "The Evaluation Of The Most Used Mobile Devices Applications By Students." </a:t>
            </a:r>
            <a:r>
              <a:rPr lang="tr-TR" b="1" dirty="0"/>
              <a:t>Procedia - Social and Behavioral Sciences</a:t>
            </a:r>
            <a:r>
              <a:rPr lang="tr-TR" dirty="0"/>
              <a:t>, 89:756-760 (2013)</a:t>
            </a:r>
          </a:p>
          <a:p>
            <a:pPr marL="68580" indent="0">
              <a:buNone/>
            </a:pPr>
            <a:r>
              <a:rPr lang="tr-TR" dirty="0"/>
              <a:t> </a:t>
            </a:r>
          </a:p>
          <a:p>
            <a:pPr marL="68580" indent="0">
              <a:buNone/>
            </a:pPr>
            <a:r>
              <a:rPr lang="tr-TR" dirty="0"/>
              <a:t>[2] IDC. Worldwide Smartphone 2012-2016 Forecast Update. (erişim 15.01.2013). </a:t>
            </a:r>
            <a:r>
              <a:rPr lang="tr-TR" u="sng" dirty="0">
                <a:hlinkClick r:id="rId2"/>
              </a:rPr>
              <a:t>http://www.idc.com/getdoc.jsp?containerId=235193#.UP-6bR26fSk</a:t>
            </a:r>
            <a:r>
              <a:rPr lang="tr-TR" dirty="0"/>
              <a:t> (2012)</a:t>
            </a:r>
          </a:p>
          <a:p>
            <a:pPr marL="68580" indent="0">
              <a:buNone/>
            </a:pPr>
            <a:r>
              <a:rPr lang="tr-TR" dirty="0"/>
              <a:t>.</a:t>
            </a:r>
          </a:p>
          <a:p>
            <a:pPr marL="68580" indent="0">
              <a:buNone/>
            </a:pPr>
            <a:r>
              <a:rPr lang="tr-TR" dirty="0"/>
              <a:t>[3] Kutluk, F., A., and Gülmez, M., "A research about mobile learning perspectives of university students who have accounting lessons." </a:t>
            </a:r>
            <a:r>
              <a:rPr lang="tr-TR" b="1" dirty="0"/>
              <a:t>Procedia - Social and Behavioral Sciences</a:t>
            </a:r>
            <a:r>
              <a:rPr lang="tr-TR" dirty="0"/>
              <a:t>, 116:291-297 (2014)</a:t>
            </a:r>
          </a:p>
          <a:p>
            <a:pPr marL="68580" indent="0">
              <a:buNone/>
            </a:pPr>
            <a:r>
              <a:rPr lang="tr-TR" dirty="0"/>
              <a:t> </a:t>
            </a:r>
          </a:p>
          <a:p>
            <a:pPr marL="68580" indent="0">
              <a:buNone/>
            </a:pPr>
            <a:r>
              <a:rPr lang="tr-TR" dirty="0"/>
              <a:t>[4] Karaburun, A., “GPS ile Elektronik Uzaklık Ölçeklerinin Karşılaştırılması” İstanbul Teknik Üniversitesi, Fen Bilimleri Enstitüsü, (1998).</a:t>
            </a:r>
          </a:p>
          <a:p>
            <a:pPr marL="68580" indent="0">
              <a:buNone/>
            </a:pPr>
            <a:r>
              <a:rPr lang="tr-TR" dirty="0"/>
              <a:t> </a:t>
            </a:r>
          </a:p>
          <a:p>
            <a:pPr marL="68580" indent="0">
              <a:buNone/>
            </a:pPr>
            <a:r>
              <a:rPr lang="tr-TR" dirty="0"/>
              <a:t>[5] Miitchell, T., Machine Learning. </a:t>
            </a:r>
            <a:r>
              <a:rPr lang="tr-TR" b="1" dirty="0"/>
              <a:t>McGraw Hill</a:t>
            </a:r>
            <a:r>
              <a:rPr lang="tr-TR" dirty="0"/>
              <a:t>, New York (1997).</a:t>
            </a:r>
          </a:p>
          <a:p>
            <a:pPr marL="68580" indent="0">
              <a:buNone/>
            </a:pPr>
            <a:r>
              <a:rPr lang="tr-TR" dirty="0"/>
              <a:t> </a:t>
            </a:r>
          </a:p>
          <a:p>
            <a:pPr marL="68580" indent="0">
              <a:buNone/>
            </a:pPr>
            <a:r>
              <a:rPr lang="en-US" dirty="0"/>
              <a:t>[6] </a:t>
            </a:r>
            <a:r>
              <a:rPr lang="en-US" dirty="0" err="1"/>
              <a:t>Karimifard</a:t>
            </a:r>
            <a:r>
              <a:rPr lang="en-US" dirty="0"/>
              <a:t>, S., </a:t>
            </a:r>
            <a:r>
              <a:rPr lang="en-US" dirty="0" err="1"/>
              <a:t>Ahmadian,A</a:t>
            </a:r>
            <a:r>
              <a:rPr lang="en-US" dirty="0"/>
              <a:t>., </a:t>
            </a:r>
            <a:r>
              <a:rPr lang="en-US" dirty="0" err="1"/>
              <a:t>Khosnevisan</a:t>
            </a:r>
            <a:r>
              <a:rPr lang="en-US" dirty="0"/>
              <a:t>, M.,  and </a:t>
            </a:r>
            <a:r>
              <a:rPr lang="en-US" dirty="0" err="1"/>
              <a:t>Nambakhs</a:t>
            </a:r>
            <a:r>
              <a:rPr lang="en-US" dirty="0"/>
              <a:t>, M., S., "Morphological heart </a:t>
            </a:r>
            <a:r>
              <a:rPr lang="en-US" dirty="0" err="1"/>
              <a:t>arrhytmia</a:t>
            </a:r>
            <a:r>
              <a:rPr lang="en-US" dirty="0"/>
              <a:t> detection using </a:t>
            </a:r>
            <a:r>
              <a:rPr lang="en-US" dirty="0" err="1"/>
              <a:t>Hermitian</a:t>
            </a:r>
            <a:r>
              <a:rPr lang="en-US" dirty="0"/>
              <a:t> basis functions and KNN classifier." </a:t>
            </a:r>
            <a:r>
              <a:rPr lang="en-US" b="1" dirty="0"/>
              <a:t>28th IEEE EMBS Annual International Conference</a:t>
            </a:r>
            <a:r>
              <a:rPr lang="en-US" dirty="0"/>
              <a:t>. New York, 1367-1370 (2006)</a:t>
            </a:r>
            <a:endParaRPr lang="tr-TR" dirty="0"/>
          </a:p>
          <a:p>
            <a:pPr marL="68580" indent="0">
              <a:buNone/>
            </a:pPr>
            <a:r>
              <a:rPr lang="tr-TR" dirty="0"/>
              <a:t> </a:t>
            </a:r>
          </a:p>
          <a:p>
            <a:pPr marL="68580" indent="0">
              <a:buNone/>
            </a:pPr>
            <a:r>
              <a:rPr lang="tr-TR" dirty="0"/>
              <a:t>[7] Barker, J, Asmundson, P., State of Global Mobile Consumer: Connectivity is core. (erişim 11.10.2014). </a:t>
            </a:r>
            <a:r>
              <a:rPr lang="tr-TR" u="sng" dirty="0">
                <a:hlinkClick r:id="rId3"/>
              </a:rPr>
              <a:t>http://www.deloitte.com/mobileconsumer</a:t>
            </a:r>
            <a:r>
              <a:rPr lang="tr-TR" dirty="0"/>
              <a:t> (2013)</a:t>
            </a:r>
          </a:p>
          <a:p>
            <a:pPr marL="68580" indent="0">
              <a:buNone/>
            </a:pPr>
            <a:r>
              <a:rPr lang="tr-TR" dirty="0"/>
              <a:t> </a:t>
            </a:r>
          </a:p>
          <a:p>
            <a:pPr marL="68580" indent="0">
              <a:buNone/>
            </a:pPr>
            <a:r>
              <a:rPr lang="tr-TR" dirty="0"/>
              <a:t>[8] Şendere, O., Türkiye'nin Son Üç Yıldaki Akıllı Telefon Kullanım Raporu  (erişim 11.15, 2014).</a:t>
            </a:r>
          </a:p>
          <a:p>
            <a:pPr marL="68580" indent="0">
              <a:buNone/>
            </a:pPr>
            <a:r>
              <a:rPr lang="tr-TR" u="sng" dirty="0">
                <a:hlinkClick r:id="rId4"/>
              </a:rPr>
              <a:t>http://www.webtrendleri.com/raporlar/turkiyenin-son-uc-yildaki-akilli-telefon-kullanim-raporu</a:t>
            </a:r>
            <a:r>
              <a:rPr lang="tr-TR" dirty="0"/>
              <a:t> (2013) </a:t>
            </a:r>
          </a:p>
          <a:p>
            <a:pPr marL="6858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334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Çalışmanın Amacı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2010 yılında dünya çapında 305 milyon akıllı mobil cihaz satılmıştır.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2011 </a:t>
            </a:r>
            <a:r>
              <a:rPr lang="tr-TR" dirty="0"/>
              <a:t>yılında %62’lik bir artışla 494 milyon adet satış rakamına ulaşılmıştır.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Aynı </a:t>
            </a:r>
            <a:r>
              <a:rPr lang="tr-TR" dirty="0"/>
              <a:t>verilere göre 2015 yılında 1 milyar mobil cihazın satılacağı ön görülmektedir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814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Çalışmanın Amacı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Mobil cihazların özellikle veriye erişimi kolaylaştırması bakımından kullanım alanlarından biri de </a:t>
            </a:r>
            <a:r>
              <a:rPr lang="tr-TR" i="1" dirty="0" smtClean="0">
                <a:solidFill>
                  <a:schemeClr val="accent1"/>
                </a:solidFill>
              </a:rPr>
              <a:t>eğitim </a:t>
            </a:r>
            <a:r>
              <a:rPr lang="tr-TR" i="1" dirty="0">
                <a:solidFill>
                  <a:schemeClr val="accent1"/>
                </a:solidFill>
              </a:rPr>
              <a:t>ve </a:t>
            </a:r>
            <a:r>
              <a:rPr lang="tr-TR" i="1" dirty="0" smtClean="0">
                <a:solidFill>
                  <a:schemeClr val="accent1"/>
                </a:solidFill>
              </a:rPr>
              <a:t>öğretimdir</a:t>
            </a:r>
            <a:r>
              <a:rPr lang="tr-TR" b="1" i="1" dirty="0" smtClean="0"/>
              <a:t>.</a:t>
            </a:r>
          </a:p>
          <a:p>
            <a:endParaRPr lang="tr-TR" b="1" i="1" dirty="0" smtClean="0"/>
          </a:p>
          <a:p>
            <a:r>
              <a:rPr lang="tr-TR" i="1" dirty="0"/>
              <a:t>Google Play Store</a:t>
            </a:r>
            <a:r>
              <a:rPr lang="tr-TR" dirty="0"/>
              <a:t> ve </a:t>
            </a:r>
            <a:r>
              <a:rPr lang="tr-TR" i="1" dirty="0"/>
              <a:t>Apple Store</a:t>
            </a:r>
            <a:r>
              <a:rPr lang="tr-TR" dirty="0"/>
              <a:t> ‘da eğitim kategorisi altında binlerce </a:t>
            </a:r>
            <a:r>
              <a:rPr lang="tr-TR" dirty="0" smtClean="0"/>
              <a:t>uygulama olmasına rağmen bir çok eğitim öğretim faaliyetinde kullanılmak üzere uygun yazılım geliştirilmesi beklenmektedir.</a:t>
            </a:r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val="83232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Çalışmanın Amacı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996952"/>
            <a:ext cx="6777317" cy="3508977"/>
          </a:xfrm>
        </p:spPr>
        <p:txBody>
          <a:bodyPr/>
          <a:lstStyle/>
          <a:p>
            <a:r>
              <a:rPr lang="tr-TR" dirty="0" smtClean="0"/>
              <a:t>Eğitim öğretim için ayrılan sürenin daha verimli kullanılması,</a:t>
            </a:r>
          </a:p>
          <a:p>
            <a:r>
              <a:rPr lang="tr-TR" dirty="0"/>
              <a:t>Ö</a:t>
            </a:r>
            <a:r>
              <a:rPr lang="tr-TR" dirty="0" smtClean="0"/>
              <a:t>ğretim elemanlarının üzerindeki iş </a:t>
            </a:r>
            <a:r>
              <a:rPr lang="tr-TR" dirty="0"/>
              <a:t>yükünün azaltılması, </a:t>
            </a:r>
            <a:endParaRPr lang="tr-TR" dirty="0" smtClean="0"/>
          </a:p>
          <a:p>
            <a:r>
              <a:rPr lang="tr-TR" dirty="0" smtClean="0"/>
              <a:t>Devam takibi verilerinin </a:t>
            </a:r>
            <a:r>
              <a:rPr lang="tr-TR" dirty="0"/>
              <a:t>analiz edilmesinin </a:t>
            </a:r>
            <a:r>
              <a:rPr lang="tr-TR" dirty="0" smtClean="0"/>
              <a:t>kolaylaştırılması, </a:t>
            </a:r>
          </a:p>
          <a:p>
            <a:r>
              <a:rPr lang="tr-TR" dirty="0" smtClean="0"/>
              <a:t>Kağıt </a:t>
            </a:r>
            <a:r>
              <a:rPr lang="tr-TR" dirty="0"/>
              <a:t>tüketiminin </a:t>
            </a:r>
            <a:r>
              <a:rPr lang="tr-TR" dirty="0" smtClean="0"/>
              <a:t>azaltılması.</a:t>
            </a:r>
            <a:endParaRPr lang="tr-TR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47656" y="2204864"/>
            <a:ext cx="7024744" cy="571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2400" dirty="0" smtClean="0"/>
              <a:t>Mobil devam takip yazılımı geliştirilerek;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5079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Geliştirilen Sistemin Özellikleri</a:t>
            </a:r>
            <a:endParaRPr lang="tr-T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780928"/>
            <a:ext cx="4227739" cy="3508375"/>
          </a:xfrm>
        </p:spPr>
      </p:pic>
      <p:sp>
        <p:nvSpPr>
          <p:cNvPr id="30" name="Title 1"/>
          <p:cNvSpPr txBox="1">
            <a:spLocks/>
          </p:cNvSpPr>
          <p:nvPr/>
        </p:nvSpPr>
        <p:spPr>
          <a:xfrm>
            <a:off x="1075648" y="2204864"/>
            <a:ext cx="7024744" cy="571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2400" dirty="0" smtClean="0"/>
              <a:t>Geliştirilen sistemin yapısı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2866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Mobil Uygulama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Mac-OSX işletim sistemi üzerinde XCode editörü ile Objective-C dili kullanarak geliştirilmiştir</a:t>
            </a:r>
            <a:r>
              <a:rPr lang="tr-TR" dirty="0" smtClean="0"/>
              <a:t>.</a:t>
            </a:r>
          </a:p>
          <a:p>
            <a:r>
              <a:rPr lang="tr-TR" dirty="0"/>
              <a:t>IOS işletim sistemine sahip tüm telefon ve tabletlerde </a:t>
            </a:r>
            <a:r>
              <a:rPr lang="tr-TR" dirty="0" smtClean="0"/>
              <a:t>çalışabilmektedir.</a:t>
            </a:r>
          </a:p>
          <a:p>
            <a:r>
              <a:rPr lang="tr-TR" dirty="0" smtClean="0"/>
              <a:t>Uygulama sayesinde sisteme kayıtlı öğrenciler ders konumunda ve saatinde yoklama işlemlerini gerçekleştirebilmektedir.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597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 txBox="1">
            <a:spLocks/>
          </p:cNvSpPr>
          <p:nvPr/>
        </p:nvSpPr>
        <p:spPr>
          <a:xfrm>
            <a:off x="1049504" y="764704"/>
            <a:ext cx="7024744" cy="571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sz="2400" dirty="0" smtClean="0"/>
              <a:t>Geliştirilen Mobil Uygulamanın Akış Diyagramı</a:t>
            </a:r>
            <a:endParaRPr lang="tr-T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683792"/>
            <a:ext cx="6226655" cy="4817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85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593620"/>
            <a:ext cx="2592288" cy="4739275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573" y="1556792"/>
            <a:ext cx="2620763" cy="4741200"/>
          </a:xfr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1049504" y="764704"/>
            <a:ext cx="7024744" cy="571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sz="2400" dirty="0" smtClean="0"/>
              <a:t>Öğrenci Kayıt Ekranı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9616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119</TotalTime>
  <Words>598</Words>
  <Application>Microsoft Office PowerPoint</Application>
  <PresentationFormat>On-screen Show (4:3)</PresentationFormat>
  <Paragraphs>90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Austin</vt:lpstr>
      <vt:lpstr>KNN ALGORİTMASI TABANLI MOBİL DEVAM TAKİP YAZILIMI</vt:lpstr>
      <vt:lpstr>Sunum Başlıkları</vt:lpstr>
      <vt:lpstr>Çalışmanın Amacı</vt:lpstr>
      <vt:lpstr>Çalışmanın Amacı</vt:lpstr>
      <vt:lpstr>Çalışmanın Amacı</vt:lpstr>
      <vt:lpstr>Geliştirilen Sistemin Özellikleri</vt:lpstr>
      <vt:lpstr>Mobil Uygulama</vt:lpstr>
      <vt:lpstr>PowerPoint Presentation</vt:lpstr>
      <vt:lpstr>PowerPoint Presentation</vt:lpstr>
      <vt:lpstr>PowerPoint Presentation</vt:lpstr>
      <vt:lpstr>Web Arayüzü</vt:lpstr>
      <vt:lpstr>PowerPoint Presentation</vt:lpstr>
      <vt:lpstr>KNN ile Konum Doğrulanması</vt:lpstr>
      <vt:lpstr>PowerPoint Presentation</vt:lpstr>
      <vt:lpstr>Tartışma</vt:lpstr>
      <vt:lpstr>Sonuç</vt:lpstr>
      <vt:lpstr>Sonuç</vt:lpstr>
      <vt:lpstr>Sonuç</vt:lpstr>
      <vt:lpstr>Sonuç</vt:lpstr>
      <vt:lpstr>Dinlediğiniz için Teşekkürler…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KNN ALGORİTMASI TABANLI MOBİL DEVAM TAKİP YAZILIMI</dc:title>
  <dc:creator>mb</dc:creator>
  <cp:lastModifiedBy>mb</cp:lastModifiedBy>
  <cp:revision>9</cp:revision>
  <dcterms:created xsi:type="dcterms:W3CDTF">2015-02-02T16:18:48Z</dcterms:created>
  <dcterms:modified xsi:type="dcterms:W3CDTF">2015-02-02T18:18:03Z</dcterms:modified>
</cp:coreProperties>
</file>