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256" r:id="rId2"/>
    <p:sldId id="257" r:id="rId3"/>
    <p:sldId id="262" r:id="rId4"/>
    <p:sldId id="279" r:id="rId5"/>
    <p:sldId id="258" r:id="rId6"/>
    <p:sldId id="261" r:id="rId7"/>
    <p:sldId id="260" r:id="rId8"/>
    <p:sldId id="259" r:id="rId9"/>
    <p:sldId id="263" r:id="rId10"/>
    <p:sldId id="265" r:id="rId11"/>
    <p:sldId id="266" r:id="rId12"/>
    <p:sldId id="267" r:id="rId13"/>
    <p:sldId id="268" r:id="rId14"/>
    <p:sldId id="269" r:id="rId15"/>
    <p:sldId id="270" r:id="rId16"/>
    <p:sldId id="271" r:id="rId17"/>
    <p:sldId id="272" r:id="rId18"/>
    <p:sldId id="273" r:id="rId19"/>
    <p:sldId id="275" r:id="rId20"/>
    <p:sldId id="278" r:id="rId21"/>
    <p:sldId id="276" r:id="rId22"/>
    <p:sldId id="277" r:id="rId23"/>
    <p:sldId id="274"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74" d="100"/>
          <a:sy n="74" d="100"/>
        </p:scale>
        <p:origin x="4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8A304-519F-42DD-93BC-90AA2C2697E4}" type="datetimeFigureOut">
              <a:rPr lang="tr-TR" smtClean="0"/>
              <a:t>6.2.2015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703E6-ABC6-48DD-94A7-AAA5AA3B44D4}" type="slidenum">
              <a:rPr lang="tr-TR" smtClean="0"/>
              <a:t>‹#›</a:t>
            </a:fld>
            <a:endParaRPr lang="tr-TR"/>
          </a:p>
        </p:txBody>
      </p:sp>
    </p:spTree>
    <p:extLst>
      <p:ext uri="{BB962C8B-B14F-4D97-AF65-F5344CB8AC3E}">
        <p14:creationId xmlns:p14="http://schemas.microsoft.com/office/powerpoint/2010/main" val="51578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F8703E6-ABC6-48DD-94A7-AAA5AA3B44D4}" type="slidenum">
              <a:rPr lang="tr-TR" smtClean="0"/>
              <a:t>1</a:t>
            </a:fld>
            <a:endParaRPr lang="tr-TR"/>
          </a:p>
        </p:txBody>
      </p:sp>
    </p:spTree>
    <p:extLst>
      <p:ext uri="{BB962C8B-B14F-4D97-AF65-F5344CB8AC3E}">
        <p14:creationId xmlns:p14="http://schemas.microsoft.com/office/powerpoint/2010/main" val="1378490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F8703E6-ABC6-48DD-94A7-AAA5AA3B44D4}" type="slidenum">
              <a:rPr lang="tr-TR" smtClean="0"/>
              <a:t>2</a:t>
            </a:fld>
            <a:endParaRPr lang="tr-TR"/>
          </a:p>
        </p:txBody>
      </p:sp>
    </p:spTree>
    <p:extLst>
      <p:ext uri="{BB962C8B-B14F-4D97-AF65-F5344CB8AC3E}">
        <p14:creationId xmlns:p14="http://schemas.microsoft.com/office/powerpoint/2010/main" val="186266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F8703E6-ABC6-48DD-94A7-AAA5AA3B44D4}" type="slidenum">
              <a:rPr lang="tr-TR" smtClean="0"/>
              <a:t>4</a:t>
            </a:fld>
            <a:endParaRPr lang="tr-TR"/>
          </a:p>
        </p:txBody>
      </p:sp>
    </p:spTree>
    <p:extLst>
      <p:ext uri="{BB962C8B-B14F-4D97-AF65-F5344CB8AC3E}">
        <p14:creationId xmlns:p14="http://schemas.microsoft.com/office/powerpoint/2010/main" val="216060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1277600" y="6400800"/>
            <a:ext cx="508000" cy="457200"/>
          </a:xfrm>
          <a:prstGeom prst="rect">
            <a:avLst/>
          </a:prstGeom>
          <a:solidFill>
            <a:srgbClr val="000099"/>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800"/>
          </a:p>
        </p:txBody>
      </p:sp>
      <p:sp>
        <p:nvSpPr>
          <p:cNvPr id="5123" name="Rectangle 3"/>
          <p:cNvSpPr>
            <a:spLocks noGrp="1" noChangeArrowheads="1"/>
          </p:cNvSpPr>
          <p:nvPr>
            <p:ph type="ctrTitle"/>
          </p:nvPr>
        </p:nvSpPr>
        <p:spPr>
          <a:xfrm>
            <a:off x="1422400" y="1981201"/>
            <a:ext cx="9855200" cy="1470025"/>
          </a:xfrm>
        </p:spPr>
        <p:txBody>
          <a:bodyPr/>
          <a:lstStyle>
            <a:lvl1pPr algn="ctr">
              <a:defRPr sz="4000"/>
            </a:lvl1pPr>
          </a:lstStyle>
          <a:p>
            <a:pPr lvl="0"/>
            <a:r>
              <a:rPr lang="tr-TR" altLang="tr-TR" noProof="0" smtClean="0"/>
              <a:t>Asıl başlık stili için tıklatın</a:t>
            </a:r>
            <a:endParaRPr lang="en-US" altLang="tr-TR" noProof="0" smtClean="0"/>
          </a:p>
        </p:txBody>
      </p:sp>
      <p:sp>
        <p:nvSpPr>
          <p:cNvPr id="5124" name="Rectangle 4"/>
          <p:cNvSpPr>
            <a:spLocks noGrp="1" noChangeArrowheads="1"/>
          </p:cNvSpPr>
          <p:nvPr>
            <p:ph type="subTitle" idx="1"/>
          </p:nvPr>
        </p:nvSpPr>
        <p:spPr>
          <a:xfrm>
            <a:off x="2336800" y="3657600"/>
            <a:ext cx="8026400" cy="1752600"/>
          </a:xfrm>
        </p:spPr>
        <p:txBody>
          <a:bodyPr/>
          <a:lstStyle>
            <a:lvl1pPr marL="0" indent="0" algn="ctr">
              <a:buFont typeface="Wingdings" panose="05000000000000000000" pitchFamily="2" charset="2"/>
              <a:buNone/>
              <a:defRPr/>
            </a:lvl1pPr>
          </a:lstStyle>
          <a:p>
            <a:pPr lvl="0"/>
            <a:r>
              <a:rPr lang="tr-TR" altLang="tr-TR" noProof="0" smtClean="0"/>
              <a:t>Asıl alt başlık stilini düzenlemek için tıklatın</a:t>
            </a:r>
            <a:endParaRPr lang="en-US" altLang="tr-TR" noProof="0" smtClean="0"/>
          </a:p>
        </p:txBody>
      </p:sp>
      <p:sp>
        <p:nvSpPr>
          <p:cNvPr id="5127" name="Rectangle 7"/>
          <p:cNvSpPr>
            <a:spLocks noChangeArrowheads="1"/>
          </p:cNvSpPr>
          <p:nvPr/>
        </p:nvSpPr>
        <p:spPr bwMode="auto">
          <a:xfrm>
            <a:off x="304800" y="0"/>
            <a:ext cx="508000" cy="6858000"/>
          </a:xfrm>
          <a:prstGeom prst="rect">
            <a:avLst/>
          </a:prstGeom>
          <a:solidFill>
            <a:srgbClr val="000099"/>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800"/>
          </a:p>
        </p:txBody>
      </p:sp>
    </p:spTree>
    <p:extLst>
      <p:ext uri="{BB962C8B-B14F-4D97-AF65-F5344CB8AC3E}">
        <p14:creationId xmlns:p14="http://schemas.microsoft.com/office/powerpoint/2010/main" val="2611162360"/>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901E2226-9020-4D03-9255-D3A5E3396D0C}" type="slidenum">
              <a:rPr lang="tr-TR" smtClean="0"/>
              <a:t>‹#›</a:t>
            </a:fld>
            <a:endParaRPr lang="tr-TR"/>
          </a:p>
        </p:txBody>
      </p:sp>
    </p:spTree>
    <p:extLst>
      <p:ext uri="{BB962C8B-B14F-4D97-AF65-F5344CB8AC3E}">
        <p14:creationId xmlns:p14="http://schemas.microsoft.com/office/powerpoint/2010/main" val="3974432191"/>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093200" y="66676"/>
            <a:ext cx="2692400" cy="62579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016000" y="66676"/>
            <a:ext cx="7874000" cy="62579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901E2226-9020-4D03-9255-D3A5E3396D0C}" type="slidenum">
              <a:rPr lang="tr-TR" smtClean="0"/>
              <a:t>‹#›</a:t>
            </a:fld>
            <a:endParaRPr lang="tr-TR"/>
          </a:p>
        </p:txBody>
      </p:sp>
    </p:spTree>
    <p:extLst>
      <p:ext uri="{BB962C8B-B14F-4D97-AF65-F5344CB8AC3E}">
        <p14:creationId xmlns:p14="http://schemas.microsoft.com/office/powerpoint/2010/main" val="3760397540"/>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901E2226-9020-4D03-9255-D3A5E3396D0C}" type="slidenum">
              <a:rPr lang="tr-TR" smtClean="0"/>
              <a:t>‹#›</a:t>
            </a:fld>
            <a:endParaRPr lang="tr-TR"/>
          </a:p>
        </p:txBody>
      </p:sp>
    </p:spTree>
    <p:extLst>
      <p:ext uri="{BB962C8B-B14F-4D97-AF65-F5344CB8AC3E}">
        <p14:creationId xmlns:p14="http://schemas.microsoft.com/office/powerpoint/2010/main" val="3619947551"/>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Slayt Numarası Yer Tutucusu 3"/>
          <p:cNvSpPr>
            <a:spLocks noGrp="1"/>
          </p:cNvSpPr>
          <p:nvPr>
            <p:ph type="sldNum" sz="quarter" idx="10"/>
          </p:nvPr>
        </p:nvSpPr>
        <p:spPr/>
        <p:txBody>
          <a:bodyPr/>
          <a:lstStyle>
            <a:lvl1pPr>
              <a:defRPr/>
            </a:lvl1pPr>
          </a:lstStyle>
          <a:p>
            <a:fld id="{901E2226-9020-4D03-9255-D3A5E3396D0C}" type="slidenum">
              <a:rPr lang="tr-TR" smtClean="0"/>
              <a:t>‹#›</a:t>
            </a:fld>
            <a:endParaRPr lang="tr-TR"/>
          </a:p>
        </p:txBody>
      </p:sp>
    </p:spTree>
    <p:extLst>
      <p:ext uri="{BB962C8B-B14F-4D97-AF65-F5344CB8AC3E}">
        <p14:creationId xmlns:p14="http://schemas.microsoft.com/office/powerpoint/2010/main" val="396579439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016000" y="1066800"/>
            <a:ext cx="528320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502400" y="1066800"/>
            <a:ext cx="528320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Slayt Numarası Yer Tutucusu 4"/>
          <p:cNvSpPr>
            <a:spLocks noGrp="1"/>
          </p:cNvSpPr>
          <p:nvPr>
            <p:ph type="sldNum" sz="quarter" idx="10"/>
          </p:nvPr>
        </p:nvSpPr>
        <p:spPr/>
        <p:txBody>
          <a:bodyPr/>
          <a:lstStyle>
            <a:lvl1pPr>
              <a:defRPr/>
            </a:lvl1pPr>
          </a:lstStyle>
          <a:p>
            <a:fld id="{901E2226-9020-4D03-9255-D3A5E3396D0C}" type="slidenum">
              <a:rPr lang="tr-TR" smtClean="0"/>
              <a:t>‹#›</a:t>
            </a:fld>
            <a:endParaRPr lang="tr-TR"/>
          </a:p>
        </p:txBody>
      </p:sp>
    </p:spTree>
    <p:extLst>
      <p:ext uri="{BB962C8B-B14F-4D97-AF65-F5344CB8AC3E}">
        <p14:creationId xmlns:p14="http://schemas.microsoft.com/office/powerpoint/2010/main" val="914587490"/>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Slayt Numarası Yer Tutucusu 6"/>
          <p:cNvSpPr>
            <a:spLocks noGrp="1"/>
          </p:cNvSpPr>
          <p:nvPr>
            <p:ph type="sldNum" sz="quarter" idx="10"/>
          </p:nvPr>
        </p:nvSpPr>
        <p:spPr/>
        <p:txBody>
          <a:bodyPr/>
          <a:lstStyle>
            <a:lvl1pPr>
              <a:defRPr/>
            </a:lvl1pPr>
          </a:lstStyle>
          <a:p>
            <a:fld id="{901E2226-9020-4D03-9255-D3A5E3396D0C}" type="slidenum">
              <a:rPr lang="tr-TR" smtClean="0"/>
              <a:t>‹#›</a:t>
            </a:fld>
            <a:endParaRPr lang="tr-TR"/>
          </a:p>
        </p:txBody>
      </p:sp>
    </p:spTree>
    <p:extLst>
      <p:ext uri="{BB962C8B-B14F-4D97-AF65-F5344CB8AC3E}">
        <p14:creationId xmlns:p14="http://schemas.microsoft.com/office/powerpoint/2010/main" val="9358367"/>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Slayt Numarası Yer Tutucusu 2"/>
          <p:cNvSpPr>
            <a:spLocks noGrp="1"/>
          </p:cNvSpPr>
          <p:nvPr>
            <p:ph type="sldNum" sz="quarter" idx="10"/>
          </p:nvPr>
        </p:nvSpPr>
        <p:spPr/>
        <p:txBody>
          <a:bodyPr/>
          <a:lstStyle>
            <a:lvl1pPr>
              <a:defRPr/>
            </a:lvl1pPr>
          </a:lstStyle>
          <a:p>
            <a:fld id="{901E2226-9020-4D03-9255-D3A5E3396D0C}" type="slidenum">
              <a:rPr lang="tr-TR" smtClean="0"/>
              <a:t>‹#›</a:t>
            </a:fld>
            <a:endParaRPr lang="tr-TR"/>
          </a:p>
        </p:txBody>
      </p:sp>
    </p:spTree>
    <p:extLst>
      <p:ext uri="{BB962C8B-B14F-4D97-AF65-F5344CB8AC3E}">
        <p14:creationId xmlns:p14="http://schemas.microsoft.com/office/powerpoint/2010/main" val="2406383829"/>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lvl1pPr>
              <a:defRPr/>
            </a:lvl1pPr>
          </a:lstStyle>
          <a:p>
            <a:fld id="{901E2226-9020-4D03-9255-D3A5E3396D0C}" type="slidenum">
              <a:rPr lang="tr-TR" smtClean="0"/>
              <a:t>‹#›</a:t>
            </a:fld>
            <a:endParaRPr lang="tr-TR"/>
          </a:p>
        </p:txBody>
      </p:sp>
    </p:spTree>
    <p:extLst>
      <p:ext uri="{BB962C8B-B14F-4D97-AF65-F5344CB8AC3E}">
        <p14:creationId xmlns:p14="http://schemas.microsoft.com/office/powerpoint/2010/main" val="295436380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901E2226-9020-4D03-9255-D3A5E3396D0C}" type="slidenum">
              <a:rPr lang="tr-TR" smtClean="0"/>
              <a:t>‹#›</a:t>
            </a:fld>
            <a:endParaRPr lang="tr-TR"/>
          </a:p>
        </p:txBody>
      </p:sp>
    </p:spTree>
    <p:extLst>
      <p:ext uri="{BB962C8B-B14F-4D97-AF65-F5344CB8AC3E}">
        <p14:creationId xmlns:p14="http://schemas.microsoft.com/office/powerpoint/2010/main" val="1494531115"/>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901E2226-9020-4D03-9255-D3A5E3396D0C}" type="slidenum">
              <a:rPr lang="tr-TR" smtClean="0"/>
              <a:t>‹#›</a:t>
            </a:fld>
            <a:endParaRPr lang="tr-TR"/>
          </a:p>
        </p:txBody>
      </p:sp>
    </p:spTree>
    <p:extLst>
      <p:ext uri="{BB962C8B-B14F-4D97-AF65-F5344CB8AC3E}">
        <p14:creationId xmlns:p14="http://schemas.microsoft.com/office/powerpoint/2010/main" val="1960629492"/>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11277600" y="6400800"/>
            <a:ext cx="508000" cy="457200"/>
          </a:xfrm>
          <a:prstGeom prst="rect">
            <a:avLst/>
          </a:prstGeom>
          <a:solidFill>
            <a:srgbClr val="000099"/>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800"/>
          </a:p>
        </p:txBody>
      </p:sp>
      <p:sp>
        <p:nvSpPr>
          <p:cNvPr id="1026" name="Rectangle 2"/>
          <p:cNvSpPr>
            <a:spLocks noGrp="1" noChangeArrowheads="1"/>
          </p:cNvSpPr>
          <p:nvPr>
            <p:ph type="title"/>
          </p:nvPr>
        </p:nvSpPr>
        <p:spPr bwMode="auto">
          <a:xfrm>
            <a:off x="1016000" y="66675"/>
            <a:ext cx="1076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Rectangle 3"/>
          <p:cNvSpPr>
            <a:spLocks noGrp="1" noChangeArrowheads="1"/>
          </p:cNvSpPr>
          <p:nvPr>
            <p:ph type="body" idx="1"/>
          </p:nvPr>
        </p:nvSpPr>
        <p:spPr bwMode="auto">
          <a:xfrm>
            <a:off x="1016000" y="1066800"/>
            <a:ext cx="1076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030" name="Rectangle 6"/>
          <p:cNvSpPr>
            <a:spLocks noGrp="1" noChangeArrowheads="1"/>
          </p:cNvSpPr>
          <p:nvPr>
            <p:ph type="sldNum" sz="quarter" idx="4"/>
          </p:nvPr>
        </p:nvSpPr>
        <p:spPr bwMode="auto">
          <a:xfrm>
            <a:off x="11176000" y="6400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FFFF00"/>
                </a:solidFill>
                <a:latin typeface="+mn-lt"/>
              </a:defRPr>
            </a:lvl1pPr>
          </a:lstStyle>
          <a:p>
            <a:fld id="{901E2226-9020-4D03-9255-D3A5E3396D0C}" type="slidenum">
              <a:rPr lang="tr-TR" smtClean="0"/>
              <a:t>‹#›</a:t>
            </a:fld>
            <a:endParaRPr lang="tr-TR"/>
          </a:p>
        </p:txBody>
      </p:sp>
      <p:sp>
        <p:nvSpPr>
          <p:cNvPr id="1031" name="Line 7"/>
          <p:cNvSpPr>
            <a:spLocks noChangeShapeType="1"/>
          </p:cNvSpPr>
          <p:nvPr/>
        </p:nvSpPr>
        <p:spPr bwMode="auto">
          <a:xfrm>
            <a:off x="0" y="914400"/>
            <a:ext cx="1219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800"/>
          </a:p>
        </p:txBody>
      </p:sp>
      <p:sp>
        <p:nvSpPr>
          <p:cNvPr id="1032" name="Rectangle 8"/>
          <p:cNvSpPr>
            <a:spLocks noChangeArrowheads="1"/>
          </p:cNvSpPr>
          <p:nvPr/>
        </p:nvSpPr>
        <p:spPr bwMode="auto">
          <a:xfrm>
            <a:off x="304800" y="0"/>
            <a:ext cx="508000" cy="6858000"/>
          </a:xfrm>
          <a:prstGeom prst="rect">
            <a:avLst/>
          </a:prstGeom>
          <a:solidFill>
            <a:srgbClr val="000099"/>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800"/>
          </a:p>
        </p:txBody>
      </p:sp>
      <p:sp>
        <p:nvSpPr>
          <p:cNvPr id="1036" name="Line 12"/>
          <p:cNvSpPr>
            <a:spLocks noChangeShapeType="1"/>
          </p:cNvSpPr>
          <p:nvPr/>
        </p:nvSpPr>
        <p:spPr bwMode="auto">
          <a:xfrm>
            <a:off x="304800" y="914400"/>
            <a:ext cx="508000" cy="0"/>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sz="1800"/>
          </a:p>
        </p:txBody>
      </p:sp>
    </p:spTree>
    <p:extLst>
      <p:ext uri="{BB962C8B-B14F-4D97-AF65-F5344CB8AC3E}">
        <p14:creationId xmlns:p14="http://schemas.microsoft.com/office/powerpoint/2010/main" val="24076137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cover/>
  </p:transition>
  <p:hf hdr="0" ftr="0" dt="0"/>
  <p:txStyles>
    <p:titleStyle>
      <a:lvl1pPr algn="l" rtl="0" eaLnBrk="1" fontAlgn="base" hangingPunct="1">
        <a:spcBef>
          <a:spcPct val="0"/>
        </a:spcBef>
        <a:spcAft>
          <a:spcPct val="0"/>
        </a:spcAft>
        <a:defRPr sz="3200" b="1" kern="1200">
          <a:solidFill>
            <a:srgbClr val="000099"/>
          </a:solidFill>
          <a:latin typeface="+mj-lt"/>
          <a:ea typeface="+mj-ea"/>
          <a:cs typeface="+mj-cs"/>
        </a:defRPr>
      </a:lvl1pPr>
      <a:lvl2pPr algn="l" rtl="0" eaLnBrk="1" fontAlgn="base" hangingPunct="1">
        <a:spcBef>
          <a:spcPct val="0"/>
        </a:spcBef>
        <a:spcAft>
          <a:spcPct val="0"/>
        </a:spcAft>
        <a:defRPr sz="3200" b="1">
          <a:solidFill>
            <a:srgbClr val="000099"/>
          </a:solidFill>
          <a:latin typeface="Arial Narrow" panose="020B0606020202030204" pitchFamily="34" charset="0"/>
        </a:defRPr>
      </a:lvl2pPr>
      <a:lvl3pPr algn="l" rtl="0" eaLnBrk="1" fontAlgn="base" hangingPunct="1">
        <a:spcBef>
          <a:spcPct val="0"/>
        </a:spcBef>
        <a:spcAft>
          <a:spcPct val="0"/>
        </a:spcAft>
        <a:defRPr sz="3200" b="1">
          <a:solidFill>
            <a:srgbClr val="000099"/>
          </a:solidFill>
          <a:latin typeface="Arial Narrow" panose="020B0606020202030204" pitchFamily="34" charset="0"/>
        </a:defRPr>
      </a:lvl3pPr>
      <a:lvl4pPr algn="l" rtl="0" eaLnBrk="1" fontAlgn="base" hangingPunct="1">
        <a:spcBef>
          <a:spcPct val="0"/>
        </a:spcBef>
        <a:spcAft>
          <a:spcPct val="0"/>
        </a:spcAft>
        <a:defRPr sz="3200" b="1">
          <a:solidFill>
            <a:srgbClr val="000099"/>
          </a:solidFill>
          <a:latin typeface="Arial Narrow" panose="020B0606020202030204" pitchFamily="34" charset="0"/>
        </a:defRPr>
      </a:lvl4pPr>
      <a:lvl5pPr algn="l" rtl="0" eaLnBrk="1" fontAlgn="base" hangingPunct="1">
        <a:spcBef>
          <a:spcPct val="0"/>
        </a:spcBef>
        <a:spcAft>
          <a:spcPct val="0"/>
        </a:spcAft>
        <a:defRPr sz="3200" b="1">
          <a:solidFill>
            <a:srgbClr val="000099"/>
          </a:solidFill>
          <a:latin typeface="Arial Narrow" panose="020B0606020202030204" pitchFamily="34" charset="0"/>
        </a:defRPr>
      </a:lvl5pPr>
      <a:lvl6pPr marL="457200" algn="l" rtl="0" eaLnBrk="1" fontAlgn="base" hangingPunct="1">
        <a:spcBef>
          <a:spcPct val="0"/>
        </a:spcBef>
        <a:spcAft>
          <a:spcPct val="0"/>
        </a:spcAft>
        <a:defRPr sz="3200" b="1">
          <a:solidFill>
            <a:srgbClr val="000099"/>
          </a:solidFill>
          <a:latin typeface="Arial Narrow" panose="020B0606020202030204" pitchFamily="34" charset="0"/>
        </a:defRPr>
      </a:lvl6pPr>
      <a:lvl7pPr marL="914400" algn="l" rtl="0" eaLnBrk="1" fontAlgn="base" hangingPunct="1">
        <a:spcBef>
          <a:spcPct val="0"/>
        </a:spcBef>
        <a:spcAft>
          <a:spcPct val="0"/>
        </a:spcAft>
        <a:defRPr sz="3200" b="1">
          <a:solidFill>
            <a:srgbClr val="000099"/>
          </a:solidFill>
          <a:latin typeface="Arial Narrow" panose="020B0606020202030204" pitchFamily="34" charset="0"/>
        </a:defRPr>
      </a:lvl7pPr>
      <a:lvl8pPr marL="1371600" algn="l" rtl="0" eaLnBrk="1" fontAlgn="base" hangingPunct="1">
        <a:spcBef>
          <a:spcPct val="0"/>
        </a:spcBef>
        <a:spcAft>
          <a:spcPct val="0"/>
        </a:spcAft>
        <a:defRPr sz="3200" b="1">
          <a:solidFill>
            <a:srgbClr val="000099"/>
          </a:solidFill>
          <a:latin typeface="Arial Narrow" panose="020B0606020202030204" pitchFamily="34" charset="0"/>
        </a:defRPr>
      </a:lvl8pPr>
      <a:lvl9pPr marL="1828800" algn="l" rtl="0" eaLnBrk="1" fontAlgn="base" hangingPunct="1">
        <a:spcBef>
          <a:spcPct val="0"/>
        </a:spcBef>
        <a:spcAft>
          <a:spcPct val="0"/>
        </a:spcAft>
        <a:defRPr sz="3200" b="1">
          <a:solidFill>
            <a:srgbClr val="000099"/>
          </a:solidFill>
          <a:latin typeface="Arial Narrow" panose="020B0606020202030204" pitchFamily="34"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24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b="1"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b="1"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err="1"/>
              <a:t>OpenPGP</a:t>
            </a:r>
            <a:r>
              <a:rPr lang="tr-TR" dirty="0"/>
              <a:t> ile E-posta şifreleme</a:t>
            </a:r>
            <a:r>
              <a:rPr lang="tr-TR" dirty="0" smtClean="0"/>
              <a:t>:</a:t>
            </a:r>
            <a:br>
              <a:rPr lang="tr-TR" dirty="0" smtClean="0"/>
            </a:br>
            <a:r>
              <a:rPr lang="tr-TR" dirty="0" smtClean="0"/>
              <a:t> </a:t>
            </a:r>
            <a:r>
              <a:rPr lang="tr-TR" dirty="0"/>
              <a:t>Muğla Sıtkı </a:t>
            </a:r>
            <a:r>
              <a:rPr lang="tr-TR" dirty="0" smtClean="0"/>
              <a:t>Koçman Üniversitesi </a:t>
            </a:r>
            <a:r>
              <a:rPr lang="tr-TR" dirty="0"/>
              <a:t>Uygulaması</a:t>
            </a:r>
            <a:br>
              <a:rPr lang="tr-TR" dirty="0"/>
            </a:br>
            <a:endParaRPr lang="tr-TR" dirty="0"/>
          </a:p>
        </p:txBody>
      </p:sp>
      <p:sp>
        <p:nvSpPr>
          <p:cNvPr id="3" name="Alt Başlık 2"/>
          <p:cNvSpPr>
            <a:spLocks noGrp="1"/>
          </p:cNvSpPr>
          <p:nvPr>
            <p:ph type="subTitle" idx="1"/>
          </p:nvPr>
        </p:nvSpPr>
        <p:spPr>
          <a:xfrm>
            <a:off x="1101213" y="3657600"/>
            <a:ext cx="10894142" cy="1752600"/>
          </a:xfrm>
        </p:spPr>
        <p:txBody>
          <a:bodyPr/>
          <a:lstStyle/>
          <a:p>
            <a:r>
              <a:rPr lang="tr-TR" dirty="0"/>
              <a:t>Onur </a:t>
            </a:r>
            <a:r>
              <a:rPr lang="tr-TR" dirty="0" smtClean="0"/>
              <a:t>Karasoy </a:t>
            </a:r>
            <a:r>
              <a:rPr lang="tr-TR" b="0" dirty="0" smtClean="0"/>
              <a:t>(Muğla Sıtkı Koçman Üniversitesi, Bilgi İşlem Dairesi Başkanlığı) </a:t>
            </a:r>
          </a:p>
          <a:p>
            <a:r>
              <a:rPr lang="tr-TR" dirty="0" smtClean="0"/>
              <a:t>Ercüment Güvenç</a:t>
            </a:r>
            <a:r>
              <a:rPr lang="tr-TR" dirty="0"/>
              <a:t> </a:t>
            </a:r>
            <a:r>
              <a:rPr lang="tr-TR" b="0" dirty="0"/>
              <a:t>(Muğla Sıtkı Koçman </a:t>
            </a:r>
            <a:r>
              <a:rPr lang="tr-TR" b="0" dirty="0" smtClean="0"/>
              <a:t>Üniversitesi, Enformatik Bölümü) </a:t>
            </a:r>
          </a:p>
          <a:p>
            <a:r>
              <a:rPr lang="tr-TR" dirty="0" smtClean="0"/>
              <a:t>Serkan Ballı </a:t>
            </a:r>
            <a:r>
              <a:rPr lang="tr-TR" b="0" dirty="0" smtClean="0"/>
              <a:t>(Muğla </a:t>
            </a:r>
            <a:r>
              <a:rPr lang="tr-TR" b="0" dirty="0"/>
              <a:t>Sıtkı Koçman </a:t>
            </a:r>
            <a:r>
              <a:rPr lang="tr-TR" b="0" dirty="0" smtClean="0"/>
              <a:t>Üniversitesi, Bilişim Sistemleri Mühendisliği Bölümü ) </a:t>
            </a:r>
            <a:endParaRPr lang="tr-TR" b="0" dirty="0"/>
          </a:p>
          <a:p>
            <a:endParaRPr lang="tr-TR" dirty="0"/>
          </a:p>
        </p:txBody>
      </p:sp>
    </p:spTree>
    <p:extLst>
      <p:ext uri="{BB962C8B-B14F-4D97-AF65-F5344CB8AC3E}">
        <p14:creationId xmlns:p14="http://schemas.microsoft.com/office/powerpoint/2010/main" val="1236172315"/>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Şifreleme Protokolleri</a:t>
            </a:r>
            <a:endParaRPr lang="tr-TR" dirty="0"/>
          </a:p>
        </p:txBody>
      </p:sp>
      <p:sp>
        <p:nvSpPr>
          <p:cNvPr id="3" name="İçerik Yer Tutucusu 2"/>
          <p:cNvSpPr>
            <a:spLocks noGrp="1"/>
          </p:cNvSpPr>
          <p:nvPr>
            <p:ph idx="1"/>
          </p:nvPr>
        </p:nvSpPr>
        <p:spPr/>
        <p:txBody>
          <a:bodyPr/>
          <a:lstStyle/>
          <a:p>
            <a:pPr marL="457200" lvl="1" indent="0">
              <a:buNone/>
            </a:pPr>
            <a:endParaRPr lang="tr-TR" sz="2800" b="0" dirty="0" smtClean="0"/>
          </a:p>
          <a:p>
            <a:pPr>
              <a:buFont typeface="Wingdings" panose="05000000000000000000" pitchFamily="2" charset="2"/>
              <a:buChar char="v"/>
            </a:pPr>
            <a:r>
              <a:rPr lang="tr-TR" sz="2800" dirty="0" err="1" smtClean="0"/>
              <a:t>OpenPGP</a:t>
            </a:r>
            <a:endParaRPr lang="tr-TR" sz="2800" dirty="0" smtClean="0"/>
          </a:p>
          <a:p>
            <a:pPr marL="457200" lvl="1" indent="0">
              <a:buNone/>
            </a:pPr>
            <a:r>
              <a:rPr lang="en-US" sz="2800" b="0" i="1" dirty="0"/>
              <a:t>“If all the personal computers in the world—260 million—were put to work on a single PGP encrypted message, it would still take an estimated 12 million times the age of the universe, on average, to break a single message</a:t>
            </a:r>
            <a:r>
              <a:rPr lang="en-US" sz="2800" b="0" i="1" dirty="0" smtClean="0"/>
              <a:t>.”</a:t>
            </a:r>
            <a:endParaRPr lang="tr-TR" sz="2800" b="0" i="1" dirty="0" smtClean="0"/>
          </a:p>
          <a:p>
            <a:pPr marL="457200" lvl="1" indent="0">
              <a:buNone/>
            </a:pPr>
            <a:endParaRPr lang="tr-TR" sz="1800" b="0" dirty="0" smtClean="0"/>
          </a:p>
          <a:p>
            <a:pPr marL="457200" lvl="1" indent="0">
              <a:buNone/>
            </a:pPr>
            <a:r>
              <a:rPr lang="tr-TR" sz="1800" b="0" i="1" dirty="0"/>
              <a:t>Dünyadaki tüm kişisel bilgisayarlar yaklaşık 260 milyon adet tek bir PGP şifresi için çalışsa bile sıradan bir mesajı kırmak yaklaşık olarak 12 milyon evren yaşı </a:t>
            </a:r>
            <a:r>
              <a:rPr lang="tr-TR" sz="1800" b="0" i="1" dirty="0" smtClean="0"/>
              <a:t>alırdı</a:t>
            </a:r>
          </a:p>
          <a:p>
            <a:pPr marL="457200" lvl="1" indent="0">
              <a:buNone/>
            </a:pPr>
            <a:endParaRPr lang="tr-TR" sz="1800" b="0" dirty="0" smtClean="0"/>
          </a:p>
          <a:p>
            <a:pPr marL="457200" lvl="1" indent="0">
              <a:buNone/>
            </a:pPr>
            <a:r>
              <a:rPr lang="en-US" sz="1800" b="0" dirty="0" smtClean="0"/>
              <a:t>William </a:t>
            </a:r>
            <a:r>
              <a:rPr lang="en-US" sz="1800" b="0" dirty="0"/>
              <a:t>Crowell, Deputy Director, National Security Agency, in Senate testimony on March 20, </a:t>
            </a:r>
            <a:r>
              <a:rPr lang="en-US" sz="1800" b="0" dirty="0" smtClean="0"/>
              <a:t>1997</a:t>
            </a:r>
            <a:endParaRPr lang="tr-TR" sz="1800" b="0" dirty="0" smtClean="0"/>
          </a:p>
          <a:p>
            <a:pPr marL="457200" lvl="1" indent="0">
              <a:buNone/>
            </a:pPr>
            <a:endParaRPr lang="tr-TR" sz="1800" b="0" i="1" dirty="0"/>
          </a:p>
          <a:p>
            <a:pPr marL="457200" lvl="1" indent="0" algn="just">
              <a:buNone/>
            </a:pPr>
            <a:endParaRPr lang="tr-TR" sz="1800" b="0" i="1" dirty="0" smtClean="0"/>
          </a:p>
          <a:p>
            <a:pPr marL="457200" lvl="1" indent="0">
              <a:buNone/>
            </a:pPr>
            <a:endParaRPr lang="tr-TR" sz="2800" b="0" i="1" dirty="0"/>
          </a:p>
          <a:p>
            <a:pPr marL="457200" lvl="1" indent="0">
              <a:buNone/>
            </a:pPr>
            <a:endParaRPr lang="en-US" sz="2800" b="0" i="1" dirty="0"/>
          </a:p>
          <a:p>
            <a:pPr marL="457200" lvl="1" indent="0">
              <a:buNone/>
            </a:pPr>
            <a:endParaRPr lang="tr-TR" b="0" dirty="0" smtClean="0"/>
          </a:p>
        </p:txBody>
      </p:sp>
      <p:sp>
        <p:nvSpPr>
          <p:cNvPr id="4" name="Slayt Numarası Yer Tutucusu 3"/>
          <p:cNvSpPr>
            <a:spLocks noGrp="1"/>
          </p:cNvSpPr>
          <p:nvPr>
            <p:ph type="sldNum" sz="quarter" idx="10"/>
          </p:nvPr>
        </p:nvSpPr>
        <p:spPr/>
        <p:txBody>
          <a:bodyPr/>
          <a:lstStyle/>
          <a:p>
            <a:fld id="{901E2226-9020-4D03-9255-D3A5E3396D0C}" type="slidenum">
              <a:rPr lang="tr-TR" smtClean="0">
                <a:solidFill>
                  <a:schemeClr val="bg1"/>
                </a:solidFill>
              </a:rPr>
              <a:t>10</a:t>
            </a:fld>
            <a:endParaRPr lang="tr-TR" dirty="0">
              <a:solidFill>
                <a:schemeClr val="bg1"/>
              </a:solidFill>
            </a:endParaRPr>
          </a:p>
        </p:txBody>
      </p:sp>
    </p:spTree>
    <p:extLst>
      <p:ext uri="{BB962C8B-B14F-4D97-AF65-F5344CB8AC3E}">
        <p14:creationId xmlns:p14="http://schemas.microsoft.com/office/powerpoint/2010/main" val="4259780348"/>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PGP (</a:t>
            </a:r>
            <a:r>
              <a:rPr lang="tr-TR" dirty="0" err="1"/>
              <a:t>Pretty</a:t>
            </a:r>
            <a:r>
              <a:rPr lang="tr-TR" dirty="0"/>
              <a:t> </a:t>
            </a:r>
            <a:r>
              <a:rPr lang="tr-TR" dirty="0" err="1"/>
              <a:t>Good</a:t>
            </a:r>
            <a:r>
              <a:rPr lang="tr-TR" dirty="0"/>
              <a:t> </a:t>
            </a:r>
            <a:r>
              <a:rPr lang="tr-TR" dirty="0" err="1"/>
              <a:t>Privacy</a:t>
            </a:r>
            <a:r>
              <a:rPr lang="tr-TR" dirty="0"/>
              <a:t>) </a:t>
            </a:r>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sz="2800" dirty="0"/>
              <a:t>PGP </a:t>
            </a:r>
            <a:r>
              <a:rPr lang="tr-TR" sz="2800" dirty="0" smtClean="0"/>
              <a:t>E-posta </a:t>
            </a:r>
            <a:r>
              <a:rPr lang="tr-TR" sz="2800" dirty="0"/>
              <a:t>güvenlik </a:t>
            </a:r>
            <a:r>
              <a:rPr lang="tr-TR" sz="2800" dirty="0" err="1"/>
              <a:t>standartıdır</a:t>
            </a:r>
            <a:r>
              <a:rPr lang="tr-TR" sz="2800" dirty="0" smtClean="0"/>
              <a:t>.</a:t>
            </a:r>
          </a:p>
          <a:p>
            <a:pPr>
              <a:buFont typeface="Wingdings" panose="05000000000000000000" pitchFamily="2" charset="2"/>
              <a:buChar char="v"/>
            </a:pPr>
            <a:r>
              <a:rPr lang="tr-TR" dirty="0" err="1"/>
              <a:t>Phill</a:t>
            </a:r>
            <a:r>
              <a:rPr lang="tr-TR" dirty="0"/>
              <a:t> </a:t>
            </a:r>
            <a:r>
              <a:rPr lang="tr-TR" dirty="0" err="1"/>
              <a:t>Z</a:t>
            </a:r>
            <a:r>
              <a:rPr lang="tr-TR" dirty="0" err="1" smtClean="0"/>
              <a:t>immerman</a:t>
            </a:r>
            <a:r>
              <a:rPr lang="tr-TR" dirty="0" smtClean="0"/>
              <a:t> tarafından geliştirilmiştir.</a:t>
            </a:r>
          </a:p>
          <a:p>
            <a:pPr>
              <a:buFont typeface="Wingdings" panose="05000000000000000000" pitchFamily="2" charset="2"/>
              <a:buChar char="v"/>
            </a:pPr>
            <a:r>
              <a:rPr lang="tr-TR" dirty="0" smtClean="0"/>
              <a:t>PGP Açık anahtar şifreleme yöntemine göre çalışır.</a:t>
            </a:r>
          </a:p>
          <a:p>
            <a:pPr>
              <a:buFont typeface="Wingdings" panose="05000000000000000000" pitchFamily="2" charset="2"/>
              <a:buChar char="v"/>
            </a:pPr>
            <a:r>
              <a:rPr lang="tr-TR" dirty="0" smtClean="0"/>
              <a:t>Kimlik doğrulması , gizlilik, sıkıştırma gibi özellikler sağlar ve e-posta ile uyumludur. </a:t>
            </a:r>
            <a:endParaRPr lang="tr-TR" b="0" dirty="0" smtClean="0"/>
          </a:p>
          <a:p>
            <a:pPr lvl="1">
              <a:buFont typeface="Wingdings" panose="05000000000000000000" pitchFamily="2" charset="2"/>
              <a:buChar char="v"/>
            </a:pPr>
            <a:endParaRPr lang="tr-TR" sz="2800" b="0" dirty="0" smtClean="0"/>
          </a:p>
          <a:p>
            <a:pPr marL="457200" lvl="1" indent="0">
              <a:buNone/>
            </a:pPr>
            <a:endParaRPr lang="tr-TR" sz="2800" b="0" i="1" dirty="0"/>
          </a:p>
          <a:p>
            <a:pPr marL="457200" lvl="1" indent="0">
              <a:buNone/>
            </a:pPr>
            <a:endParaRPr lang="en-US" sz="2800" b="0" i="1" dirty="0"/>
          </a:p>
          <a:p>
            <a:pPr marL="457200" lvl="1" indent="0">
              <a:buNone/>
            </a:pPr>
            <a:endParaRPr lang="tr-TR" b="0" dirty="0" smtClean="0"/>
          </a:p>
        </p:txBody>
      </p:sp>
      <p:pic>
        <p:nvPicPr>
          <p:cNvPr id="2050" name="Picture 2" descr="http://www.micromail.com/product_images/micromail.com/PGP00004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633" y="3080672"/>
            <a:ext cx="3777328" cy="3777328"/>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0"/>
          </p:nvPr>
        </p:nvSpPr>
        <p:spPr/>
        <p:txBody>
          <a:bodyPr/>
          <a:lstStyle/>
          <a:p>
            <a:fld id="{901E2226-9020-4D03-9255-D3A5E3396D0C}" type="slidenum">
              <a:rPr lang="tr-TR" smtClean="0">
                <a:solidFill>
                  <a:schemeClr val="bg1"/>
                </a:solidFill>
              </a:rPr>
              <a:t>11</a:t>
            </a:fld>
            <a:endParaRPr lang="tr-TR" dirty="0">
              <a:solidFill>
                <a:schemeClr val="bg1"/>
              </a:solidFill>
            </a:endParaRPr>
          </a:p>
        </p:txBody>
      </p:sp>
    </p:spTree>
    <p:extLst>
      <p:ext uri="{BB962C8B-B14F-4D97-AF65-F5344CB8AC3E}">
        <p14:creationId xmlns:p14="http://schemas.microsoft.com/office/powerpoint/2010/main" val="529911170"/>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PGP (</a:t>
            </a:r>
            <a:r>
              <a:rPr lang="tr-TR" dirty="0" err="1"/>
              <a:t>Pretty</a:t>
            </a:r>
            <a:r>
              <a:rPr lang="tr-TR" dirty="0"/>
              <a:t> </a:t>
            </a:r>
            <a:r>
              <a:rPr lang="tr-TR" dirty="0" err="1"/>
              <a:t>Good</a:t>
            </a:r>
            <a:r>
              <a:rPr lang="tr-TR" dirty="0"/>
              <a:t> </a:t>
            </a:r>
            <a:r>
              <a:rPr lang="tr-TR" dirty="0" err="1"/>
              <a:t>Privacy</a:t>
            </a:r>
            <a:r>
              <a:rPr lang="tr-TR" dirty="0"/>
              <a:t>) </a:t>
            </a:r>
          </a:p>
        </p:txBody>
      </p:sp>
      <p:sp>
        <p:nvSpPr>
          <p:cNvPr id="3" name="İçerik Yer Tutucusu 2"/>
          <p:cNvSpPr>
            <a:spLocks noGrp="1"/>
          </p:cNvSpPr>
          <p:nvPr>
            <p:ph idx="1"/>
          </p:nvPr>
        </p:nvSpPr>
        <p:spPr/>
        <p:txBody>
          <a:bodyPr/>
          <a:lstStyle/>
          <a:p>
            <a:pPr marL="457200" lvl="1" indent="0">
              <a:buNone/>
            </a:pPr>
            <a:endParaRPr lang="tr-TR" sz="2800" b="0" dirty="0" smtClean="0"/>
          </a:p>
          <a:p>
            <a:pPr marL="457200" lvl="1" indent="0">
              <a:buNone/>
            </a:pPr>
            <a:endParaRPr lang="tr-TR" sz="2800" b="0" i="1" dirty="0"/>
          </a:p>
          <a:p>
            <a:pPr marL="457200" lvl="1" indent="0">
              <a:buNone/>
            </a:pPr>
            <a:endParaRPr lang="en-US" sz="2800" b="0" i="1" dirty="0"/>
          </a:p>
          <a:p>
            <a:pPr marL="457200" lvl="1" indent="0">
              <a:buNone/>
            </a:pPr>
            <a:endParaRPr lang="tr-TR" b="0" dirty="0" smtClean="0"/>
          </a:p>
        </p:txBody>
      </p:sp>
      <p:graphicFrame>
        <p:nvGraphicFramePr>
          <p:cNvPr id="5" name="Tablo 4"/>
          <p:cNvGraphicFramePr>
            <a:graphicFrameLocks noGrp="1"/>
          </p:cNvGraphicFramePr>
          <p:nvPr>
            <p:extLst>
              <p:ext uri="{D42A27DB-BD31-4B8C-83A1-F6EECF244321}">
                <p14:modId xmlns:p14="http://schemas.microsoft.com/office/powerpoint/2010/main" val="2803202120"/>
              </p:ext>
            </p:extLst>
          </p:nvPr>
        </p:nvGraphicFramePr>
        <p:xfrm>
          <a:off x="970116" y="1073626"/>
          <a:ext cx="10749936" cy="5622304"/>
        </p:xfrm>
        <a:graphic>
          <a:graphicData uri="http://schemas.openxmlformats.org/drawingml/2006/table">
            <a:tbl>
              <a:tblPr firstRow="1" bandRow="1">
                <a:tableStyleId>{21E4AEA4-8DFA-4A89-87EB-49C32662AFE0}</a:tableStyleId>
              </a:tblPr>
              <a:tblGrid>
                <a:gridCol w="3583312"/>
                <a:gridCol w="3583312"/>
                <a:gridCol w="3583312"/>
              </a:tblGrid>
              <a:tr h="0">
                <a:tc>
                  <a:txBody>
                    <a:bodyPr/>
                    <a:lstStyle/>
                    <a:p>
                      <a:r>
                        <a:rPr lang="tr-TR" dirty="0" smtClean="0"/>
                        <a:t>İşlem</a:t>
                      </a:r>
                      <a:endParaRPr lang="tr-TR" dirty="0"/>
                    </a:p>
                  </a:txBody>
                  <a:tcPr/>
                </a:tc>
                <a:tc>
                  <a:txBody>
                    <a:bodyPr/>
                    <a:lstStyle/>
                    <a:p>
                      <a:r>
                        <a:rPr lang="tr-TR" dirty="0" smtClean="0"/>
                        <a:t>Algoritma</a:t>
                      </a:r>
                      <a:r>
                        <a:rPr lang="tr-TR" baseline="0" dirty="0" smtClean="0"/>
                        <a:t> ve yöntemler</a:t>
                      </a:r>
                      <a:endParaRPr lang="tr-TR" dirty="0"/>
                    </a:p>
                  </a:txBody>
                  <a:tcPr/>
                </a:tc>
                <a:tc>
                  <a:txBody>
                    <a:bodyPr/>
                    <a:lstStyle/>
                    <a:p>
                      <a:r>
                        <a:rPr lang="tr-TR" dirty="0" smtClean="0"/>
                        <a:t>Açıklama</a:t>
                      </a:r>
                      <a:endParaRPr lang="tr-TR" dirty="0"/>
                    </a:p>
                  </a:txBody>
                  <a:tcPr/>
                </a:tc>
              </a:tr>
              <a:tr h="1028072">
                <a:tc>
                  <a:txBody>
                    <a:bodyPr/>
                    <a:lstStyle/>
                    <a:p>
                      <a:r>
                        <a:rPr lang="tr-TR" sz="2800" dirty="0" smtClean="0"/>
                        <a:t>Dijital İmza</a:t>
                      </a:r>
                      <a:endParaRPr lang="tr-TR" sz="2800" dirty="0"/>
                    </a:p>
                  </a:txBody>
                  <a:tcPr/>
                </a:tc>
                <a:tc>
                  <a:txBody>
                    <a:bodyPr/>
                    <a:lstStyle/>
                    <a:p>
                      <a:r>
                        <a:rPr lang="tr-TR" dirty="0" smtClean="0"/>
                        <a:t>DSS/SHA veya</a:t>
                      </a:r>
                    </a:p>
                    <a:p>
                      <a:r>
                        <a:rPr lang="tr-TR" dirty="0" smtClean="0"/>
                        <a:t>RSA/SHA</a:t>
                      </a:r>
                      <a:endParaRPr lang="tr-TR" dirty="0"/>
                    </a:p>
                  </a:txBody>
                  <a:tcPr/>
                </a:tc>
                <a:tc>
                  <a:txBody>
                    <a:bodyPr/>
                    <a:lstStyle/>
                    <a:p>
                      <a:r>
                        <a:rPr lang="tr-TR" dirty="0" smtClean="0"/>
                        <a:t>Mesajın </a:t>
                      </a:r>
                      <a:r>
                        <a:rPr lang="tr-TR" dirty="0" err="1" smtClean="0"/>
                        <a:t>hash</a:t>
                      </a:r>
                      <a:r>
                        <a:rPr lang="tr-TR" dirty="0" smtClean="0"/>
                        <a:t> kodunu oluşturmak için SHA kullanılır. Bu mesaj özeti DSS</a:t>
                      </a:r>
                      <a:r>
                        <a:rPr lang="tr-TR" baseline="0" dirty="0" smtClean="0"/>
                        <a:t> veya RSA kullanılarak gönderilenin özel anahtarı ve mesajı ile birlikte şifrelenir.</a:t>
                      </a:r>
                      <a:endParaRPr lang="tr-TR" dirty="0"/>
                    </a:p>
                  </a:txBody>
                  <a:tcPr/>
                </a:tc>
              </a:tr>
              <a:tr h="1028072">
                <a:tc>
                  <a:txBody>
                    <a:bodyPr/>
                    <a:lstStyle/>
                    <a:p>
                      <a:pPr marL="0" algn="l" defTabSz="914400" rtl="0" eaLnBrk="1" latinLnBrk="0" hangingPunct="1"/>
                      <a:r>
                        <a:rPr lang="tr-TR" sz="2800" kern="1200" dirty="0" smtClean="0">
                          <a:solidFill>
                            <a:schemeClr val="dk1"/>
                          </a:solidFill>
                          <a:latin typeface="+mn-lt"/>
                          <a:ea typeface="+mn-ea"/>
                          <a:cs typeface="+mn-cs"/>
                        </a:rPr>
                        <a:t>Mesaj Şifreleme</a:t>
                      </a:r>
                      <a:endParaRPr lang="tr-TR" sz="2800" kern="1200" dirty="0">
                        <a:solidFill>
                          <a:schemeClr val="dk1"/>
                        </a:solidFill>
                        <a:latin typeface="+mn-lt"/>
                        <a:ea typeface="+mn-ea"/>
                        <a:cs typeface="+mn-cs"/>
                      </a:endParaRPr>
                    </a:p>
                  </a:txBody>
                  <a:tcPr/>
                </a:tc>
                <a:tc>
                  <a:txBody>
                    <a:bodyPr/>
                    <a:lstStyle/>
                    <a:p>
                      <a:r>
                        <a:rPr lang="tr-TR" dirty="0" smtClean="0"/>
                        <a:t>CAST,</a:t>
                      </a:r>
                      <a:r>
                        <a:rPr lang="tr-TR" baseline="0" dirty="0" smtClean="0"/>
                        <a:t>IDEA, RSA,3DES veya </a:t>
                      </a:r>
                      <a:r>
                        <a:rPr lang="tr-TR" baseline="0" dirty="0" err="1" smtClean="0"/>
                        <a:t>Deffie-Hellman</a:t>
                      </a:r>
                      <a:endParaRPr lang="tr-TR" dirty="0"/>
                    </a:p>
                  </a:txBody>
                  <a:tcPr/>
                </a:tc>
                <a:tc>
                  <a:txBody>
                    <a:bodyPr/>
                    <a:lstStyle/>
                    <a:p>
                      <a:r>
                        <a:rPr lang="tr-TR" dirty="0" smtClean="0"/>
                        <a:t>Mesaj</a:t>
                      </a:r>
                      <a:r>
                        <a:rPr lang="tr-TR" baseline="0" dirty="0" smtClean="0"/>
                        <a:t> Cast-128, IDEA veya 3DES  yöntemlerinden birini kullanıp bir kerelik bir oturum anahtarı oluşturulur. Bu oluşturulan anahtar da alıcının açık anahtarı ve mesaj ile birlikte </a:t>
                      </a:r>
                      <a:r>
                        <a:rPr lang="tr-TR" baseline="0" dirty="0" err="1" smtClean="0"/>
                        <a:t>Diffie-Hellman</a:t>
                      </a:r>
                      <a:r>
                        <a:rPr lang="tr-TR" baseline="0" dirty="0" smtClean="0"/>
                        <a:t> veya RSA </a:t>
                      </a:r>
                      <a:r>
                        <a:rPr lang="tr-TR" baseline="0" dirty="0" err="1" smtClean="0"/>
                        <a:t>yönetmlerinin</a:t>
                      </a:r>
                      <a:r>
                        <a:rPr lang="tr-TR" baseline="0" dirty="0" smtClean="0"/>
                        <a:t> biriyle şifrelenir.</a:t>
                      </a:r>
                      <a:endParaRPr lang="tr-TR" dirty="0"/>
                    </a:p>
                  </a:txBody>
                  <a:tcPr/>
                </a:tc>
              </a:tr>
              <a:tr h="1028072">
                <a:tc>
                  <a:txBody>
                    <a:bodyPr/>
                    <a:lstStyle/>
                    <a:p>
                      <a:pPr marL="0" algn="l" defTabSz="914400" rtl="0" eaLnBrk="1" latinLnBrk="0" hangingPunct="1"/>
                      <a:r>
                        <a:rPr lang="tr-TR" sz="2800" kern="1200" dirty="0" smtClean="0">
                          <a:solidFill>
                            <a:schemeClr val="dk1"/>
                          </a:solidFill>
                          <a:latin typeface="+mn-lt"/>
                          <a:ea typeface="+mn-ea"/>
                          <a:cs typeface="+mn-cs"/>
                        </a:rPr>
                        <a:t>Sıkıştırma</a:t>
                      </a:r>
                      <a:endParaRPr lang="tr-TR" sz="2800" kern="1200" dirty="0">
                        <a:solidFill>
                          <a:schemeClr val="dk1"/>
                        </a:solidFill>
                        <a:latin typeface="+mn-lt"/>
                        <a:ea typeface="+mn-ea"/>
                        <a:cs typeface="+mn-cs"/>
                      </a:endParaRPr>
                    </a:p>
                  </a:txBody>
                  <a:tcPr/>
                </a:tc>
                <a:tc>
                  <a:txBody>
                    <a:bodyPr/>
                    <a:lstStyle/>
                    <a:p>
                      <a:r>
                        <a:rPr lang="tr-TR" dirty="0" smtClean="0"/>
                        <a:t>ZIP</a:t>
                      </a:r>
                      <a:endParaRPr lang="tr-TR" dirty="0"/>
                    </a:p>
                  </a:txBody>
                  <a:tcPr/>
                </a:tc>
                <a:tc>
                  <a:txBody>
                    <a:bodyPr/>
                    <a:lstStyle/>
                    <a:p>
                      <a:r>
                        <a:rPr lang="tr-TR" dirty="0" smtClean="0"/>
                        <a:t>Mesaj</a:t>
                      </a:r>
                      <a:r>
                        <a:rPr lang="tr-TR" baseline="0" dirty="0" smtClean="0"/>
                        <a:t> depolamak veya göndermek için ZIP ile sıkıştırılabilir.</a:t>
                      </a:r>
                      <a:endParaRPr lang="tr-TR" dirty="0"/>
                    </a:p>
                  </a:txBody>
                  <a:tcPr/>
                </a:tc>
              </a:tr>
              <a:tr h="1028072">
                <a:tc>
                  <a:txBody>
                    <a:bodyPr/>
                    <a:lstStyle/>
                    <a:p>
                      <a:pPr marL="0" algn="l" defTabSz="914400" rtl="0" eaLnBrk="1" latinLnBrk="0" hangingPunct="1"/>
                      <a:r>
                        <a:rPr lang="tr-TR" sz="2800" kern="1200" dirty="0" err="1" smtClean="0">
                          <a:solidFill>
                            <a:schemeClr val="dk1"/>
                          </a:solidFill>
                          <a:latin typeface="+mn-lt"/>
                          <a:ea typeface="+mn-ea"/>
                          <a:cs typeface="+mn-cs"/>
                        </a:rPr>
                        <a:t>Segmentasyon</a:t>
                      </a:r>
                      <a:r>
                        <a:rPr lang="tr-TR" sz="2800" kern="1200" dirty="0" smtClean="0">
                          <a:solidFill>
                            <a:schemeClr val="dk1"/>
                          </a:solidFill>
                          <a:latin typeface="+mn-lt"/>
                          <a:ea typeface="+mn-ea"/>
                          <a:cs typeface="+mn-cs"/>
                        </a:rPr>
                        <a:t> (bölünme)</a:t>
                      </a:r>
                      <a:endParaRPr lang="tr-TR" sz="2800" kern="1200" dirty="0">
                        <a:solidFill>
                          <a:schemeClr val="dk1"/>
                        </a:solidFill>
                        <a:latin typeface="+mn-lt"/>
                        <a:ea typeface="+mn-ea"/>
                        <a:cs typeface="+mn-cs"/>
                      </a:endParaRPr>
                    </a:p>
                  </a:txBody>
                  <a:tcPr/>
                </a:tc>
                <a:tc>
                  <a:txBody>
                    <a:bodyPr/>
                    <a:lstStyle/>
                    <a:p>
                      <a:endParaRPr lang="tr-TR" dirty="0"/>
                    </a:p>
                  </a:txBody>
                  <a:tcPr/>
                </a:tc>
                <a:tc>
                  <a:txBody>
                    <a:bodyPr/>
                    <a:lstStyle/>
                    <a:p>
                      <a:r>
                        <a:rPr lang="tr-TR" dirty="0" smtClean="0"/>
                        <a:t>Maksimum mesaj büyüklüğünü</a:t>
                      </a:r>
                      <a:r>
                        <a:rPr lang="tr-TR" baseline="0" dirty="0" smtClean="0"/>
                        <a:t> sağlamak için bölme ve geri toplama işlemi yapabilir.</a:t>
                      </a:r>
                      <a:endParaRPr lang="tr-TR" dirty="0"/>
                    </a:p>
                  </a:txBody>
                  <a:tcPr/>
                </a:tc>
              </a:tr>
            </a:tbl>
          </a:graphicData>
        </a:graphic>
      </p:graphicFrame>
      <p:sp>
        <p:nvSpPr>
          <p:cNvPr id="6" name="Slayt Numarası Yer Tutucusu 5"/>
          <p:cNvSpPr>
            <a:spLocks noGrp="1"/>
          </p:cNvSpPr>
          <p:nvPr>
            <p:ph type="sldNum" sz="quarter" idx="10"/>
          </p:nvPr>
        </p:nvSpPr>
        <p:spPr/>
        <p:txBody>
          <a:bodyPr/>
          <a:lstStyle/>
          <a:p>
            <a:fld id="{901E2226-9020-4D03-9255-D3A5E3396D0C}" type="slidenum">
              <a:rPr lang="tr-TR" smtClean="0">
                <a:solidFill>
                  <a:schemeClr val="bg1"/>
                </a:solidFill>
              </a:rPr>
              <a:t>12</a:t>
            </a:fld>
            <a:endParaRPr lang="tr-TR" dirty="0">
              <a:solidFill>
                <a:schemeClr val="bg1"/>
              </a:solidFill>
            </a:endParaRPr>
          </a:p>
        </p:txBody>
      </p:sp>
    </p:spTree>
    <p:extLst>
      <p:ext uri="{BB962C8B-B14F-4D97-AF65-F5344CB8AC3E}">
        <p14:creationId xmlns:p14="http://schemas.microsoft.com/office/powerpoint/2010/main" val="1200355852"/>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PGP (</a:t>
            </a:r>
            <a:r>
              <a:rPr lang="tr-TR" dirty="0" err="1"/>
              <a:t>Pretty</a:t>
            </a:r>
            <a:r>
              <a:rPr lang="tr-TR" dirty="0"/>
              <a:t> </a:t>
            </a:r>
            <a:r>
              <a:rPr lang="tr-TR" dirty="0" err="1"/>
              <a:t>Good</a:t>
            </a:r>
            <a:r>
              <a:rPr lang="tr-TR" dirty="0"/>
              <a:t> </a:t>
            </a:r>
            <a:r>
              <a:rPr lang="tr-TR" dirty="0" err="1"/>
              <a:t>Privacy</a:t>
            </a:r>
            <a:r>
              <a:rPr lang="tr-TR" dirty="0"/>
              <a:t>) </a:t>
            </a:r>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sz="2800" dirty="0"/>
              <a:t>PGP </a:t>
            </a:r>
            <a:r>
              <a:rPr lang="tr-TR" sz="2800" dirty="0" smtClean="0"/>
              <a:t>Algoritmaları</a:t>
            </a:r>
            <a:endParaRPr lang="tr-TR" sz="2800" dirty="0"/>
          </a:p>
          <a:p>
            <a:pPr lvl="1">
              <a:buFont typeface="Wingdings" panose="05000000000000000000" pitchFamily="2" charset="2"/>
              <a:buChar char="v"/>
            </a:pPr>
            <a:r>
              <a:rPr lang="tr-TR" dirty="0" smtClean="0"/>
              <a:t>Simetrik Şifreleme için:</a:t>
            </a:r>
            <a:endParaRPr lang="tr-TR" dirty="0"/>
          </a:p>
          <a:p>
            <a:pPr lvl="2">
              <a:buFont typeface="Wingdings" panose="05000000000000000000" pitchFamily="2" charset="2"/>
              <a:buChar char="v"/>
            </a:pPr>
            <a:r>
              <a:rPr lang="tr-TR" dirty="0"/>
              <a:t>DES, 3DES, AES </a:t>
            </a:r>
            <a:r>
              <a:rPr lang="tr-TR" dirty="0" smtClean="0"/>
              <a:t>vb..</a:t>
            </a:r>
            <a:endParaRPr lang="tr-TR" dirty="0"/>
          </a:p>
          <a:p>
            <a:pPr lvl="1">
              <a:buFont typeface="Wingdings" panose="05000000000000000000" pitchFamily="2" charset="2"/>
              <a:buChar char="v"/>
            </a:pPr>
            <a:r>
              <a:rPr lang="tr-TR" dirty="0" smtClean="0"/>
              <a:t>Oturum Anahtarının Açık Anahtar ile şifrelenmesinde:</a:t>
            </a:r>
            <a:endParaRPr lang="tr-TR" dirty="0"/>
          </a:p>
          <a:p>
            <a:pPr lvl="2">
              <a:buFont typeface="Wingdings" panose="05000000000000000000" pitchFamily="2" charset="2"/>
              <a:buChar char="v"/>
            </a:pPr>
            <a:r>
              <a:rPr lang="tr-TR" dirty="0" smtClean="0"/>
              <a:t>RSA, </a:t>
            </a:r>
            <a:r>
              <a:rPr lang="tr-TR" dirty="0" err="1" smtClean="0"/>
              <a:t>ElGamal</a:t>
            </a:r>
            <a:r>
              <a:rPr lang="tr-TR" dirty="0"/>
              <a:t>.</a:t>
            </a:r>
          </a:p>
          <a:p>
            <a:pPr lvl="1">
              <a:buFont typeface="Wingdings" panose="05000000000000000000" pitchFamily="2" charset="2"/>
              <a:buChar char="v"/>
            </a:pPr>
            <a:r>
              <a:rPr lang="tr-TR" dirty="0" err="1" smtClean="0"/>
              <a:t>Hash</a:t>
            </a:r>
            <a:r>
              <a:rPr lang="tr-TR" dirty="0" smtClean="0"/>
              <a:t>:</a:t>
            </a:r>
            <a:endParaRPr lang="tr-TR" dirty="0"/>
          </a:p>
          <a:p>
            <a:pPr lvl="2">
              <a:buFont typeface="Wingdings" panose="05000000000000000000" pitchFamily="2" charset="2"/>
              <a:buChar char="v"/>
            </a:pPr>
            <a:r>
              <a:rPr lang="tr-TR" dirty="0"/>
              <a:t>SHA-1, MD-5 </a:t>
            </a:r>
            <a:r>
              <a:rPr lang="tr-TR" dirty="0" smtClean="0"/>
              <a:t>vb..</a:t>
            </a:r>
            <a:endParaRPr lang="tr-TR" dirty="0"/>
          </a:p>
          <a:p>
            <a:pPr lvl="1">
              <a:buFont typeface="Wingdings" panose="05000000000000000000" pitchFamily="2" charset="2"/>
              <a:buChar char="v"/>
            </a:pPr>
            <a:r>
              <a:rPr lang="tr-TR" dirty="0" smtClean="0"/>
              <a:t>İmza:</a:t>
            </a:r>
            <a:endParaRPr lang="tr-TR" dirty="0"/>
          </a:p>
          <a:p>
            <a:pPr lvl="2">
              <a:buFont typeface="Wingdings" panose="05000000000000000000" pitchFamily="2" charset="2"/>
              <a:buChar char="v"/>
            </a:pPr>
            <a:r>
              <a:rPr lang="tr-TR" dirty="0"/>
              <a:t>RSA, DSS, ECDSA </a:t>
            </a:r>
            <a:r>
              <a:rPr lang="tr-TR" dirty="0" smtClean="0"/>
              <a:t>vb..</a:t>
            </a:r>
            <a:endParaRPr lang="tr-TR" dirty="0"/>
          </a:p>
          <a:p>
            <a:pPr lvl="1">
              <a:buFont typeface="Wingdings" panose="05000000000000000000" pitchFamily="2" charset="2"/>
              <a:buChar char="v"/>
            </a:pPr>
            <a:endParaRPr lang="tr-TR" sz="2800" b="0" dirty="0" smtClean="0"/>
          </a:p>
          <a:p>
            <a:pPr marL="457200" lvl="1" indent="0">
              <a:buNone/>
            </a:pPr>
            <a:endParaRPr lang="tr-TR" sz="2800" b="0" i="1" dirty="0"/>
          </a:p>
          <a:p>
            <a:pPr marL="457200" lvl="1" indent="0">
              <a:buNone/>
            </a:pPr>
            <a:endParaRPr lang="en-US" sz="2800" b="0" i="1" dirty="0"/>
          </a:p>
          <a:p>
            <a:pPr marL="457200" lvl="1" indent="0">
              <a:buNone/>
            </a:pPr>
            <a:endParaRPr lang="tr-TR" b="0" dirty="0" smtClean="0"/>
          </a:p>
        </p:txBody>
      </p:sp>
      <p:pic>
        <p:nvPicPr>
          <p:cNvPr id="2050" name="Picture 2" descr="http://www.micromail.com/product_images/micromail.com/PGP00004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633" y="3080672"/>
            <a:ext cx="3777328" cy="3777328"/>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0"/>
          </p:nvPr>
        </p:nvSpPr>
        <p:spPr/>
        <p:txBody>
          <a:bodyPr/>
          <a:lstStyle/>
          <a:p>
            <a:fld id="{901E2226-9020-4D03-9255-D3A5E3396D0C}" type="slidenum">
              <a:rPr lang="tr-TR" smtClean="0">
                <a:solidFill>
                  <a:schemeClr val="bg1"/>
                </a:solidFill>
              </a:rPr>
              <a:t>13</a:t>
            </a:fld>
            <a:endParaRPr lang="tr-TR" dirty="0">
              <a:solidFill>
                <a:schemeClr val="bg1"/>
              </a:solidFill>
            </a:endParaRPr>
          </a:p>
        </p:txBody>
      </p:sp>
    </p:spTree>
    <p:extLst>
      <p:ext uri="{BB962C8B-B14F-4D97-AF65-F5344CB8AC3E}">
        <p14:creationId xmlns:p14="http://schemas.microsoft.com/office/powerpoint/2010/main" val="3294438345"/>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Alice Bob’a gizli bir mail atarsa!</a:t>
            </a:r>
            <a:endParaRPr lang="tr-TR" dirty="0"/>
          </a:p>
        </p:txBody>
      </p:sp>
      <p:grpSp>
        <p:nvGrpSpPr>
          <p:cNvPr id="5" name="Group 6"/>
          <p:cNvGrpSpPr>
            <a:grpSpLocks/>
          </p:cNvGrpSpPr>
          <p:nvPr/>
        </p:nvGrpSpPr>
        <p:grpSpPr bwMode="auto">
          <a:xfrm>
            <a:off x="2039937" y="1104388"/>
            <a:ext cx="8112125" cy="2884488"/>
            <a:chOff x="289" y="1749"/>
            <a:chExt cx="5110" cy="1817"/>
          </a:xfrm>
        </p:grpSpPr>
        <p:sp>
          <p:nvSpPr>
            <p:cNvPr id="6" name="Freeform 7"/>
            <p:cNvSpPr>
              <a:spLocks/>
            </p:cNvSpPr>
            <p:nvPr/>
          </p:nvSpPr>
          <p:spPr bwMode="auto">
            <a:xfrm>
              <a:off x="2457" y="2479"/>
              <a:ext cx="841" cy="493"/>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 name="Line 8"/>
            <p:cNvSpPr>
              <a:spLocks noChangeShapeType="1"/>
            </p:cNvSpPr>
            <p:nvPr/>
          </p:nvSpPr>
          <p:spPr bwMode="auto">
            <a:xfrm>
              <a:off x="637" y="2280"/>
              <a:ext cx="31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8" name="Picture 9" descr="BS00768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1219" y="1818"/>
              <a:ext cx="25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BS00592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2" y="2428"/>
              <a:ext cx="343"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1"/>
            <p:cNvGrpSpPr>
              <a:grpSpLocks/>
            </p:cNvGrpSpPr>
            <p:nvPr/>
          </p:nvGrpSpPr>
          <p:grpSpPr bwMode="auto">
            <a:xfrm>
              <a:off x="950" y="1974"/>
              <a:ext cx="475" cy="466"/>
              <a:chOff x="1645" y="256"/>
              <a:chExt cx="475" cy="466"/>
            </a:xfrm>
          </p:grpSpPr>
          <p:sp>
            <p:nvSpPr>
              <p:cNvPr id="69" name="Rectangle 12"/>
              <p:cNvSpPr>
                <a:spLocks noChangeArrowheads="1"/>
              </p:cNvSpPr>
              <p:nvPr/>
            </p:nvSpPr>
            <p:spPr bwMode="auto">
              <a:xfrm>
                <a:off x="1645" y="439"/>
                <a:ext cx="475" cy="28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0" name="Text Box 13"/>
              <p:cNvSpPr txBox="1">
                <a:spLocks noChangeArrowheads="1"/>
              </p:cNvSpPr>
              <p:nvPr/>
            </p:nvSpPr>
            <p:spPr bwMode="auto">
              <a:xfrm>
                <a:off x="1654" y="456"/>
                <a:ext cx="4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S</a:t>
                </a:r>
                <a:r>
                  <a:rPr lang="en-US" altLang="tr-TR">
                    <a:latin typeface="Comic Sans MS" panose="030F0702030302020204" pitchFamily="66" charset="0"/>
                  </a:rPr>
                  <a:t>( )</a:t>
                </a:r>
              </a:p>
            </p:txBody>
          </p:sp>
          <p:sp>
            <p:nvSpPr>
              <p:cNvPr id="71" name="Text Box 14"/>
              <p:cNvSpPr txBox="1">
                <a:spLocks noChangeArrowheads="1"/>
              </p:cNvSpPr>
              <p:nvPr/>
            </p:nvSpPr>
            <p:spPr bwMode="auto">
              <a:xfrm>
                <a:off x="1876" y="256"/>
                <a:ext cx="1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4000" dirty="0">
                    <a:latin typeface="Times New Roman" panose="02020603050405020304" pitchFamily="18" charset="0"/>
                  </a:rPr>
                  <a:t>.</a:t>
                </a:r>
              </a:p>
            </p:txBody>
          </p:sp>
        </p:grpSp>
        <p:grpSp>
          <p:nvGrpSpPr>
            <p:cNvPr id="11" name="Group 15"/>
            <p:cNvGrpSpPr>
              <a:grpSpLocks/>
            </p:cNvGrpSpPr>
            <p:nvPr/>
          </p:nvGrpSpPr>
          <p:grpSpPr bwMode="auto">
            <a:xfrm>
              <a:off x="965" y="2730"/>
              <a:ext cx="475" cy="466"/>
              <a:chOff x="2144" y="3214"/>
              <a:chExt cx="475" cy="466"/>
            </a:xfrm>
          </p:grpSpPr>
          <p:sp>
            <p:nvSpPr>
              <p:cNvPr id="65" name="Rectangle 16"/>
              <p:cNvSpPr>
                <a:spLocks noChangeArrowheads="1"/>
              </p:cNvSpPr>
              <p:nvPr/>
            </p:nvSpPr>
            <p:spPr bwMode="auto">
              <a:xfrm>
                <a:off x="2144" y="3397"/>
                <a:ext cx="475" cy="28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6" name="Text Box 17"/>
              <p:cNvSpPr txBox="1">
                <a:spLocks noChangeArrowheads="1"/>
              </p:cNvSpPr>
              <p:nvPr/>
            </p:nvSpPr>
            <p:spPr bwMode="auto">
              <a:xfrm>
                <a:off x="2148" y="3432"/>
                <a:ext cx="43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B</a:t>
                </a:r>
                <a:r>
                  <a:rPr lang="en-US" altLang="tr-TR">
                    <a:latin typeface="Comic Sans MS" panose="030F0702030302020204" pitchFamily="66" charset="0"/>
                  </a:rPr>
                  <a:t>( )</a:t>
                </a:r>
              </a:p>
            </p:txBody>
          </p:sp>
          <p:sp>
            <p:nvSpPr>
              <p:cNvPr id="67" name="Text Box 18"/>
              <p:cNvSpPr txBox="1">
                <a:spLocks noChangeArrowheads="1"/>
              </p:cNvSpPr>
              <p:nvPr/>
            </p:nvSpPr>
            <p:spPr bwMode="auto">
              <a:xfrm>
                <a:off x="2356" y="3214"/>
                <a:ext cx="1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4000">
                    <a:latin typeface="Times New Roman" panose="02020603050405020304" pitchFamily="18" charset="0"/>
                  </a:rPr>
                  <a:t>.</a:t>
                </a:r>
              </a:p>
            </p:txBody>
          </p:sp>
          <p:sp>
            <p:nvSpPr>
              <p:cNvPr id="68" name="Text Box 19"/>
              <p:cNvSpPr txBox="1">
                <a:spLocks noChangeArrowheads="1"/>
              </p:cNvSpPr>
              <p:nvPr/>
            </p:nvSpPr>
            <p:spPr bwMode="auto">
              <a:xfrm>
                <a:off x="2234" y="3331"/>
                <a:ext cx="1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a:t>
                </a:r>
              </a:p>
            </p:txBody>
          </p:sp>
        </p:grpSp>
        <p:grpSp>
          <p:nvGrpSpPr>
            <p:cNvPr id="12" name="Group 20"/>
            <p:cNvGrpSpPr>
              <a:grpSpLocks/>
            </p:cNvGrpSpPr>
            <p:nvPr/>
          </p:nvGrpSpPr>
          <p:grpSpPr bwMode="auto">
            <a:xfrm>
              <a:off x="1719" y="2496"/>
              <a:ext cx="402" cy="327"/>
              <a:chOff x="2862" y="1573"/>
              <a:chExt cx="402" cy="327"/>
            </a:xfrm>
          </p:grpSpPr>
          <p:sp>
            <p:nvSpPr>
              <p:cNvPr id="63" name="Oval 21"/>
              <p:cNvSpPr>
                <a:spLocks noChangeArrowheads="1"/>
              </p:cNvSpPr>
              <p:nvPr/>
            </p:nvSpPr>
            <p:spPr bwMode="auto">
              <a:xfrm>
                <a:off x="2935" y="1637"/>
                <a:ext cx="238" cy="21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 name="Text Box 22"/>
              <p:cNvSpPr txBox="1">
                <a:spLocks noChangeArrowheads="1"/>
              </p:cNvSpPr>
              <p:nvPr/>
            </p:nvSpPr>
            <p:spPr bwMode="auto">
              <a:xfrm>
                <a:off x="2862" y="1573"/>
                <a:ext cx="40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tr-TR" sz="2800">
                    <a:latin typeface="Comic Sans MS" panose="030F0702030302020204" pitchFamily="66" charset="0"/>
                  </a:rPr>
                  <a:t>+</a:t>
                </a:r>
              </a:p>
            </p:txBody>
          </p:sp>
        </p:grpSp>
        <p:grpSp>
          <p:nvGrpSpPr>
            <p:cNvPr id="13" name="Group 23"/>
            <p:cNvGrpSpPr>
              <a:grpSpLocks/>
            </p:cNvGrpSpPr>
            <p:nvPr/>
          </p:nvGrpSpPr>
          <p:grpSpPr bwMode="auto">
            <a:xfrm>
              <a:off x="3615" y="2482"/>
              <a:ext cx="402" cy="327"/>
              <a:chOff x="2862" y="1573"/>
              <a:chExt cx="402" cy="327"/>
            </a:xfrm>
          </p:grpSpPr>
          <p:sp>
            <p:nvSpPr>
              <p:cNvPr id="61" name="Oval 24"/>
              <p:cNvSpPr>
                <a:spLocks noChangeArrowheads="1"/>
              </p:cNvSpPr>
              <p:nvPr/>
            </p:nvSpPr>
            <p:spPr bwMode="auto">
              <a:xfrm>
                <a:off x="2935" y="1637"/>
                <a:ext cx="238" cy="21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 name="Text Box 25"/>
              <p:cNvSpPr txBox="1">
                <a:spLocks noChangeArrowheads="1"/>
              </p:cNvSpPr>
              <p:nvPr/>
            </p:nvSpPr>
            <p:spPr bwMode="auto">
              <a:xfrm>
                <a:off x="2862" y="1573"/>
                <a:ext cx="40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tr-TR" sz="2800">
                    <a:latin typeface="Comic Sans MS" panose="030F0702030302020204" pitchFamily="66" charset="0"/>
                  </a:rPr>
                  <a:t>-</a:t>
                </a:r>
              </a:p>
            </p:txBody>
          </p:sp>
        </p:grpSp>
        <p:sp>
          <p:nvSpPr>
            <p:cNvPr id="14" name="Line 26"/>
            <p:cNvSpPr>
              <a:spLocks noChangeShapeType="1"/>
            </p:cNvSpPr>
            <p:nvPr/>
          </p:nvSpPr>
          <p:spPr bwMode="auto">
            <a:xfrm>
              <a:off x="669" y="3053"/>
              <a:ext cx="31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 name="Text Box 27"/>
            <p:cNvSpPr txBox="1">
              <a:spLocks noChangeArrowheads="1"/>
            </p:cNvSpPr>
            <p:nvPr/>
          </p:nvSpPr>
          <p:spPr bwMode="auto">
            <a:xfrm>
              <a:off x="1419" y="2041"/>
              <a:ext cx="5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S</a:t>
              </a:r>
              <a:r>
                <a:rPr lang="en-US" altLang="tr-TR">
                  <a:latin typeface="Comic Sans MS" panose="030F0702030302020204" pitchFamily="66" charset="0"/>
                </a:rPr>
                <a:t>(m )</a:t>
              </a:r>
            </a:p>
          </p:txBody>
        </p:sp>
        <p:grpSp>
          <p:nvGrpSpPr>
            <p:cNvPr id="16" name="Group 28"/>
            <p:cNvGrpSpPr>
              <a:grpSpLocks/>
            </p:cNvGrpSpPr>
            <p:nvPr/>
          </p:nvGrpSpPr>
          <p:grpSpPr bwMode="auto">
            <a:xfrm>
              <a:off x="1435" y="2979"/>
              <a:ext cx="611" cy="332"/>
              <a:chOff x="3501" y="648"/>
              <a:chExt cx="611" cy="332"/>
            </a:xfrm>
          </p:grpSpPr>
          <p:sp>
            <p:nvSpPr>
              <p:cNvPr id="59" name="Text Box 29"/>
              <p:cNvSpPr txBox="1">
                <a:spLocks noChangeArrowheads="1"/>
              </p:cNvSpPr>
              <p:nvPr/>
            </p:nvSpPr>
            <p:spPr bwMode="auto">
              <a:xfrm>
                <a:off x="3501" y="749"/>
                <a:ext cx="6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B</a:t>
                </a:r>
                <a:r>
                  <a:rPr lang="en-US" altLang="tr-TR">
                    <a:latin typeface="Comic Sans MS" panose="030F0702030302020204" pitchFamily="66" charset="0"/>
                  </a:rPr>
                  <a:t>(K</a:t>
                </a:r>
                <a:r>
                  <a:rPr lang="en-US" altLang="tr-TR" sz="2400" baseline="-25000">
                    <a:latin typeface="Comic Sans MS" panose="030F0702030302020204" pitchFamily="66" charset="0"/>
                  </a:rPr>
                  <a:t>S</a:t>
                </a:r>
                <a:r>
                  <a:rPr lang="en-US" altLang="tr-TR">
                    <a:latin typeface="Comic Sans MS" panose="030F0702030302020204" pitchFamily="66" charset="0"/>
                  </a:rPr>
                  <a:t> )</a:t>
                </a:r>
              </a:p>
            </p:txBody>
          </p:sp>
          <p:sp>
            <p:nvSpPr>
              <p:cNvPr id="60" name="Text Box 30"/>
              <p:cNvSpPr txBox="1">
                <a:spLocks noChangeArrowheads="1"/>
              </p:cNvSpPr>
              <p:nvPr/>
            </p:nvSpPr>
            <p:spPr bwMode="auto">
              <a:xfrm>
                <a:off x="3584" y="648"/>
                <a:ext cx="1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a:t>
                </a:r>
              </a:p>
            </p:txBody>
          </p:sp>
        </p:grpSp>
        <p:sp>
          <p:nvSpPr>
            <p:cNvPr id="17" name="Freeform 31"/>
            <p:cNvSpPr>
              <a:spLocks/>
            </p:cNvSpPr>
            <p:nvPr/>
          </p:nvSpPr>
          <p:spPr bwMode="auto">
            <a:xfrm>
              <a:off x="1426" y="2285"/>
              <a:ext cx="476" cy="247"/>
            </a:xfrm>
            <a:custGeom>
              <a:avLst/>
              <a:gdLst>
                <a:gd name="T0" fmla="*/ 0 w 476"/>
                <a:gd name="T1" fmla="*/ 0 h 247"/>
                <a:gd name="T2" fmla="*/ 476 w 476"/>
                <a:gd name="T3" fmla="*/ 0 h 247"/>
                <a:gd name="T4" fmla="*/ 476 w 476"/>
                <a:gd name="T5" fmla="*/ 247 h 247"/>
              </a:gdLst>
              <a:ahLst/>
              <a:cxnLst>
                <a:cxn ang="0">
                  <a:pos x="T0" y="T1"/>
                </a:cxn>
                <a:cxn ang="0">
                  <a:pos x="T2" y="T3"/>
                </a:cxn>
                <a:cxn ang="0">
                  <a:pos x="T4" y="T5"/>
                </a:cxn>
              </a:cxnLst>
              <a:rect l="0" t="0" r="r" b="b"/>
              <a:pathLst>
                <a:path w="476" h="247">
                  <a:moveTo>
                    <a:pt x="0" y="0"/>
                  </a:moveTo>
                  <a:lnTo>
                    <a:pt x="476" y="0"/>
                  </a:lnTo>
                  <a:lnTo>
                    <a:pt x="476" y="247"/>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 name="Freeform 32"/>
            <p:cNvSpPr>
              <a:spLocks/>
            </p:cNvSpPr>
            <p:nvPr/>
          </p:nvSpPr>
          <p:spPr bwMode="auto">
            <a:xfrm flipV="1">
              <a:off x="1440" y="2802"/>
              <a:ext cx="476" cy="247"/>
            </a:xfrm>
            <a:custGeom>
              <a:avLst/>
              <a:gdLst>
                <a:gd name="T0" fmla="*/ 0 w 476"/>
                <a:gd name="T1" fmla="*/ 0 h 247"/>
                <a:gd name="T2" fmla="*/ 476 w 476"/>
                <a:gd name="T3" fmla="*/ 0 h 247"/>
                <a:gd name="T4" fmla="*/ 476 w 476"/>
                <a:gd name="T5" fmla="*/ 247 h 247"/>
              </a:gdLst>
              <a:ahLst/>
              <a:cxnLst>
                <a:cxn ang="0">
                  <a:pos x="T0" y="T1"/>
                </a:cxn>
                <a:cxn ang="0">
                  <a:pos x="T2" y="T3"/>
                </a:cxn>
                <a:cxn ang="0">
                  <a:pos x="T4" y="T5"/>
                </a:cxn>
              </a:cxnLst>
              <a:rect l="0" t="0" r="r" b="b"/>
              <a:pathLst>
                <a:path w="476" h="247">
                  <a:moveTo>
                    <a:pt x="0" y="0"/>
                  </a:moveTo>
                  <a:lnTo>
                    <a:pt x="476" y="0"/>
                  </a:lnTo>
                  <a:lnTo>
                    <a:pt x="476" y="247"/>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 name="Text Box 33"/>
            <p:cNvSpPr txBox="1">
              <a:spLocks noChangeArrowheads="1"/>
            </p:cNvSpPr>
            <p:nvPr/>
          </p:nvSpPr>
          <p:spPr bwMode="auto">
            <a:xfrm>
              <a:off x="400" y="2141"/>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m</a:t>
              </a:r>
            </a:p>
          </p:txBody>
        </p:sp>
        <p:sp>
          <p:nvSpPr>
            <p:cNvPr id="20" name="Text Box 34"/>
            <p:cNvSpPr txBox="1">
              <a:spLocks noChangeArrowheads="1"/>
            </p:cNvSpPr>
            <p:nvPr/>
          </p:nvSpPr>
          <p:spPr bwMode="auto">
            <a:xfrm>
              <a:off x="4325" y="2568"/>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K</a:t>
              </a:r>
              <a:r>
                <a:rPr lang="en-US" altLang="tr-TR" sz="2400" baseline="-25000">
                  <a:latin typeface="Comic Sans MS" panose="030F0702030302020204" pitchFamily="66" charset="0"/>
                </a:rPr>
                <a:t>S</a:t>
              </a:r>
            </a:p>
          </p:txBody>
        </p:sp>
        <p:sp>
          <p:nvSpPr>
            <p:cNvPr id="21" name="Text Box 35"/>
            <p:cNvSpPr txBox="1">
              <a:spLocks noChangeArrowheads="1"/>
            </p:cNvSpPr>
            <p:nvPr/>
          </p:nvSpPr>
          <p:spPr bwMode="auto">
            <a:xfrm>
              <a:off x="947" y="1749"/>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K</a:t>
              </a:r>
              <a:r>
                <a:rPr lang="en-US" altLang="tr-TR" sz="2400" baseline="-25000">
                  <a:latin typeface="Comic Sans MS" panose="030F0702030302020204" pitchFamily="66" charset="0"/>
                </a:rPr>
                <a:t>S</a:t>
              </a:r>
            </a:p>
          </p:txBody>
        </p:sp>
        <p:sp>
          <p:nvSpPr>
            <p:cNvPr id="22" name="Line 36"/>
            <p:cNvSpPr>
              <a:spLocks noChangeShapeType="1"/>
            </p:cNvSpPr>
            <p:nvPr/>
          </p:nvSpPr>
          <p:spPr bwMode="auto">
            <a:xfrm>
              <a:off x="1207" y="1929"/>
              <a:ext cx="9" cy="22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 name="Group 37"/>
            <p:cNvGrpSpPr>
              <a:grpSpLocks/>
            </p:cNvGrpSpPr>
            <p:nvPr/>
          </p:nvGrpSpPr>
          <p:grpSpPr bwMode="auto">
            <a:xfrm>
              <a:off x="943" y="3231"/>
              <a:ext cx="285" cy="335"/>
              <a:chOff x="2643" y="716"/>
              <a:chExt cx="285" cy="335"/>
            </a:xfrm>
          </p:grpSpPr>
          <p:sp>
            <p:nvSpPr>
              <p:cNvPr id="57" name="Text Box 38"/>
              <p:cNvSpPr txBox="1">
                <a:spLocks noChangeArrowheads="1"/>
              </p:cNvSpPr>
              <p:nvPr/>
            </p:nvSpPr>
            <p:spPr bwMode="auto">
              <a:xfrm>
                <a:off x="2643" y="763"/>
                <a:ext cx="2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B</a:t>
                </a:r>
                <a:endParaRPr lang="en-US" altLang="tr-TR">
                  <a:latin typeface="Comic Sans MS" panose="030F0702030302020204" pitchFamily="66" charset="0"/>
                </a:endParaRPr>
              </a:p>
            </p:txBody>
          </p:sp>
          <p:sp>
            <p:nvSpPr>
              <p:cNvPr id="58" name="Text Box 39"/>
              <p:cNvSpPr txBox="1">
                <a:spLocks noChangeArrowheads="1"/>
              </p:cNvSpPr>
              <p:nvPr/>
            </p:nvSpPr>
            <p:spPr bwMode="auto">
              <a:xfrm>
                <a:off x="2730" y="716"/>
                <a:ext cx="1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a:t>
                </a:r>
              </a:p>
            </p:txBody>
          </p:sp>
        </p:grpSp>
        <p:sp>
          <p:nvSpPr>
            <p:cNvPr id="24" name="Line 40"/>
            <p:cNvSpPr>
              <a:spLocks noChangeShapeType="1"/>
            </p:cNvSpPr>
            <p:nvPr/>
          </p:nvSpPr>
          <p:spPr bwMode="auto">
            <a:xfrm>
              <a:off x="1194" y="3213"/>
              <a:ext cx="9" cy="228"/>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25" name="Picture 41" descr="BS00768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1250" y="3386"/>
              <a:ext cx="25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2" descr="Al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 y="2471"/>
              <a:ext cx="332"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Line 43"/>
            <p:cNvSpPr>
              <a:spLocks noChangeShapeType="1"/>
            </p:cNvSpPr>
            <p:nvPr/>
          </p:nvSpPr>
          <p:spPr bwMode="auto">
            <a:xfrm flipV="1">
              <a:off x="2058" y="2660"/>
              <a:ext cx="484" cy="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8" name="Line 44"/>
            <p:cNvSpPr>
              <a:spLocks noChangeShapeType="1"/>
            </p:cNvSpPr>
            <p:nvPr/>
          </p:nvSpPr>
          <p:spPr bwMode="auto">
            <a:xfrm flipV="1">
              <a:off x="3242" y="2655"/>
              <a:ext cx="48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29" name="Picture 45" descr="BS00592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 y="2414"/>
              <a:ext cx="343"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46"/>
            <p:cNvSpPr txBox="1">
              <a:spLocks noChangeArrowheads="1"/>
            </p:cNvSpPr>
            <p:nvPr/>
          </p:nvSpPr>
          <p:spPr bwMode="auto">
            <a:xfrm>
              <a:off x="2528" y="2632"/>
              <a:ext cx="7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Internet</a:t>
              </a:r>
            </a:p>
          </p:txBody>
        </p:sp>
        <p:sp>
          <p:nvSpPr>
            <p:cNvPr id="31" name="Freeform 47"/>
            <p:cNvSpPr>
              <a:spLocks/>
            </p:cNvSpPr>
            <p:nvPr/>
          </p:nvSpPr>
          <p:spPr bwMode="auto">
            <a:xfrm flipH="1">
              <a:off x="3799" y="2281"/>
              <a:ext cx="476" cy="247"/>
            </a:xfrm>
            <a:custGeom>
              <a:avLst/>
              <a:gdLst>
                <a:gd name="T0" fmla="*/ 0 w 476"/>
                <a:gd name="T1" fmla="*/ 0 h 247"/>
                <a:gd name="T2" fmla="*/ 476 w 476"/>
                <a:gd name="T3" fmla="*/ 0 h 247"/>
                <a:gd name="T4" fmla="*/ 476 w 476"/>
                <a:gd name="T5" fmla="*/ 247 h 247"/>
              </a:gdLst>
              <a:ahLst/>
              <a:cxnLst>
                <a:cxn ang="0">
                  <a:pos x="T0" y="T1"/>
                </a:cxn>
                <a:cxn ang="0">
                  <a:pos x="T2" y="T3"/>
                </a:cxn>
                <a:cxn ang="0">
                  <a:pos x="T4" y="T5"/>
                </a:cxn>
              </a:cxnLst>
              <a:rect l="0" t="0" r="r" b="b"/>
              <a:pathLst>
                <a:path w="476" h="247">
                  <a:moveTo>
                    <a:pt x="0" y="0"/>
                  </a:moveTo>
                  <a:lnTo>
                    <a:pt x="476" y="0"/>
                  </a:lnTo>
                  <a:lnTo>
                    <a:pt x="476" y="247"/>
                  </a:lnTo>
                </a:path>
              </a:pathLst>
            </a:custGeom>
            <a:noFill/>
            <a:ln w="381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32" name="Group 48"/>
            <p:cNvGrpSpPr>
              <a:grpSpLocks/>
            </p:cNvGrpSpPr>
            <p:nvPr/>
          </p:nvGrpSpPr>
          <p:grpSpPr bwMode="auto">
            <a:xfrm>
              <a:off x="4255" y="1961"/>
              <a:ext cx="475" cy="466"/>
              <a:chOff x="1645" y="256"/>
              <a:chExt cx="475" cy="466"/>
            </a:xfrm>
          </p:grpSpPr>
          <p:sp>
            <p:nvSpPr>
              <p:cNvPr id="54" name="Rectangle 49"/>
              <p:cNvSpPr>
                <a:spLocks noChangeArrowheads="1"/>
              </p:cNvSpPr>
              <p:nvPr/>
            </p:nvSpPr>
            <p:spPr bwMode="auto">
              <a:xfrm>
                <a:off x="1645" y="439"/>
                <a:ext cx="475" cy="28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5" name="Text Box 50"/>
              <p:cNvSpPr txBox="1">
                <a:spLocks noChangeArrowheads="1"/>
              </p:cNvSpPr>
              <p:nvPr/>
            </p:nvSpPr>
            <p:spPr bwMode="auto">
              <a:xfrm>
                <a:off x="1654" y="456"/>
                <a:ext cx="4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S</a:t>
                </a:r>
                <a:r>
                  <a:rPr lang="en-US" altLang="tr-TR">
                    <a:latin typeface="Comic Sans MS" panose="030F0702030302020204" pitchFamily="66" charset="0"/>
                  </a:rPr>
                  <a:t>( )</a:t>
                </a:r>
              </a:p>
            </p:txBody>
          </p:sp>
          <p:sp>
            <p:nvSpPr>
              <p:cNvPr id="56" name="Text Box 51"/>
              <p:cNvSpPr txBox="1">
                <a:spLocks noChangeArrowheads="1"/>
              </p:cNvSpPr>
              <p:nvPr/>
            </p:nvSpPr>
            <p:spPr bwMode="auto">
              <a:xfrm>
                <a:off x="1876" y="256"/>
                <a:ext cx="1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4000">
                    <a:latin typeface="Times New Roman" panose="02020603050405020304" pitchFamily="18" charset="0"/>
                  </a:rPr>
                  <a:t>.</a:t>
                </a:r>
              </a:p>
            </p:txBody>
          </p:sp>
        </p:grpSp>
        <p:sp>
          <p:nvSpPr>
            <p:cNvPr id="33" name="Freeform 52"/>
            <p:cNvSpPr>
              <a:spLocks/>
            </p:cNvSpPr>
            <p:nvPr/>
          </p:nvSpPr>
          <p:spPr bwMode="auto">
            <a:xfrm flipH="1" flipV="1">
              <a:off x="3813" y="2807"/>
              <a:ext cx="476" cy="247"/>
            </a:xfrm>
            <a:custGeom>
              <a:avLst/>
              <a:gdLst>
                <a:gd name="T0" fmla="*/ 0 w 476"/>
                <a:gd name="T1" fmla="*/ 0 h 247"/>
                <a:gd name="T2" fmla="*/ 476 w 476"/>
                <a:gd name="T3" fmla="*/ 0 h 247"/>
                <a:gd name="T4" fmla="*/ 476 w 476"/>
                <a:gd name="T5" fmla="*/ 247 h 247"/>
              </a:gdLst>
              <a:ahLst/>
              <a:cxnLst>
                <a:cxn ang="0">
                  <a:pos x="T0" y="T1"/>
                </a:cxn>
                <a:cxn ang="0">
                  <a:pos x="T2" y="T3"/>
                </a:cxn>
                <a:cxn ang="0">
                  <a:pos x="T4" y="T5"/>
                </a:cxn>
              </a:cxnLst>
              <a:rect l="0" t="0" r="r" b="b"/>
              <a:pathLst>
                <a:path w="476" h="247">
                  <a:moveTo>
                    <a:pt x="0" y="0"/>
                  </a:moveTo>
                  <a:lnTo>
                    <a:pt x="476" y="0"/>
                  </a:lnTo>
                  <a:lnTo>
                    <a:pt x="476" y="247"/>
                  </a:lnTo>
                </a:path>
              </a:pathLst>
            </a:custGeom>
            <a:noFill/>
            <a:ln w="381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34" name="Group 53"/>
            <p:cNvGrpSpPr>
              <a:grpSpLocks/>
            </p:cNvGrpSpPr>
            <p:nvPr/>
          </p:nvGrpSpPr>
          <p:grpSpPr bwMode="auto">
            <a:xfrm>
              <a:off x="4270" y="2725"/>
              <a:ext cx="475" cy="466"/>
              <a:chOff x="2144" y="3214"/>
              <a:chExt cx="475" cy="466"/>
            </a:xfrm>
          </p:grpSpPr>
          <p:sp>
            <p:nvSpPr>
              <p:cNvPr id="50" name="Rectangle 54"/>
              <p:cNvSpPr>
                <a:spLocks noChangeArrowheads="1"/>
              </p:cNvSpPr>
              <p:nvPr/>
            </p:nvSpPr>
            <p:spPr bwMode="auto">
              <a:xfrm>
                <a:off x="2144" y="3397"/>
                <a:ext cx="475" cy="28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 name="Text Box 55"/>
              <p:cNvSpPr txBox="1">
                <a:spLocks noChangeArrowheads="1"/>
              </p:cNvSpPr>
              <p:nvPr/>
            </p:nvSpPr>
            <p:spPr bwMode="auto">
              <a:xfrm>
                <a:off x="2148" y="3432"/>
                <a:ext cx="43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B</a:t>
                </a:r>
                <a:r>
                  <a:rPr lang="en-US" altLang="tr-TR">
                    <a:latin typeface="Comic Sans MS" panose="030F0702030302020204" pitchFamily="66" charset="0"/>
                  </a:rPr>
                  <a:t>( )</a:t>
                </a:r>
              </a:p>
            </p:txBody>
          </p:sp>
          <p:sp>
            <p:nvSpPr>
              <p:cNvPr id="52" name="Text Box 56"/>
              <p:cNvSpPr txBox="1">
                <a:spLocks noChangeArrowheads="1"/>
              </p:cNvSpPr>
              <p:nvPr/>
            </p:nvSpPr>
            <p:spPr bwMode="auto">
              <a:xfrm>
                <a:off x="2356" y="3214"/>
                <a:ext cx="1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4000">
                    <a:latin typeface="Times New Roman" panose="02020603050405020304" pitchFamily="18" charset="0"/>
                  </a:rPr>
                  <a:t>.</a:t>
                </a:r>
              </a:p>
            </p:txBody>
          </p:sp>
          <p:sp>
            <p:nvSpPr>
              <p:cNvPr id="53" name="Text Box 57"/>
              <p:cNvSpPr txBox="1">
                <a:spLocks noChangeArrowheads="1"/>
              </p:cNvSpPr>
              <p:nvPr/>
            </p:nvSpPr>
            <p:spPr bwMode="auto">
              <a:xfrm>
                <a:off x="2239" y="3331"/>
                <a:ext cx="1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a:t>
                </a:r>
              </a:p>
            </p:txBody>
          </p:sp>
        </p:grpSp>
        <p:sp>
          <p:nvSpPr>
            <p:cNvPr id="35" name="Line 58"/>
            <p:cNvSpPr>
              <a:spLocks noChangeShapeType="1"/>
            </p:cNvSpPr>
            <p:nvPr/>
          </p:nvSpPr>
          <p:spPr bwMode="auto">
            <a:xfrm>
              <a:off x="4353" y="2450"/>
              <a:ext cx="18" cy="484"/>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36" name="Picture 59" descr="BS00768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4583" y="2633"/>
              <a:ext cx="25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60"/>
            <p:cNvGrpSpPr>
              <a:grpSpLocks/>
            </p:cNvGrpSpPr>
            <p:nvPr/>
          </p:nvGrpSpPr>
          <p:grpSpPr bwMode="auto">
            <a:xfrm>
              <a:off x="4119" y="3226"/>
              <a:ext cx="285" cy="335"/>
              <a:chOff x="2643" y="716"/>
              <a:chExt cx="285" cy="335"/>
            </a:xfrm>
          </p:grpSpPr>
          <p:sp>
            <p:nvSpPr>
              <p:cNvPr id="48" name="Text Box 61"/>
              <p:cNvSpPr txBox="1">
                <a:spLocks noChangeArrowheads="1"/>
              </p:cNvSpPr>
              <p:nvPr/>
            </p:nvSpPr>
            <p:spPr bwMode="auto">
              <a:xfrm>
                <a:off x="2643" y="763"/>
                <a:ext cx="2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B</a:t>
                </a:r>
                <a:endParaRPr lang="en-US" altLang="tr-TR">
                  <a:latin typeface="Comic Sans MS" panose="030F0702030302020204" pitchFamily="66" charset="0"/>
                </a:endParaRPr>
              </a:p>
            </p:txBody>
          </p:sp>
          <p:sp>
            <p:nvSpPr>
              <p:cNvPr id="49" name="Text Box 62"/>
              <p:cNvSpPr txBox="1">
                <a:spLocks noChangeArrowheads="1"/>
              </p:cNvSpPr>
              <p:nvPr/>
            </p:nvSpPr>
            <p:spPr bwMode="auto">
              <a:xfrm>
                <a:off x="2735" y="716"/>
                <a:ext cx="1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a:t>
                </a:r>
              </a:p>
            </p:txBody>
          </p:sp>
        </p:grpSp>
        <p:sp>
          <p:nvSpPr>
            <p:cNvPr id="38" name="Line 63"/>
            <p:cNvSpPr>
              <a:spLocks noChangeShapeType="1"/>
            </p:cNvSpPr>
            <p:nvPr/>
          </p:nvSpPr>
          <p:spPr bwMode="auto">
            <a:xfrm>
              <a:off x="4370" y="3208"/>
              <a:ext cx="9" cy="228"/>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39" name="Picture 64" descr="BS00768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4426" y="3381"/>
              <a:ext cx="25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65"/>
            <p:cNvSpPr txBox="1">
              <a:spLocks noChangeArrowheads="1"/>
            </p:cNvSpPr>
            <p:nvPr/>
          </p:nvSpPr>
          <p:spPr bwMode="auto">
            <a:xfrm>
              <a:off x="425" y="2938"/>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K</a:t>
              </a:r>
              <a:r>
                <a:rPr lang="en-US" altLang="tr-TR" sz="2400" baseline="-25000">
                  <a:latin typeface="Comic Sans MS" panose="030F0702030302020204" pitchFamily="66" charset="0"/>
                </a:rPr>
                <a:t>S</a:t>
              </a:r>
            </a:p>
          </p:txBody>
        </p:sp>
        <p:sp>
          <p:nvSpPr>
            <p:cNvPr id="41" name="Line 66"/>
            <p:cNvSpPr>
              <a:spLocks noChangeShapeType="1"/>
            </p:cNvSpPr>
            <p:nvPr/>
          </p:nvSpPr>
          <p:spPr bwMode="auto">
            <a:xfrm>
              <a:off x="4737" y="2284"/>
              <a:ext cx="31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2" name="Text Box 67"/>
            <p:cNvSpPr txBox="1">
              <a:spLocks noChangeArrowheads="1"/>
            </p:cNvSpPr>
            <p:nvPr/>
          </p:nvSpPr>
          <p:spPr bwMode="auto">
            <a:xfrm>
              <a:off x="5048" y="2154"/>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m</a:t>
              </a:r>
            </a:p>
          </p:txBody>
        </p:sp>
        <p:pic>
          <p:nvPicPr>
            <p:cNvPr id="43" name="Picture 68" descr="Bo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 y="2560"/>
              <a:ext cx="405"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69"/>
            <p:cNvSpPr txBox="1">
              <a:spLocks noChangeArrowheads="1"/>
            </p:cNvSpPr>
            <p:nvPr/>
          </p:nvSpPr>
          <p:spPr bwMode="auto">
            <a:xfrm>
              <a:off x="3664" y="2036"/>
              <a:ext cx="5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S</a:t>
              </a:r>
              <a:r>
                <a:rPr lang="en-US" altLang="tr-TR">
                  <a:latin typeface="Comic Sans MS" panose="030F0702030302020204" pitchFamily="66" charset="0"/>
                </a:rPr>
                <a:t>(m )</a:t>
              </a:r>
            </a:p>
          </p:txBody>
        </p:sp>
        <p:grpSp>
          <p:nvGrpSpPr>
            <p:cNvPr id="45" name="Group 70"/>
            <p:cNvGrpSpPr>
              <a:grpSpLocks/>
            </p:cNvGrpSpPr>
            <p:nvPr/>
          </p:nvGrpSpPr>
          <p:grpSpPr bwMode="auto">
            <a:xfrm>
              <a:off x="3533" y="2965"/>
              <a:ext cx="611" cy="332"/>
              <a:chOff x="3501" y="648"/>
              <a:chExt cx="611" cy="332"/>
            </a:xfrm>
          </p:grpSpPr>
          <p:sp>
            <p:nvSpPr>
              <p:cNvPr id="46" name="Text Box 71"/>
              <p:cNvSpPr txBox="1">
                <a:spLocks noChangeArrowheads="1"/>
              </p:cNvSpPr>
              <p:nvPr/>
            </p:nvSpPr>
            <p:spPr bwMode="auto">
              <a:xfrm>
                <a:off x="3501" y="749"/>
                <a:ext cx="6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B</a:t>
                </a:r>
                <a:r>
                  <a:rPr lang="en-US" altLang="tr-TR">
                    <a:latin typeface="Comic Sans MS" panose="030F0702030302020204" pitchFamily="66" charset="0"/>
                  </a:rPr>
                  <a:t>(K</a:t>
                </a:r>
                <a:r>
                  <a:rPr lang="en-US" altLang="tr-TR" sz="2400" baseline="-25000">
                    <a:latin typeface="Comic Sans MS" panose="030F0702030302020204" pitchFamily="66" charset="0"/>
                  </a:rPr>
                  <a:t>S</a:t>
                </a:r>
                <a:r>
                  <a:rPr lang="en-US" altLang="tr-TR">
                    <a:latin typeface="Comic Sans MS" panose="030F0702030302020204" pitchFamily="66" charset="0"/>
                  </a:rPr>
                  <a:t> )</a:t>
                </a:r>
              </a:p>
            </p:txBody>
          </p:sp>
          <p:sp>
            <p:nvSpPr>
              <p:cNvPr id="47" name="Text Box 72"/>
              <p:cNvSpPr txBox="1">
                <a:spLocks noChangeArrowheads="1"/>
              </p:cNvSpPr>
              <p:nvPr/>
            </p:nvSpPr>
            <p:spPr bwMode="auto">
              <a:xfrm>
                <a:off x="3584" y="648"/>
                <a:ext cx="1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a:t>
                </a:r>
              </a:p>
            </p:txBody>
          </p:sp>
        </p:grpSp>
      </p:grpSp>
      <p:sp>
        <p:nvSpPr>
          <p:cNvPr id="2048" name="Metin kutusu 2047"/>
          <p:cNvSpPr txBox="1"/>
          <p:nvPr/>
        </p:nvSpPr>
        <p:spPr>
          <a:xfrm>
            <a:off x="1189703" y="4336026"/>
            <a:ext cx="11002297" cy="1631216"/>
          </a:xfrm>
          <a:prstGeom prst="rect">
            <a:avLst/>
          </a:prstGeom>
          <a:noFill/>
        </p:spPr>
        <p:txBody>
          <a:bodyPr wrap="square" rtlCol="0">
            <a:spAutoFit/>
          </a:bodyPr>
          <a:lstStyle/>
          <a:p>
            <a:r>
              <a:rPr lang="tr-TR" sz="2000" b="1" dirty="0" smtClean="0">
                <a:solidFill>
                  <a:srgbClr val="FF0000"/>
                </a:solidFill>
              </a:rPr>
              <a:t>Alice:</a:t>
            </a:r>
          </a:p>
          <a:p>
            <a:pPr marL="342900" indent="-342900">
              <a:buFont typeface="+mj-lt"/>
              <a:buAutoNum type="arabicPeriod"/>
            </a:pPr>
            <a:r>
              <a:rPr lang="tr-TR" sz="2000" dirty="0" smtClean="0"/>
              <a:t>Rasgele bir simetrik gizli anahtar oluşturulur.(</a:t>
            </a:r>
            <a:r>
              <a:rPr lang="en-US" altLang="tr-TR" sz="2000" dirty="0" smtClean="0">
                <a:solidFill>
                  <a:schemeClr val="tx2"/>
                </a:solidFill>
                <a:latin typeface="Comic Sans MS" panose="030F0702030302020204" pitchFamily="66" charset="0"/>
              </a:rPr>
              <a:t>K</a:t>
            </a:r>
            <a:r>
              <a:rPr lang="en-US" altLang="tr-TR" sz="2000" baseline="-25000" dirty="0" smtClean="0">
                <a:solidFill>
                  <a:schemeClr val="tx2"/>
                </a:solidFill>
                <a:latin typeface="Comic Sans MS" panose="030F0702030302020204" pitchFamily="66" charset="0"/>
              </a:rPr>
              <a:t>S</a:t>
            </a:r>
            <a:r>
              <a:rPr lang="tr-TR" sz="2000" dirty="0" smtClean="0"/>
              <a:t>)</a:t>
            </a:r>
          </a:p>
          <a:p>
            <a:pPr marL="342900" indent="-342900">
              <a:buFont typeface="+mj-lt"/>
              <a:buAutoNum type="arabicPeriod"/>
            </a:pPr>
            <a:r>
              <a:rPr lang="tr-TR" sz="2000" dirty="0" smtClean="0"/>
              <a:t>Mesaj bu gizli anahtar ile şifrelenir.</a:t>
            </a:r>
            <a:r>
              <a:rPr lang="en-US" altLang="tr-TR" sz="2000" dirty="0" smtClean="0">
                <a:latin typeface="Comic Sans MS" panose="030F0702030302020204" pitchFamily="66" charset="0"/>
              </a:rPr>
              <a:t> </a:t>
            </a:r>
            <a:r>
              <a:rPr lang="en-US" altLang="tr-TR" sz="2000" dirty="0" smtClean="0">
                <a:solidFill>
                  <a:schemeClr val="tx2"/>
                </a:solidFill>
                <a:latin typeface="Comic Sans MS" panose="030F0702030302020204" pitchFamily="66" charset="0"/>
              </a:rPr>
              <a:t>K</a:t>
            </a:r>
            <a:r>
              <a:rPr lang="en-US" altLang="tr-TR" sz="2000" baseline="-25000" dirty="0" smtClean="0">
                <a:solidFill>
                  <a:schemeClr val="tx2"/>
                </a:solidFill>
                <a:latin typeface="Comic Sans MS" panose="030F0702030302020204" pitchFamily="66" charset="0"/>
              </a:rPr>
              <a:t>S</a:t>
            </a:r>
            <a:r>
              <a:rPr lang="en-US" altLang="tr-TR" sz="2000" dirty="0" smtClean="0">
                <a:solidFill>
                  <a:schemeClr val="tx2"/>
                </a:solidFill>
                <a:latin typeface="Comic Sans MS" panose="030F0702030302020204" pitchFamily="66" charset="0"/>
              </a:rPr>
              <a:t>(m)</a:t>
            </a:r>
            <a:endParaRPr lang="tr-TR" altLang="tr-TR" sz="2000" dirty="0" smtClean="0">
              <a:solidFill>
                <a:schemeClr val="tx2"/>
              </a:solidFill>
              <a:latin typeface="Comic Sans MS" panose="030F0702030302020204" pitchFamily="66" charset="0"/>
            </a:endParaRPr>
          </a:p>
          <a:p>
            <a:pPr marL="342900" indent="-342900">
              <a:buFont typeface="+mj-lt"/>
              <a:buAutoNum type="arabicPeriod"/>
            </a:pPr>
            <a:r>
              <a:rPr lang="tr-TR" sz="2000" dirty="0" smtClean="0"/>
              <a:t>Aynı zamanda gizli anahtar Bob’un açık anahtarı ile şifrelenir.</a:t>
            </a:r>
            <a:r>
              <a:rPr lang="en-US" altLang="tr-TR" sz="2000" dirty="0" smtClean="0">
                <a:solidFill>
                  <a:schemeClr val="tx2"/>
                </a:solidFill>
                <a:latin typeface="Comic Sans MS" panose="030F0702030302020204" pitchFamily="66" charset="0"/>
              </a:rPr>
              <a:t> K</a:t>
            </a:r>
            <a:r>
              <a:rPr lang="tr-TR" altLang="tr-TR" sz="2000" baseline="-25000" dirty="0" smtClean="0">
                <a:solidFill>
                  <a:schemeClr val="tx2"/>
                </a:solidFill>
                <a:latin typeface="Comic Sans MS" panose="030F0702030302020204" pitchFamily="66" charset="0"/>
              </a:rPr>
              <a:t>B</a:t>
            </a:r>
            <a:r>
              <a:rPr lang="en-US" altLang="tr-TR" sz="2000" dirty="0" smtClean="0">
                <a:solidFill>
                  <a:schemeClr val="tx2"/>
                </a:solidFill>
                <a:latin typeface="Comic Sans MS" panose="030F0702030302020204" pitchFamily="66" charset="0"/>
              </a:rPr>
              <a:t>(K</a:t>
            </a:r>
            <a:r>
              <a:rPr lang="en-US" altLang="tr-TR" sz="2000" baseline="-25000" dirty="0" smtClean="0">
                <a:solidFill>
                  <a:schemeClr val="tx2"/>
                </a:solidFill>
                <a:latin typeface="Comic Sans MS" panose="030F0702030302020204" pitchFamily="66" charset="0"/>
              </a:rPr>
              <a:t>S</a:t>
            </a:r>
            <a:r>
              <a:rPr lang="en-US" altLang="tr-TR" sz="2000" dirty="0" smtClean="0">
                <a:solidFill>
                  <a:schemeClr val="tx2"/>
                </a:solidFill>
                <a:latin typeface="Comic Sans MS" panose="030F0702030302020204" pitchFamily="66" charset="0"/>
              </a:rPr>
              <a:t>)</a:t>
            </a:r>
            <a:endParaRPr lang="tr-TR" altLang="tr-TR" sz="2000" dirty="0" smtClean="0">
              <a:solidFill>
                <a:schemeClr val="tx2"/>
              </a:solidFill>
              <a:latin typeface="Comic Sans MS" panose="030F0702030302020204" pitchFamily="66" charset="0"/>
            </a:endParaRPr>
          </a:p>
          <a:p>
            <a:pPr marL="342900" indent="-342900">
              <a:buFont typeface="+mj-lt"/>
              <a:buAutoNum type="arabicPeriod"/>
            </a:pPr>
            <a:r>
              <a:rPr lang="tr-TR" sz="2000" dirty="0" smtClean="0"/>
              <a:t>Bu şifrelenmiş iki veri Bob’a gönderilir.</a:t>
            </a:r>
            <a:endParaRPr lang="tr-TR" sz="2000" dirty="0"/>
          </a:p>
        </p:txBody>
      </p:sp>
      <p:sp>
        <p:nvSpPr>
          <p:cNvPr id="2049" name="Metin kutusu 2048"/>
          <p:cNvSpPr txBox="1"/>
          <p:nvPr/>
        </p:nvSpPr>
        <p:spPr>
          <a:xfrm rot="16200000">
            <a:off x="-1059427" y="4736378"/>
            <a:ext cx="3254478" cy="369332"/>
          </a:xfrm>
          <a:prstGeom prst="rect">
            <a:avLst/>
          </a:prstGeom>
          <a:noFill/>
        </p:spPr>
        <p:txBody>
          <a:bodyPr wrap="square" rtlCol="0">
            <a:spAutoFit/>
          </a:bodyPr>
          <a:lstStyle/>
          <a:p>
            <a:r>
              <a:rPr lang="tr-TR" dirty="0" smtClean="0">
                <a:solidFill>
                  <a:schemeClr val="bg1"/>
                </a:solidFill>
              </a:rPr>
              <a:t>PGP (</a:t>
            </a:r>
            <a:r>
              <a:rPr lang="tr-TR" dirty="0" err="1" smtClean="0">
                <a:solidFill>
                  <a:schemeClr val="bg1"/>
                </a:solidFill>
              </a:rPr>
              <a:t>Pretty</a:t>
            </a:r>
            <a:r>
              <a:rPr lang="tr-TR" dirty="0" smtClean="0">
                <a:solidFill>
                  <a:schemeClr val="bg1"/>
                </a:solidFill>
              </a:rPr>
              <a:t> </a:t>
            </a:r>
            <a:r>
              <a:rPr lang="tr-TR" dirty="0" err="1" smtClean="0">
                <a:solidFill>
                  <a:schemeClr val="bg1"/>
                </a:solidFill>
              </a:rPr>
              <a:t>Good</a:t>
            </a:r>
            <a:r>
              <a:rPr lang="tr-TR" dirty="0" smtClean="0">
                <a:solidFill>
                  <a:schemeClr val="bg1"/>
                </a:solidFill>
              </a:rPr>
              <a:t> </a:t>
            </a:r>
            <a:r>
              <a:rPr lang="tr-TR" dirty="0" err="1" smtClean="0">
                <a:solidFill>
                  <a:schemeClr val="bg1"/>
                </a:solidFill>
              </a:rPr>
              <a:t>Privacy</a:t>
            </a:r>
            <a:r>
              <a:rPr lang="tr-TR" dirty="0" smtClean="0">
                <a:solidFill>
                  <a:schemeClr val="bg1"/>
                </a:solidFill>
              </a:rPr>
              <a:t>)</a:t>
            </a:r>
            <a:endParaRPr lang="tr-TR" dirty="0">
              <a:solidFill>
                <a:schemeClr val="bg1"/>
              </a:solidFill>
            </a:endParaRPr>
          </a:p>
        </p:txBody>
      </p:sp>
      <p:sp>
        <p:nvSpPr>
          <p:cNvPr id="2051" name="Slayt Numarası Yer Tutucusu 2050"/>
          <p:cNvSpPr>
            <a:spLocks noGrp="1"/>
          </p:cNvSpPr>
          <p:nvPr>
            <p:ph type="sldNum" sz="quarter" idx="10"/>
          </p:nvPr>
        </p:nvSpPr>
        <p:spPr/>
        <p:txBody>
          <a:bodyPr/>
          <a:lstStyle/>
          <a:p>
            <a:fld id="{901E2226-9020-4D03-9255-D3A5E3396D0C}" type="slidenum">
              <a:rPr lang="tr-TR" smtClean="0">
                <a:solidFill>
                  <a:schemeClr val="bg1"/>
                </a:solidFill>
              </a:rPr>
              <a:t>14</a:t>
            </a:fld>
            <a:endParaRPr lang="tr-TR" dirty="0">
              <a:solidFill>
                <a:schemeClr val="bg1"/>
              </a:solidFill>
            </a:endParaRPr>
          </a:p>
        </p:txBody>
      </p:sp>
    </p:spTree>
    <p:extLst>
      <p:ext uri="{BB962C8B-B14F-4D97-AF65-F5344CB8AC3E}">
        <p14:creationId xmlns:p14="http://schemas.microsoft.com/office/powerpoint/2010/main" val="3804535123"/>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a:grpSpLocks/>
          </p:cNvGrpSpPr>
          <p:nvPr/>
        </p:nvGrpSpPr>
        <p:grpSpPr bwMode="auto">
          <a:xfrm>
            <a:off x="2039937" y="1104388"/>
            <a:ext cx="8112125" cy="2884488"/>
            <a:chOff x="289" y="1749"/>
            <a:chExt cx="5110" cy="1817"/>
          </a:xfrm>
        </p:grpSpPr>
        <p:sp>
          <p:nvSpPr>
            <p:cNvPr id="6" name="Freeform 7"/>
            <p:cNvSpPr>
              <a:spLocks/>
            </p:cNvSpPr>
            <p:nvPr/>
          </p:nvSpPr>
          <p:spPr bwMode="auto">
            <a:xfrm>
              <a:off x="2457" y="2479"/>
              <a:ext cx="841" cy="493"/>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 name="Line 8"/>
            <p:cNvSpPr>
              <a:spLocks noChangeShapeType="1"/>
            </p:cNvSpPr>
            <p:nvPr/>
          </p:nvSpPr>
          <p:spPr bwMode="auto">
            <a:xfrm>
              <a:off x="637" y="2280"/>
              <a:ext cx="31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8" name="Picture 9" descr="BS00768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1219" y="1818"/>
              <a:ext cx="25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BS00592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2" y="2428"/>
              <a:ext cx="343"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1"/>
            <p:cNvGrpSpPr>
              <a:grpSpLocks/>
            </p:cNvGrpSpPr>
            <p:nvPr/>
          </p:nvGrpSpPr>
          <p:grpSpPr bwMode="auto">
            <a:xfrm>
              <a:off x="950" y="1974"/>
              <a:ext cx="475" cy="466"/>
              <a:chOff x="1645" y="256"/>
              <a:chExt cx="475" cy="466"/>
            </a:xfrm>
          </p:grpSpPr>
          <p:sp>
            <p:nvSpPr>
              <p:cNvPr id="69" name="Rectangle 12"/>
              <p:cNvSpPr>
                <a:spLocks noChangeArrowheads="1"/>
              </p:cNvSpPr>
              <p:nvPr/>
            </p:nvSpPr>
            <p:spPr bwMode="auto">
              <a:xfrm>
                <a:off x="1645" y="439"/>
                <a:ext cx="475" cy="28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0" name="Text Box 13"/>
              <p:cNvSpPr txBox="1">
                <a:spLocks noChangeArrowheads="1"/>
              </p:cNvSpPr>
              <p:nvPr/>
            </p:nvSpPr>
            <p:spPr bwMode="auto">
              <a:xfrm>
                <a:off x="1654" y="456"/>
                <a:ext cx="4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S</a:t>
                </a:r>
                <a:r>
                  <a:rPr lang="en-US" altLang="tr-TR">
                    <a:latin typeface="Comic Sans MS" panose="030F0702030302020204" pitchFamily="66" charset="0"/>
                  </a:rPr>
                  <a:t>( )</a:t>
                </a:r>
              </a:p>
            </p:txBody>
          </p:sp>
          <p:sp>
            <p:nvSpPr>
              <p:cNvPr id="71" name="Text Box 14"/>
              <p:cNvSpPr txBox="1">
                <a:spLocks noChangeArrowheads="1"/>
              </p:cNvSpPr>
              <p:nvPr/>
            </p:nvSpPr>
            <p:spPr bwMode="auto">
              <a:xfrm>
                <a:off x="1876" y="256"/>
                <a:ext cx="1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4000" dirty="0">
                    <a:latin typeface="Times New Roman" panose="02020603050405020304" pitchFamily="18" charset="0"/>
                  </a:rPr>
                  <a:t>.</a:t>
                </a:r>
              </a:p>
            </p:txBody>
          </p:sp>
        </p:grpSp>
        <p:grpSp>
          <p:nvGrpSpPr>
            <p:cNvPr id="11" name="Group 15"/>
            <p:cNvGrpSpPr>
              <a:grpSpLocks/>
            </p:cNvGrpSpPr>
            <p:nvPr/>
          </p:nvGrpSpPr>
          <p:grpSpPr bwMode="auto">
            <a:xfrm>
              <a:off x="965" y="2730"/>
              <a:ext cx="475" cy="466"/>
              <a:chOff x="2144" y="3214"/>
              <a:chExt cx="475" cy="466"/>
            </a:xfrm>
          </p:grpSpPr>
          <p:sp>
            <p:nvSpPr>
              <p:cNvPr id="65" name="Rectangle 16"/>
              <p:cNvSpPr>
                <a:spLocks noChangeArrowheads="1"/>
              </p:cNvSpPr>
              <p:nvPr/>
            </p:nvSpPr>
            <p:spPr bwMode="auto">
              <a:xfrm>
                <a:off x="2144" y="3397"/>
                <a:ext cx="475" cy="28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6" name="Text Box 17"/>
              <p:cNvSpPr txBox="1">
                <a:spLocks noChangeArrowheads="1"/>
              </p:cNvSpPr>
              <p:nvPr/>
            </p:nvSpPr>
            <p:spPr bwMode="auto">
              <a:xfrm>
                <a:off x="2148" y="3432"/>
                <a:ext cx="43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B</a:t>
                </a:r>
                <a:r>
                  <a:rPr lang="en-US" altLang="tr-TR">
                    <a:latin typeface="Comic Sans MS" panose="030F0702030302020204" pitchFamily="66" charset="0"/>
                  </a:rPr>
                  <a:t>( )</a:t>
                </a:r>
              </a:p>
            </p:txBody>
          </p:sp>
          <p:sp>
            <p:nvSpPr>
              <p:cNvPr id="67" name="Text Box 18"/>
              <p:cNvSpPr txBox="1">
                <a:spLocks noChangeArrowheads="1"/>
              </p:cNvSpPr>
              <p:nvPr/>
            </p:nvSpPr>
            <p:spPr bwMode="auto">
              <a:xfrm>
                <a:off x="2356" y="3214"/>
                <a:ext cx="1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4000">
                    <a:latin typeface="Times New Roman" panose="02020603050405020304" pitchFamily="18" charset="0"/>
                  </a:rPr>
                  <a:t>.</a:t>
                </a:r>
              </a:p>
            </p:txBody>
          </p:sp>
          <p:sp>
            <p:nvSpPr>
              <p:cNvPr id="68" name="Text Box 19"/>
              <p:cNvSpPr txBox="1">
                <a:spLocks noChangeArrowheads="1"/>
              </p:cNvSpPr>
              <p:nvPr/>
            </p:nvSpPr>
            <p:spPr bwMode="auto">
              <a:xfrm>
                <a:off x="2234" y="3331"/>
                <a:ext cx="1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a:t>
                </a:r>
              </a:p>
            </p:txBody>
          </p:sp>
        </p:grpSp>
        <p:grpSp>
          <p:nvGrpSpPr>
            <p:cNvPr id="12" name="Group 20"/>
            <p:cNvGrpSpPr>
              <a:grpSpLocks/>
            </p:cNvGrpSpPr>
            <p:nvPr/>
          </p:nvGrpSpPr>
          <p:grpSpPr bwMode="auto">
            <a:xfrm>
              <a:off x="1719" y="2496"/>
              <a:ext cx="402" cy="327"/>
              <a:chOff x="2862" y="1573"/>
              <a:chExt cx="402" cy="327"/>
            </a:xfrm>
          </p:grpSpPr>
          <p:sp>
            <p:nvSpPr>
              <p:cNvPr id="63" name="Oval 21"/>
              <p:cNvSpPr>
                <a:spLocks noChangeArrowheads="1"/>
              </p:cNvSpPr>
              <p:nvPr/>
            </p:nvSpPr>
            <p:spPr bwMode="auto">
              <a:xfrm>
                <a:off x="2935" y="1637"/>
                <a:ext cx="238" cy="21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 name="Text Box 22"/>
              <p:cNvSpPr txBox="1">
                <a:spLocks noChangeArrowheads="1"/>
              </p:cNvSpPr>
              <p:nvPr/>
            </p:nvSpPr>
            <p:spPr bwMode="auto">
              <a:xfrm>
                <a:off x="2862" y="1573"/>
                <a:ext cx="40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tr-TR" sz="2800">
                    <a:latin typeface="Comic Sans MS" panose="030F0702030302020204" pitchFamily="66" charset="0"/>
                  </a:rPr>
                  <a:t>+</a:t>
                </a:r>
              </a:p>
            </p:txBody>
          </p:sp>
        </p:grpSp>
        <p:grpSp>
          <p:nvGrpSpPr>
            <p:cNvPr id="13" name="Group 23"/>
            <p:cNvGrpSpPr>
              <a:grpSpLocks/>
            </p:cNvGrpSpPr>
            <p:nvPr/>
          </p:nvGrpSpPr>
          <p:grpSpPr bwMode="auto">
            <a:xfrm>
              <a:off x="3615" y="2482"/>
              <a:ext cx="402" cy="327"/>
              <a:chOff x="2862" y="1573"/>
              <a:chExt cx="402" cy="327"/>
            </a:xfrm>
          </p:grpSpPr>
          <p:sp>
            <p:nvSpPr>
              <p:cNvPr id="61" name="Oval 24"/>
              <p:cNvSpPr>
                <a:spLocks noChangeArrowheads="1"/>
              </p:cNvSpPr>
              <p:nvPr/>
            </p:nvSpPr>
            <p:spPr bwMode="auto">
              <a:xfrm>
                <a:off x="2935" y="1637"/>
                <a:ext cx="238" cy="21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 name="Text Box 25"/>
              <p:cNvSpPr txBox="1">
                <a:spLocks noChangeArrowheads="1"/>
              </p:cNvSpPr>
              <p:nvPr/>
            </p:nvSpPr>
            <p:spPr bwMode="auto">
              <a:xfrm>
                <a:off x="2862" y="1573"/>
                <a:ext cx="40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tr-TR" sz="2800">
                    <a:latin typeface="Comic Sans MS" panose="030F0702030302020204" pitchFamily="66" charset="0"/>
                  </a:rPr>
                  <a:t>-</a:t>
                </a:r>
              </a:p>
            </p:txBody>
          </p:sp>
        </p:grpSp>
        <p:sp>
          <p:nvSpPr>
            <p:cNvPr id="14" name="Line 26"/>
            <p:cNvSpPr>
              <a:spLocks noChangeShapeType="1"/>
            </p:cNvSpPr>
            <p:nvPr/>
          </p:nvSpPr>
          <p:spPr bwMode="auto">
            <a:xfrm>
              <a:off x="669" y="3053"/>
              <a:ext cx="31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 name="Text Box 27"/>
            <p:cNvSpPr txBox="1">
              <a:spLocks noChangeArrowheads="1"/>
            </p:cNvSpPr>
            <p:nvPr/>
          </p:nvSpPr>
          <p:spPr bwMode="auto">
            <a:xfrm>
              <a:off x="1419" y="2041"/>
              <a:ext cx="5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S</a:t>
              </a:r>
              <a:r>
                <a:rPr lang="en-US" altLang="tr-TR">
                  <a:latin typeface="Comic Sans MS" panose="030F0702030302020204" pitchFamily="66" charset="0"/>
                </a:rPr>
                <a:t>(m )</a:t>
              </a:r>
            </a:p>
          </p:txBody>
        </p:sp>
        <p:grpSp>
          <p:nvGrpSpPr>
            <p:cNvPr id="16" name="Group 28"/>
            <p:cNvGrpSpPr>
              <a:grpSpLocks/>
            </p:cNvGrpSpPr>
            <p:nvPr/>
          </p:nvGrpSpPr>
          <p:grpSpPr bwMode="auto">
            <a:xfrm>
              <a:off x="1435" y="2979"/>
              <a:ext cx="611" cy="332"/>
              <a:chOff x="3501" y="648"/>
              <a:chExt cx="611" cy="332"/>
            </a:xfrm>
          </p:grpSpPr>
          <p:sp>
            <p:nvSpPr>
              <p:cNvPr id="59" name="Text Box 29"/>
              <p:cNvSpPr txBox="1">
                <a:spLocks noChangeArrowheads="1"/>
              </p:cNvSpPr>
              <p:nvPr/>
            </p:nvSpPr>
            <p:spPr bwMode="auto">
              <a:xfrm>
                <a:off x="3501" y="749"/>
                <a:ext cx="6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B</a:t>
                </a:r>
                <a:r>
                  <a:rPr lang="en-US" altLang="tr-TR">
                    <a:latin typeface="Comic Sans MS" panose="030F0702030302020204" pitchFamily="66" charset="0"/>
                  </a:rPr>
                  <a:t>(K</a:t>
                </a:r>
                <a:r>
                  <a:rPr lang="en-US" altLang="tr-TR" sz="2400" baseline="-25000">
                    <a:latin typeface="Comic Sans MS" panose="030F0702030302020204" pitchFamily="66" charset="0"/>
                  </a:rPr>
                  <a:t>S</a:t>
                </a:r>
                <a:r>
                  <a:rPr lang="en-US" altLang="tr-TR">
                    <a:latin typeface="Comic Sans MS" panose="030F0702030302020204" pitchFamily="66" charset="0"/>
                  </a:rPr>
                  <a:t> )</a:t>
                </a:r>
              </a:p>
            </p:txBody>
          </p:sp>
          <p:sp>
            <p:nvSpPr>
              <p:cNvPr id="60" name="Text Box 30"/>
              <p:cNvSpPr txBox="1">
                <a:spLocks noChangeArrowheads="1"/>
              </p:cNvSpPr>
              <p:nvPr/>
            </p:nvSpPr>
            <p:spPr bwMode="auto">
              <a:xfrm>
                <a:off x="3584" y="648"/>
                <a:ext cx="1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dirty="0">
                    <a:latin typeface="Comic Sans MS" panose="030F0702030302020204" pitchFamily="66" charset="0"/>
                  </a:rPr>
                  <a:t>+</a:t>
                </a:r>
              </a:p>
            </p:txBody>
          </p:sp>
        </p:grpSp>
        <p:sp>
          <p:nvSpPr>
            <p:cNvPr id="17" name="Freeform 31"/>
            <p:cNvSpPr>
              <a:spLocks/>
            </p:cNvSpPr>
            <p:nvPr/>
          </p:nvSpPr>
          <p:spPr bwMode="auto">
            <a:xfrm>
              <a:off x="1426" y="2285"/>
              <a:ext cx="476" cy="247"/>
            </a:xfrm>
            <a:custGeom>
              <a:avLst/>
              <a:gdLst>
                <a:gd name="T0" fmla="*/ 0 w 476"/>
                <a:gd name="T1" fmla="*/ 0 h 247"/>
                <a:gd name="T2" fmla="*/ 476 w 476"/>
                <a:gd name="T3" fmla="*/ 0 h 247"/>
                <a:gd name="T4" fmla="*/ 476 w 476"/>
                <a:gd name="T5" fmla="*/ 247 h 247"/>
              </a:gdLst>
              <a:ahLst/>
              <a:cxnLst>
                <a:cxn ang="0">
                  <a:pos x="T0" y="T1"/>
                </a:cxn>
                <a:cxn ang="0">
                  <a:pos x="T2" y="T3"/>
                </a:cxn>
                <a:cxn ang="0">
                  <a:pos x="T4" y="T5"/>
                </a:cxn>
              </a:cxnLst>
              <a:rect l="0" t="0" r="r" b="b"/>
              <a:pathLst>
                <a:path w="476" h="247">
                  <a:moveTo>
                    <a:pt x="0" y="0"/>
                  </a:moveTo>
                  <a:lnTo>
                    <a:pt x="476" y="0"/>
                  </a:lnTo>
                  <a:lnTo>
                    <a:pt x="476" y="247"/>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 name="Freeform 32"/>
            <p:cNvSpPr>
              <a:spLocks/>
            </p:cNvSpPr>
            <p:nvPr/>
          </p:nvSpPr>
          <p:spPr bwMode="auto">
            <a:xfrm flipV="1">
              <a:off x="1440" y="2802"/>
              <a:ext cx="476" cy="247"/>
            </a:xfrm>
            <a:custGeom>
              <a:avLst/>
              <a:gdLst>
                <a:gd name="T0" fmla="*/ 0 w 476"/>
                <a:gd name="T1" fmla="*/ 0 h 247"/>
                <a:gd name="T2" fmla="*/ 476 w 476"/>
                <a:gd name="T3" fmla="*/ 0 h 247"/>
                <a:gd name="T4" fmla="*/ 476 w 476"/>
                <a:gd name="T5" fmla="*/ 247 h 247"/>
              </a:gdLst>
              <a:ahLst/>
              <a:cxnLst>
                <a:cxn ang="0">
                  <a:pos x="T0" y="T1"/>
                </a:cxn>
                <a:cxn ang="0">
                  <a:pos x="T2" y="T3"/>
                </a:cxn>
                <a:cxn ang="0">
                  <a:pos x="T4" y="T5"/>
                </a:cxn>
              </a:cxnLst>
              <a:rect l="0" t="0" r="r" b="b"/>
              <a:pathLst>
                <a:path w="476" h="247">
                  <a:moveTo>
                    <a:pt x="0" y="0"/>
                  </a:moveTo>
                  <a:lnTo>
                    <a:pt x="476" y="0"/>
                  </a:lnTo>
                  <a:lnTo>
                    <a:pt x="476" y="247"/>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 name="Text Box 33"/>
            <p:cNvSpPr txBox="1">
              <a:spLocks noChangeArrowheads="1"/>
            </p:cNvSpPr>
            <p:nvPr/>
          </p:nvSpPr>
          <p:spPr bwMode="auto">
            <a:xfrm>
              <a:off x="400" y="2141"/>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m</a:t>
              </a:r>
            </a:p>
          </p:txBody>
        </p:sp>
        <p:sp>
          <p:nvSpPr>
            <p:cNvPr id="20" name="Text Box 34"/>
            <p:cNvSpPr txBox="1">
              <a:spLocks noChangeArrowheads="1"/>
            </p:cNvSpPr>
            <p:nvPr/>
          </p:nvSpPr>
          <p:spPr bwMode="auto">
            <a:xfrm>
              <a:off x="4325" y="2568"/>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K</a:t>
              </a:r>
              <a:r>
                <a:rPr lang="en-US" altLang="tr-TR" sz="2400" baseline="-25000">
                  <a:latin typeface="Comic Sans MS" panose="030F0702030302020204" pitchFamily="66" charset="0"/>
                </a:rPr>
                <a:t>S</a:t>
              </a:r>
            </a:p>
          </p:txBody>
        </p:sp>
        <p:sp>
          <p:nvSpPr>
            <p:cNvPr id="21" name="Text Box 35"/>
            <p:cNvSpPr txBox="1">
              <a:spLocks noChangeArrowheads="1"/>
            </p:cNvSpPr>
            <p:nvPr/>
          </p:nvSpPr>
          <p:spPr bwMode="auto">
            <a:xfrm>
              <a:off x="947" y="1749"/>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K</a:t>
              </a:r>
              <a:r>
                <a:rPr lang="en-US" altLang="tr-TR" sz="2400" baseline="-25000">
                  <a:latin typeface="Comic Sans MS" panose="030F0702030302020204" pitchFamily="66" charset="0"/>
                </a:rPr>
                <a:t>S</a:t>
              </a:r>
            </a:p>
          </p:txBody>
        </p:sp>
        <p:sp>
          <p:nvSpPr>
            <p:cNvPr id="22" name="Line 36"/>
            <p:cNvSpPr>
              <a:spLocks noChangeShapeType="1"/>
            </p:cNvSpPr>
            <p:nvPr/>
          </p:nvSpPr>
          <p:spPr bwMode="auto">
            <a:xfrm>
              <a:off x="1207" y="1929"/>
              <a:ext cx="9" cy="22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 name="Group 37"/>
            <p:cNvGrpSpPr>
              <a:grpSpLocks/>
            </p:cNvGrpSpPr>
            <p:nvPr/>
          </p:nvGrpSpPr>
          <p:grpSpPr bwMode="auto">
            <a:xfrm>
              <a:off x="943" y="3231"/>
              <a:ext cx="285" cy="335"/>
              <a:chOff x="2643" y="716"/>
              <a:chExt cx="285" cy="335"/>
            </a:xfrm>
          </p:grpSpPr>
          <p:sp>
            <p:nvSpPr>
              <p:cNvPr id="57" name="Text Box 38"/>
              <p:cNvSpPr txBox="1">
                <a:spLocks noChangeArrowheads="1"/>
              </p:cNvSpPr>
              <p:nvPr/>
            </p:nvSpPr>
            <p:spPr bwMode="auto">
              <a:xfrm>
                <a:off x="2643" y="763"/>
                <a:ext cx="2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B</a:t>
                </a:r>
                <a:endParaRPr lang="en-US" altLang="tr-TR">
                  <a:latin typeface="Comic Sans MS" panose="030F0702030302020204" pitchFamily="66" charset="0"/>
                </a:endParaRPr>
              </a:p>
            </p:txBody>
          </p:sp>
          <p:sp>
            <p:nvSpPr>
              <p:cNvPr id="58" name="Text Box 39"/>
              <p:cNvSpPr txBox="1">
                <a:spLocks noChangeArrowheads="1"/>
              </p:cNvSpPr>
              <p:nvPr/>
            </p:nvSpPr>
            <p:spPr bwMode="auto">
              <a:xfrm>
                <a:off x="2730" y="716"/>
                <a:ext cx="1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a:t>
                </a:r>
              </a:p>
            </p:txBody>
          </p:sp>
        </p:grpSp>
        <p:sp>
          <p:nvSpPr>
            <p:cNvPr id="24" name="Line 40"/>
            <p:cNvSpPr>
              <a:spLocks noChangeShapeType="1"/>
            </p:cNvSpPr>
            <p:nvPr/>
          </p:nvSpPr>
          <p:spPr bwMode="auto">
            <a:xfrm>
              <a:off x="1194" y="3213"/>
              <a:ext cx="9" cy="228"/>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25" name="Picture 41" descr="BS00768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1250" y="3386"/>
              <a:ext cx="25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2" descr="Al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 y="2471"/>
              <a:ext cx="332"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Line 43"/>
            <p:cNvSpPr>
              <a:spLocks noChangeShapeType="1"/>
            </p:cNvSpPr>
            <p:nvPr/>
          </p:nvSpPr>
          <p:spPr bwMode="auto">
            <a:xfrm flipV="1">
              <a:off x="2058" y="2660"/>
              <a:ext cx="484" cy="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8" name="Line 44"/>
            <p:cNvSpPr>
              <a:spLocks noChangeShapeType="1"/>
            </p:cNvSpPr>
            <p:nvPr/>
          </p:nvSpPr>
          <p:spPr bwMode="auto">
            <a:xfrm flipV="1">
              <a:off x="3242" y="2655"/>
              <a:ext cx="48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29" name="Picture 45" descr="BS00592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 y="2414"/>
              <a:ext cx="343"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46"/>
            <p:cNvSpPr txBox="1">
              <a:spLocks noChangeArrowheads="1"/>
            </p:cNvSpPr>
            <p:nvPr/>
          </p:nvSpPr>
          <p:spPr bwMode="auto">
            <a:xfrm>
              <a:off x="2528" y="2632"/>
              <a:ext cx="7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Internet</a:t>
              </a:r>
            </a:p>
          </p:txBody>
        </p:sp>
        <p:sp>
          <p:nvSpPr>
            <p:cNvPr id="31" name="Freeform 47"/>
            <p:cNvSpPr>
              <a:spLocks/>
            </p:cNvSpPr>
            <p:nvPr/>
          </p:nvSpPr>
          <p:spPr bwMode="auto">
            <a:xfrm flipH="1">
              <a:off x="3799" y="2281"/>
              <a:ext cx="476" cy="247"/>
            </a:xfrm>
            <a:custGeom>
              <a:avLst/>
              <a:gdLst>
                <a:gd name="T0" fmla="*/ 0 w 476"/>
                <a:gd name="T1" fmla="*/ 0 h 247"/>
                <a:gd name="T2" fmla="*/ 476 w 476"/>
                <a:gd name="T3" fmla="*/ 0 h 247"/>
                <a:gd name="T4" fmla="*/ 476 w 476"/>
                <a:gd name="T5" fmla="*/ 247 h 247"/>
              </a:gdLst>
              <a:ahLst/>
              <a:cxnLst>
                <a:cxn ang="0">
                  <a:pos x="T0" y="T1"/>
                </a:cxn>
                <a:cxn ang="0">
                  <a:pos x="T2" y="T3"/>
                </a:cxn>
                <a:cxn ang="0">
                  <a:pos x="T4" y="T5"/>
                </a:cxn>
              </a:cxnLst>
              <a:rect l="0" t="0" r="r" b="b"/>
              <a:pathLst>
                <a:path w="476" h="247">
                  <a:moveTo>
                    <a:pt x="0" y="0"/>
                  </a:moveTo>
                  <a:lnTo>
                    <a:pt x="476" y="0"/>
                  </a:lnTo>
                  <a:lnTo>
                    <a:pt x="476" y="247"/>
                  </a:lnTo>
                </a:path>
              </a:pathLst>
            </a:custGeom>
            <a:noFill/>
            <a:ln w="381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32" name="Group 48"/>
            <p:cNvGrpSpPr>
              <a:grpSpLocks/>
            </p:cNvGrpSpPr>
            <p:nvPr/>
          </p:nvGrpSpPr>
          <p:grpSpPr bwMode="auto">
            <a:xfrm>
              <a:off x="4255" y="1961"/>
              <a:ext cx="475" cy="466"/>
              <a:chOff x="1645" y="256"/>
              <a:chExt cx="475" cy="466"/>
            </a:xfrm>
          </p:grpSpPr>
          <p:sp>
            <p:nvSpPr>
              <p:cNvPr id="54" name="Rectangle 49"/>
              <p:cNvSpPr>
                <a:spLocks noChangeArrowheads="1"/>
              </p:cNvSpPr>
              <p:nvPr/>
            </p:nvSpPr>
            <p:spPr bwMode="auto">
              <a:xfrm>
                <a:off x="1645" y="439"/>
                <a:ext cx="475" cy="28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5" name="Text Box 50"/>
              <p:cNvSpPr txBox="1">
                <a:spLocks noChangeArrowheads="1"/>
              </p:cNvSpPr>
              <p:nvPr/>
            </p:nvSpPr>
            <p:spPr bwMode="auto">
              <a:xfrm>
                <a:off x="1654" y="456"/>
                <a:ext cx="4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S</a:t>
                </a:r>
                <a:r>
                  <a:rPr lang="en-US" altLang="tr-TR">
                    <a:latin typeface="Comic Sans MS" panose="030F0702030302020204" pitchFamily="66" charset="0"/>
                  </a:rPr>
                  <a:t>( )</a:t>
                </a:r>
              </a:p>
            </p:txBody>
          </p:sp>
          <p:sp>
            <p:nvSpPr>
              <p:cNvPr id="56" name="Text Box 51"/>
              <p:cNvSpPr txBox="1">
                <a:spLocks noChangeArrowheads="1"/>
              </p:cNvSpPr>
              <p:nvPr/>
            </p:nvSpPr>
            <p:spPr bwMode="auto">
              <a:xfrm>
                <a:off x="1876" y="256"/>
                <a:ext cx="1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4000">
                    <a:latin typeface="Times New Roman" panose="02020603050405020304" pitchFamily="18" charset="0"/>
                  </a:rPr>
                  <a:t>.</a:t>
                </a:r>
              </a:p>
            </p:txBody>
          </p:sp>
        </p:grpSp>
        <p:sp>
          <p:nvSpPr>
            <p:cNvPr id="33" name="Freeform 52"/>
            <p:cNvSpPr>
              <a:spLocks/>
            </p:cNvSpPr>
            <p:nvPr/>
          </p:nvSpPr>
          <p:spPr bwMode="auto">
            <a:xfrm flipH="1" flipV="1">
              <a:off x="3813" y="2807"/>
              <a:ext cx="476" cy="247"/>
            </a:xfrm>
            <a:custGeom>
              <a:avLst/>
              <a:gdLst>
                <a:gd name="T0" fmla="*/ 0 w 476"/>
                <a:gd name="T1" fmla="*/ 0 h 247"/>
                <a:gd name="T2" fmla="*/ 476 w 476"/>
                <a:gd name="T3" fmla="*/ 0 h 247"/>
                <a:gd name="T4" fmla="*/ 476 w 476"/>
                <a:gd name="T5" fmla="*/ 247 h 247"/>
              </a:gdLst>
              <a:ahLst/>
              <a:cxnLst>
                <a:cxn ang="0">
                  <a:pos x="T0" y="T1"/>
                </a:cxn>
                <a:cxn ang="0">
                  <a:pos x="T2" y="T3"/>
                </a:cxn>
                <a:cxn ang="0">
                  <a:pos x="T4" y="T5"/>
                </a:cxn>
              </a:cxnLst>
              <a:rect l="0" t="0" r="r" b="b"/>
              <a:pathLst>
                <a:path w="476" h="247">
                  <a:moveTo>
                    <a:pt x="0" y="0"/>
                  </a:moveTo>
                  <a:lnTo>
                    <a:pt x="476" y="0"/>
                  </a:lnTo>
                  <a:lnTo>
                    <a:pt x="476" y="247"/>
                  </a:lnTo>
                </a:path>
              </a:pathLst>
            </a:custGeom>
            <a:noFill/>
            <a:ln w="381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34" name="Group 53"/>
            <p:cNvGrpSpPr>
              <a:grpSpLocks/>
            </p:cNvGrpSpPr>
            <p:nvPr/>
          </p:nvGrpSpPr>
          <p:grpSpPr bwMode="auto">
            <a:xfrm>
              <a:off x="4270" y="2725"/>
              <a:ext cx="475" cy="466"/>
              <a:chOff x="2144" y="3214"/>
              <a:chExt cx="475" cy="466"/>
            </a:xfrm>
          </p:grpSpPr>
          <p:sp>
            <p:nvSpPr>
              <p:cNvPr id="50" name="Rectangle 54"/>
              <p:cNvSpPr>
                <a:spLocks noChangeArrowheads="1"/>
              </p:cNvSpPr>
              <p:nvPr/>
            </p:nvSpPr>
            <p:spPr bwMode="auto">
              <a:xfrm>
                <a:off x="2144" y="3397"/>
                <a:ext cx="475" cy="28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 name="Text Box 55"/>
              <p:cNvSpPr txBox="1">
                <a:spLocks noChangeArrowheads="1"/>
              </p:cNvSpPr>
              <p:nvPr/>
            </p:nvSpPr>
            <p:spPr bwMode="auto">
              <a:xfrm>
                <a:off x="2148" y="3432"/>
                <a:ext cx="43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B</a:t>
                </a:r>
                <a:r>
                  <a:rPr lang="en-US" altLang="tr-TR">
                    <a:latin typeface="Comic Sans MS" panose="030F0702030302020204" pitchFamily="66" charset="0"/>
                  </a:rPr>
                  <a:t>( )</a:t>
                </a:r>
              </a:p>
            </p:txBody>
          </p:sp>
          <p:sp>
            <p:nvSpPr>
              <p:cNvPr id="52" name="Text Box 56"/>
              <p:cNvSpPr txBox="1">
                <a:spLocks noChangeArrowheads="1"/>
              </p:cNvSpPr>
              <p:nvPr/>
            </p:nvSpPr>
            <p:spPr bwMode="auto">
              <a:xfrm>
                <a:off x="2356" y="3214"/>
                <a:ext cx="1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4000">
                    <a:latin typeface="Times New Roman" panose="02020603050405020304" pitchFamily="18" charset="0"/>
                  </a:rPr>
                  <a:t>.</a:t>
                </a:r>
              </a:p>
            </p:txBody>
          </p:sp>
          <p:sp>
            <p:nvSpPr>
              <p:cNvPr id="53" name="Text Box 57"/>
              <p:cNvSpPr txBox="1">
                <a:spLocks noChangeArrowheads="1"/>
              </p:cNvSpPr>
              <p:nvPr/>
            </p:nvSpPr>
            <p:spPr bwMode="auto">
              <a:xfrm>
                <a:off x="2239" y="3331"/>
                <a:ext cx="1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a:t>
                </a:r>
              </a:p>
            </p:txBody>
          </p:sp>
        </p:grpSp>
        <p:sp>
          <p:nvSpPr>
            <p:cNvPr id="35" name="Line 58"/>
            <p:cNvSpPr>
              <a:spLocks noChangeShapeType="1"/>
            </p:cNvSpPr>
            <p:nvPr/>
          </p:nvSpPr>
          <p:spPr bwMode="auto">
            <a:xfrm>
              <a:off x="4353" y="2450"/>
              <a:ext cx="18" cy="484"/>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36" name="Picture 59" descr="BS00768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4583" y="2633"/>
              <a:ext cx="25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60"/>
            <p:cNvGrpSpPr>
              <a:grpSpLocks/>
            </p:cNvGrpSpPr>
            <p:nvPr/>
          </p:nvGrpSpPr>
          <p:grpSpPr bwMode="auto">
            <a:xfrm>
              <a:off x="4119" y="3226"/>
              <a:ext cx="285" cy="335"/>
              <a:chOff x="2643" y="716"/>
              <a:chExt cx="285" cy="335"/>
            </a:xfrm>
          </p:grpSpPr>
          <p:sp>
            <p:nvSpPr>
              <p:cNvPr id="48" name="Text Box 61"/>
              <p:cNvSpPr txBox="1">
                <a:spLocks noChangeArrowheads="1"/>
              </p:cNvSpPr>
              <p:nvPr/>
            </p:nvSpPr>
            <p:spPr bwMode="auto">
              <a:xfrm>
                <a:off x="2643" y="763"/>
                <a:ext cx="2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B</a:t>
                </a:r>
                <a:endParaRPr lang="en-US" altLang="tr-TR">
                  <a:latin typeface="Comic Sans MS" panose="030F0702030302020204" pitchFamily="66" charset="0"/>
                </a:endParaRPr>
              </a:p>
            </p:txBody>
          </p:sp>
          <p:sp>
            <p:nvSpPr>
              <p:cNvPr id="49" name="Text Box 62"/>
              <p:cNvSpPr txBox="1">
                <a:spLocks noChangeArrowheads="1"/>
              </p:cNvSpPr>
              <p:nvPr/>
            </p:nvSpPr>
            <p:spPr bwMode="auto">
              <a:xfrm>
                <a:off x="2735" y="716"/>
                <a:ext cx="1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a:t>
                </a:r>
              </a:p>
            </p:txBody>
          </p:sp>
        </p:grpSp>
        <p:sp>
          <p:nvSpPr>
            <p:cNvPr id="38" name="Line 63"/>
            <p:cNvSpPr>
              <a:spLocks noChangeShapeType="1"/>
            </p:cNvSpPr>
            <p:nvPr/>
          </p:nvSpPr>
          <p:spPr bwMode="auto">
            <a:xfrm>
              <a:off x="4370" y="3208"/>
              <a:ext cx="9" cy="228"/>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39" name="Picture 64" descr="BS00768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4426" y="3381"/>
              <a:ext cx="25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65"/>
            <p:cNvSpPr txBox="1">
              <a:spLocks noChangeArrowheads="1"/>
            </p:cNvSpPr>
            <p:nvPr/>
          </p:nvSpPr>
          <p:spPr bwMode="auto">
            <a:xfrm>
              <a:off x="425" y="2938"/>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K</a:t>
              </a:r>
              <a:r>
                <a:rPr lang="en-US" altLang="tr-TR" sz="2400" baseline="-25000">
                  <a:latin typeface="Comic Sans MS" panose="030F0702030302020204" pitchFamily="66" charset="0"/>
                </a:rPr>
                <a:t>S</a:t>
              </a:r>
            </a:p>
          </p:txBody>
        </p:sp>
        <p:sp>
          <p:nvSpPr>
            <p:cNvPr id="41" name="Line 66"/>
            <p:cNvSpPr>
              <a:spLocks noChangeShapeType="1"/>
            </p:cNvSpPr>
            <p:nvPr/>
          </p:nvSpPr>
          <p:spPr bwMode="auto">
            <a:xfrm>
              <a:off x="4737" y="2284"/>
              <a:ext cx="31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2" name="Text Box 67"/>
            <p:cNvSpPr txBox="1">
              <a:spLocks noChangeArrowheads="1"/>
            </p:cNvSpPr>
            <p:nvPr/>
          </p:nvSpPr>
          <p:spPr bwMode="auto">
            <a:xfrm>
              <a:off x="5048" y="2154"/>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m</a:t>
              </a:r>
            </a:p>
          </p:txBody>
        </p:sp>
        <p:pic>
          <p:nvPicPr>
            <p:cNvPr id="43" name="Picture 68" descr="Bo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 y="2560"/>
              <a:ext cx="405"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69"/>
            <p:cNvSpPr txBox="1">
              <a:spLocks noChangeArrowheads="1"/>
            </p:cNvSpPr>
            <p:nvPr/>
          </p:nvSpPr>
          <p:spPr bwMode="auto">
            <a:xfrm>
              <a:off x="3664" y="2036"/>
              <a:ext cx="5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S</a:t>
              </a:r>
              <a:r>
                <a:rPr lang="en-US" altLang="tr-TR">
                  <a:latin typeface="Comic Sans MS" panose="030F0702030302020204" pitchFamily="66" charset="0"/>
                </a:rPr>
                <a:t>(m )</a:t>
              </a:r>
            </a:p>
          </p:txBody>
        </p:sp>
        <p:grpSp>
          <p:nvGrpSpPr>
            <p:cNvPr id="45" name="Group 70"/>
            <p:cNvGrpSpPr>
              <a:grpSpLocks/>
            </p:cNvGrpSpPr>
            <p:nvPr/>
          </p:nvGrpSpPr>
          <p:grpSpPr bwMode="auto">
            <a:xfrm>
              <a:off x="3533" y="2965"/>
              <a:ext cx="611" cy="332"/>
              <a:chOff x="3501" y="648"/>
              <a:chExt cx="611" cy="332"/>
            </a:xfrm>
          </p:grpSpPr>
          <p:sp>
            <p:nvSpPr>
              <p:cNvPr id="46" name="Text Box 71"/>
              <p:cNvSpPr txBox="1">
                <a:spLocks noChangeArrowheads="1"/>
              </p:cNvSpPr>
              <p:nvPr/>
            </p:nvSpPr>
            <p:spPr bwMode="auto">
              <a:xfrm>
                <a:off x="3501" y="749"/>
                <a:ext cx="6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a:latin typeface="Comic Sans MS" panose="030F0702030302020204" pitchFamily="66" charset="0"/>
                  </a:rPr>
                  <a:t>K</a:t>
                </a:r>
                <a:r>
                  <a:rPr lang="en-US" altLang="tr-TR" sz="2400" baseline="-25000">
                    <a:latin typeface="Comic Sans MS" panose="030F0702030302020204" pitchFamily="66" charset="0"/>
                  </a:rPr>
                  <a:t>B</a:t>
                </a:r>
                <a:r>
                  <a:rPr lang="en-US" altLang="tr-TR">
                    <a:latin typeface="Comic Sans MS" panose="030F0702030302020204" pitchFamily="66" charset="0"/>
                  </a:rPr>
                  <a:t>(K</a:t>
                </a:r>
                <a:r>
                  <a:rPr lang="en-US" altLang="tr-TR" sz="2400" baseline="-25000">
                    <a:latin typeface="Comic Sans MS" panose="030F0702030302020204" pitchFamily="66" charset="0"/>
                  </a:rPr>
                  <a:t>S</a:t>
                </a:r>
                <a:r>
                  <a:rPr lang="en-US" altLang="tr-TR">
                    <a:latin typeface="Comic Sans MS" panose="030F0702030302020204" pitchFamily="66" charset="0"/>
                  </a:rPr>
                  <a:t> )</a:t>
                </a:r>
              </a:p>
            </p:txBody>
          </p:sp>
          <p:sp>
            <p:nvSpPr>
              <p:cNvPr id="47" name="Text Box 72"/>
              <p:cNvSpPr txBox="1">
                <a:spLocks noChangeArrowheads="1"/>
              </p:cNvSpPr>
              <p:nvPr/>
            </p:nvSpPr>
            <p:spPr bwMode="auto">
              <a:xfrm>
                <a:off x="3584" y="648"/>
                <a:ext cx="1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tr-TR" sz="2000">
                    <a:latin typeface="Comic Sans MS" panose="030F0702030302020204" pitchFamily="66" charset="0"/>
                  </a:rPr>
                  <a:t>+</a:t>
                </a:r>
              </a:p>
            </p:txBody>
          </p:sp>
        </p:grpSp>
      </p:grpSp>
      <p:sp>
        <p:nvSpPr>
          <p:cNvPr id="2048" name="Metin kutusu 2047"/>
          <p:cNvSpPr txBox="1"/>
          <p:nvPr/>
        </p:nvSpPr>
        <p:spPr>
          <a:xfrm>
            <a:off x="1189703" y="4336026"/>
            <a:ext cx="11002297" cy="1015663"/>
          </a:xfrm>
          <a:prstGeom prst="rect">
            <a:avLst/>
          </a:prstGeom>
          <a:noFill/>
        </p:spPr>
        <p:txBody>
          <a:bodyPr wrap="square" rtlCol="0">
            <a:spAutoFit/>
          </a:bodyPr>
          <a:lstStyle/>
          <a:p>
            <a:r>
              <a:rPr lang="tr-TR" sz="2000" b="1" dirty="0" err="1">
                <a:solidFill>
                  <a:srgbClr val="FF0000"/>
                </a:solidFill>
              </a:rPr>
              <a:t>B</a:t>
            </a:r>
            <a:r>
              <a:rPr lang="tr-TR" sz="2000" b="1" dirty="0" err="1" smtClean="0">
                <a:solidFill>
                  <a:srgbClr val="FF0000"/>
                </a:solidFill>
              </a:rPr>
              <a:t>ob</a:t>
            </a:r>
            <a:r>
              <a:rPr lang="tr-TR" sz="2000" b="1" dirty="0" smtClean="0">
                <a:solidFill>
                  <a:srgbClr val="FF0000"/>
                </a:solidFill>
              </a:rPr>
              <a:t>:</a:t>
            </a:r>
          </a:p>
          <a:p>
            <a:pPr marL="342900" indent="-342900">
              <a:buFont typeface="+mj-lt"/>
              <a:buAutoNum type="arabicPeriod"/>
            </a:pPr>
            <a:r>
              <a:rPr lang="tr-TR" sz="2000" dirty="0" err="1" smtClean="0"/>
              <a:t>Bob</a:t>
            </a:r>
            <a:r>
              <a:rPr lang="tr-TR" sz="2000" dirty="0" smtClean="0"/>
              <a:t> kendi özel anahtarını kullanarak rasgele oluşturulan gizli anahtarı geri çevirir. </a:t>
            </a:r>
            <a:r>
              <a:rPr lang="en-US" altLang="tr-TR" sz="2000" dirty="0" smtClean="0">
                <a:solidFill>
                  <a:schemeClr val="tx2"/>
                </a:solidFill>
                <a:latin typeface="Comic Sans MS" panose="030F0702030302020204" pitchFamily="66" charset="0"/>
              </a:rPr>
              <a:t>K</a:t>
            </a:r>
            <a:r>
              <a:rPr lang="en-US" altLang="tr-TR" sz="2000" baseline="-25000" dirty="0" smtClean="0">
                <a:solidFill>
                  <a:schemeClr val="tx2"/>
                </a:solidFill>
                <a:latin typeface="Comic Sans MS" panose="030F0702030302020204" pitchFamily="66" charset="0"/>
              </a:rPr>
              <a:t>S</a:t>
            </a:r>
            <a:endParaRPr lang="tr-TR" sz="2000" dirty="0" smtClean="0"/>
          </a:p>
          <a:p>
            <a:pPr marL="342900" indent="-342900">
              <a:buFont typeface="+mj-lt"/>
              <a:buAutoNum type="arabicPeriod"/>
            </a:pPr>
            <a:r>
              <a:rPr lang="tr-TR" sz="2000" dirty="0" smtClean="0"/>
              <a:t>Dönüştürdüğü gizli anahtarı (</a:t>
            </a:r>
            <a:r>
              <a:rPr lang="en-US" altLang="tr-TR" sz="2000" dirty="0" smtClean="0">
                <a:solidFill>
                  <a:schemeClr val="tx2"/>
                </a:solidFill>
                <a:latin typeface="Comic Sans MS" panose="030F0702030302020204" pitchFamily="66" charset="0"/>
              </a:rPr>
              <a:t>K</a:t>
            </a:r>
            <a:r>
              <a:rPr lang="en-US" altLang="tr-TR" sz="2000" baseline="-25000" dirty="0" smtClean="0">
                <a:solidFill>
                  <a:schemeClr val="tx2"/>
                </a:solidFill>
                <a:latin typeface="Comic Sans MS" panose="030F0702030302020204" pitchFamily="66" charset="0"/>
              </a:rPr>
              <a:t>S</a:t>
            </a:r>
            <a:r>
              <a:rPr lang="tr-TR" sz="2000" dirty="0" smtClean="0"/>
              <a:t>) kullanarak (</a:t>
            </a:r>
            <a:r>
              <a:rPr lang="en-US" altLang="tr-TR" sz="2000" dirty="0" smtClean="0">
                <a:solidFill>
                  <a:schemeClr val="tx2"/>
                </a:solidFill>
                <a:latin typeface="Comic Sans MS" panose="030F0702030302020204" pitchFamily="66" charset="0"/>
              </a:rPr>
              <a:t>K</a:t>
            </a:r>
            <a:r>
              <a:rPr lang="en-US" altLang="tr-TR" sz="2400" baseline="-25000" dirty="0" smtClean="0">
                <a:solidFill>
                  <a:schemeClr val="tx2"/>
                </a:solidFill>
                <a:latin typeface="Comic Sans MS" panose="030F0702030302020204" pitchFamily="66" charset="0"/>
              </a:rPr>
              <a:t>S</a:t>
            </a:r>
            <a:r>
              <a:rPr lang="en-US" altLang="tr-TR" sz="2000" dirty="0" smtClean="0">
                <a:solidFill>
                  <a:schemeClr val="tx2"/>
                </a:solidFill>
                <a:latin typeface="Comic Sans MS" panose="030F0702030302020204" pitchFamily="66" charset="0"/>
              </a:rPr>
              <a:t>(m)</a:t>
            </a:r>
            <a:r>
              <a:rPr lang="tr-TR" sz="2000" dirty="0" smtClean="0"/>
              <a:t>) mesajın şifresini çözmüş olur.(m);</a:t>
            </a:r>
            <a:endParaRPr lang="tr-TR" altLang="tr-TR" sz="2000" dirty="0" smtClean="0">
              <a:solidFill>
                <a:schemeClr val="tx2"/>
              </a:solidFill>
              <a:latin typeface="Comic Sans MS" panose="030F0702030302020204" pitchFamily="66" charset="0"/>
            </a:endParaRPr>
          </a:p>
        </p:txBody>
      </p:sp>
      <p:sp>
        <p:nvSpPr>
          <p:cNvPr id="72" name="Metin kutusu 71"/>
          <p:cNvSpPr txBox="1"/>
          <p:nvPr/>
        </p:nvSpPr>
        <p:spPr>
          <a:xfrm rot="16200000">
            <a:off x="-1059427" y="4736378"/>
            <a:ext cx="3254478" cy="369332"/>
          </a:xfrm>
          <a:prstGeom prst="rect">
            <a:avLst/>
          </a:prstGeom>
          <a:noFill/>
        </p:spPr>
        <p:txBody>
          <a:bodyPr wrap="square" rtlCol="0">
            <a:spAutoFit/>
          </a:bodyPr>
          <a:lstStyle/>
          <a:p>
            <a:r>
              <a:rPr lang="tr-TR" dirty="0" smtClean="0">
                <a:solidFill>
                  <a:schemeClr val="bg1"/>
                </a:solidFill>
              </a:rPr>
              <a:t>PGP (</a:t>
            </a:r>
            <a:r>
              <a:rPr lang="tr-TR" dirty="0" err="1" smtClean="0">
                <a:solidFill>
                  <a:schemeClr val="bg1"/>
                </a:solidFill>
              </a:rPr>
              <a:t>Pretty</a:t>
            </a:r>
            <a:r>
              <a:rPr lang="tr-TR" dirty="0" smtClean="0">
                <a:solidFill>
                  <a:schemeClr val="bg1"/>
                </a:solidFill>
              </a:rPr>
              <a:t> </a:t>
            </a:r>
            <a:r>
              <a:rPr lang="tr-TR" dirty="0" err="1" smtClean="0">
                <a:solidFill>
                  <a:schemeClr val="bg1"/>
                </a:solidFill>
              </a:rPr>
              <a:t>Good</a:t>
            </a:r>
            <a:r>
              <a:rPr lang="tr-TR" dirty="0" smtClean="0">
                <a:solidFill>
                  <a:schemeClr val="bg1"/>
                </a:solidFill>
              </a:rPr>
              <a:t> </a:t>
            </a:r>
            <a:r>
              <a:rPr lang="tr-TR" dirty="0" err="1" smtClean="0">
                <a:solidFill>
                  <a:schemeClr val="bg1"/>
                </a:solidFill>
              </a:rPr>
              <a:t>Privacy</a:t>
            </a:r>
            <a:r>
              <a:rPr lang="tr-TR" dirty="0" smtClean="0">
                <a:solidFill>
                  <a:schemeClr val="bg1"/>
                </a:solidFill>
              </a:rPr>
              <a:t>)</a:t>
            </a:r>
            <a:endParaRPr lang="tr-TR" dirty="0">
              <a:solidFill>
                <a:schemeClr val="bg1"/>
              </a:solidFill>
            </a:endParaRPr>
          </a:p>
        </p:txBody>
      </p:sp>
      <p:sp>
        <p:nvSpPr>
          <p:cNvPr id="73" name="Unvan 1"/>
          <p:cNvSpPr txBox="1">
            <a:spLocks/>
          </p:cNvSpPr>
          <p:nvPr/>
        </p:nvSpPr>
        <p:spPr bwMode="auto">
          <a:xfrm>
            <a:off x="971755" y="110921"/>
            <a:ext cx="1076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rgbClr val="000099"/>
                </a:solidFill>
                <a:latin typeface="+mj-lt"/>
                <a:ea typeface="+mj-ea"/>
                <a:cs typeface="+mj-cs"/>
              </a:defRPr>
            </a:lvl1pPr>
            <a:lvl2pPr algn="l" rtl="0" eaLnBrk="1" fontAlgn="base" hangingPunct="1">
              <a:spcBef>
                <a:spcPct val="0"/>
              </a:spcBef>
              <a:spcAft>
                <a:spcPct val="0"/>
              </a:spcAft>
              <a:defRPr sz="3200" b="1">
                <a:solidFill>
                  <a:srgbClr val="000099"/>
                </a:solidFill>
                <a:latin typeface="Arial Narrow" panose="020B0606020202030204" pitchFamily="34" charset="0"/>
              </a:defRPr>
            </a:lvl2pPr>
            <a:lvl3pPr algn="l" rtl="0" eaLnBrk="1" fontAlgn="base" hangingPunct="1">
              <a:spcBef>
                <a:spcPct val="0"/>
              </a:spcBef>
              <a:spcAft>
                <a:spcPct val="0"/>
              </a:spcAft>
              <a:defRPr sz="3200" b="1">
                <a:solidFill>
                  <a:srgbClr val="000099"/>
                </a:solidFill>
                <a:latin typeface="Arial Narrow" panose="020B0606020202030204" pitchFamily="34" charset="0"/>
              </a:defRPr>
            </a:lvl3pPr>
            <a:lvl4pPr algn="l" rtl="0" eaLnBrk="1" fontAlgn="base" hangingPunct="1">
              <a:spcBef>
                <a:spcPct val="0"/>
              </a:spcBef>
              <a:spcAft>
                <a:spcPct val="0"/>
              </a:spcAft>
              <a:defRPr sz="3200" b="1">
                <a:solidFill>
                  <a:srgbClr val="000099"/>
                </a:solidFill>
                <a:latin typeface="Arial Narrow" panose="020B0606020202030204" pitchFamily="34" charset="0"/>
              </a:defRPr>
            </a:lvl4pPr>
            <a:lvl5pPr algn="l" rtl="0" eaLnBrk="1" fontAlgn="base" hangingPunct="1">
              <a:spcBef>
                <a:spcPct val="0"/>
              </a:spcBef>
              <a:spcAft>
                <a:spcPct val="0"/>
              </a:spcAft>
              <a:defRPr sz="3200" b="1">
                <a:solidFill>
                  <a:srgbClr val="000099"/>
                </a:solidFill>
                <a:latin typeface="Arial Narrow" panose="020B0606020202030204" pitchFamily="34" charset="0"/>
              </a:defRPr>
            </a:lvl5pPr>
            <a:lvl6pPr marL="457200" algn="l" rtl="0" eaLnBrk="1" fontAlgn="base" hangingPunct="1">
              <a:spcBef>
                <a:spcPct val="0"/>
              </a:spcBef>
              <a:spcAft>
                <a:spcPct val="0"/>
              </a:spcAft>
              <a:defRPr sz="3200" b="1">
                <a:solidFill>
                  <a:srgbClr val="000099"/>
                </a:solidFill>
                <a:latin typeface="Arial Narrow" panose="020B0606020202030204" pitchFamily="34" charset="0"/>
              </a:defRPr>
            </a:lvl6pPr>
            <a:lvl7pPr marL="914400" algn="l" rtl="0" eaLnBrk="1" fontAlgn="base" hangingPunct="1">
              <a:spcBef>
                <a:spcPct val="0"/>
              </a:spcBef>
              <a:spcAft>
                <a:spcPct val="0"/>
              </a:spcAft>
              <a:defRPr sz="3200" b="1">
                <a:solidFill>
                  <a:srgbClr val="000099"/>
                </a:solidFill>
                <a:latin typeface="Arial Narrow" panose="020B0606020202030204" pitchFamily="34" charset="0"/>
              </a:defRPr>
            </a:lvl7pPr>
            <a:lvl8pPr marL="1371600" algn="l" rtl="0" eaLnBrk="1" fontAlgn="base" hangingPunct="1">
              <a:spcBef>
                <a:spcPct val="0"/>
              </a:spcBef>
              <a:spcAft>
                <a:spcPct val="0"/>
              </a:spcAft>
              <a:defRPr sz="3200" b="1">
                <a:solidFill>
                  <a:srgbClr val="000099"/>
                </a:solidFill>
                <a:latin typeface="Arial Narrow" panose="020B0606020202030204" pitchFamily="34" charset="0"/>
              </a:defRPr>
            </a:lvl8pPr>
            <a:lvl9pPr marL="1828800" algn="l" rtl="0" eaLnBrk="1" fontAlgn="base" hangingPunct="1">
              <a:spcBef>
                <a:spcPct val="0"/>
              </a:spcBef>
              <a:spcAft>
                <a:spcPct val="0"/>
              </a:spcAft>
              <a:defRPr sz="3200" b="1">
                <a:solidFill>
                  <a:srgbClr val="000099"/>
                </a:solidFill>
                <a:latin typeface="Arial Narrow" panose="020B0606020202030204" pitchFamily="34" charset="0"/>
              </a:defRPr>
            </a:lvl9pPr>
          </a:lstStyle>
          <a:p>
            <a:r>
              <a:rPr lang="tr-TR" dirty="0" smtClean="0"/>
              <a:t>Alice Bob’a gizli bir mail atarsa!</a:t>
            </a:r>
            <a:endParaRPr lang="tr-TR" dirty="0"/>
          </a:p>
        </p:txBody>
      </p:sp>
      <p:sp>
        <p:nvSpPr>
          <p:cNvPr id="4" name="Slayt Numarası Yer Tutucusu 3"/>
          <p:cNvSpPr>
            <a:spLocks noGrp="1"/>
          </p:cNvSpPr>
          <p:nvPr>
            <p:ph type="sldNum" sz="quarter" idx="10"/>
          </p:nvPr>
        </p:nvSpPr>
        <p:spPr/>
        <p:txBody>
          <a:bodyPr/>
          <a:lstStyle/>
          <a:p>
            <a:fld id="{901E2226-9020-4D03-9255-D3A5E3396D0C}" type="slidenum">
              <a:rPr lang="tr-TR" smtClean="0">
                <a:solidFill>
                  <a:schemeClr val="bg1"/>
                </a:solidFill>
              </a:rPr>
              <a:t>15</a:t>
            </a:fld>
            <a:endParaRPr lang="tr-TR" dirty="0">
              <a:solidFill>
                <a:schemeClr val="bg1"/>
              </a:solidFill>
            </a:endParaRPr>
          </a:p>
        </p:txBody>
      </p:sp>
    </p:spTree>
    <p:extLst>
      <p:ext uri="{BB962C8B-B14F-4D97-AF65-F5344CB8AC3E}">
        <p14:creationId xmlns:p14="http://schemas.microsoft.com/office/powerpoint/2010/main" val="3901099177"/>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PGP </a:t>
            </a:r>
            <a:r>
              <a:rPr lang="tr-TR" dirty="0" smtClean="0"/>
              <a:t>Anahtarları  </a:t>
            </a:r>
            <a:endParaRPr lang="tr-TR" dirty="0"/>
          </a:p>
        </p:txBody>
      </p:sp>
      <p:sp>
        <p:nvSpPr>
          <p:cNvPr id="3" name="İçerik Yer Tutucusu 2"/>
          <p:cNvSpPr>
            <a:spLocks noGrp="1"/>
          </p:cNvSpPr>
          <p:nvPr>
            <p:ph idx="1"/>
          </p:nvPr>
        </p:nvSpPr>
        <p:spPr/>
        <p:txBody>
          <a:bodyPr/>
          <a:lstStyle/>
          <a:p>
            <a:pPr lvl="1">
              <a:buFont typeface="Wingdings" panose="05000000000000000000" pitchFamily="2" charset="2"/>
              <a:buChar char="v"/>
            </a:pPr>
            <a:r>
              <a:rPr lang="tr-TR" sz="2800" b="0" dirty="0" smtClean="0"/>
              <a:t>PGP açık ve gizli anahtar ikilisini hem alıcı hem de gönderici için sağlayabiliyor.</a:t>
            </a:r>
          </a:p>
          <a:p>
            <a:pPr lvl="1">
              <a:buFont typeface="Wingdings" panose="05000000000000000000" pitchFamily="2" charset="2"/>
              <a:buChar char="v"/>
            </a:pPr>
            <a:endParaRPr lang="tr-TR" sz="2800" b="0" dirty="0" smtClean="0"/>
          </a:p>
          <a:p>
            <a:pPr lvl="1">
              <a:buFont typeface="Wingdings" panose="05000000000000000000" pitchFamily="2" charset="2"/>
              <a:buChar char="v"/>
            </a:pPr>
            <a:r>
              <a:rPr lang="tr-TR" sz="2800" b="0" dirty="0" smtClean="0"/>
              <a:t>Anahtarlar lokalde olduğu gibi veri tabanında da saklanabilir.</a:t>
            </a:r>
          </a:p>
          <a:p>
            <a:pPr lvl="1">
              <a:buFont typeface="Wingdings" panose="05000000000000000000" pitchFamily="2" charset="2"/>
              <a:buChar char="v"/>
            </a:pPr>
            <a:endParaRPr lang="tr-TR" sz="2800" b="0" dirty="0" smtClean="0"/>
          </a:p>
          <a:p>
            <a:pPr lvl="1">
              <a:buFont typeface="Wingdings" panose="05000000000000000000" pitchFamily="2" charset="2"/>
              <a:buChar char="v"/>
            </a:pPr>
            <a:r>
              <a:rPr lang="tr-TR" sz="2800" b="0" dirty="0" smtClean="0"/>
              <a:t>Özel anahtarlar kullanıcının şifresiyle şifrelenmiş bir halde saklanır.</a:t>
            </a:r>
            <a:endParaRPr lang="tr-TR" sz="2800" b="0" dirty="0"/>
          </a:p>
          <a:p>
            <a:pPr marL="457200" lvl="1" indent="0">
              <a:buNone/>
            </a:pPr>
            <a:endParaRPr lang="en-US" sz="2800" b="0" i="1" dirty="0"/>
          </a:p>
          <a:p>
            <a:pPr marL="457200" lvl="1" indent="0">
              <a:buNone/>
            </a:pPr>
            <a:endParaRPr lang="tr-TR" b="0" dirty="0" smtClean="0"/>
          </a:p>
        </p:txBody>
      </p:sp>
      <p:sp>
        <p:nvSpPr>
          <p:cNvPr id="5" name="Metin kutusu 4"/>
          <p:cNvSpPr txBox="1"/>
          <p:nvPr/>
        </p:nvSpPr>
        <p:spPr>
          <a:xfrm rot="16200000">
            <a:off x="-1059427" y="4736378"/>
            <a:ext cx="3254478" cy="369332"/>
          </a:xfrm>
          <a:prstGeom prst="rect">
            <a:avLst/>
          </a:prstGeom>
          <a:noFill/>
        </p:spPr>
        <p:txBody>
          <a:bodyPr wrap="square" rtlCol="0">
            <a:spAutoFit/>
          </a:bodyPr>
          <a:lstStyle/>
          <a:p>
            <a:r>
              <a:rPr lang="tr-TR" dirty="0" smtClean="0">
                <a:solidFill>
                  <a:schemeClr val="bg1"/>
                </a:solidFill>
              </a:rPr>
              <a:t>PGP (</a:t>
            </a:r>
            <a:r>
              <a:rPr lang="tr-TR" dirty="0" err="1" smtClean="0">
                <a:solidFill>
                  <a:schemeClr val="bg1"/>
                </a:solidFill>
              </a:rPr>
              <a:t>Pretty</a:t>
            </a:r>
            <a:r>
              <a:rPr lang="tr-TR" dirty="0" smtClean="0">
                <a:solidFill>
                  <a:schemeClr val="bg1"/>
                </a:solidFill>
              </a:rPr>
              <a:t> </a:t>
            </a:r>
            <a:r>
              <a:rPr lang="tr-TR" dirty="0" err="1" smtClean="0">
                <a:solidFill>
                  <a:schemeClr val="bg1"/>
                </a:solidFill>
              </a:rPr>
              <a:t>Good</a:t>
            </a:r>
            <a:r>
              <a:rPr lang="tr-TR" dirty="0" smtClean="0">
                <a:solidFill>
                  <a:schemeClr val="bg1"/>
                </a:solidFill>
              </a:rPr>
              <a:t> </a:t>
            </a:r>
            <a:r>
              <a:rPr lang="tr-TR" dirty="0" err="1" smtClean="0">
                <a:solidFill>
                  <a:schemeClr val="bg1"/>
                </a:solidFill>
              </a:rPr>
              <a:t>Privacy</a:t>
            </a:r>
            <a:r>
              <a:rPr lang="tr-TR" dirty="0" smtClean="0">
                <a:solidFill>
                  <a:schemeClr val="bg1"/>
                </a:solidFill>
              </a:rPr>
              <a:t>)</a:t>
            </a:r>
            <a:endParaRPr lang="tr-TR" dirty="0">
              <a:solidFill>
                <a:schemeClr val="bg1"/>
              </a:solidFill>
            </a:endParaRPr>
          </a:p>
        </p:txBody>
      </p:sp>
      <p:sp>
        <p:nvSpPr>
          <p:cNvPr id="4" name="Slayt Numarası Yer Tutucusu 3"/>
          <p:cNvSpPr>
            <a:spLocks noGrp="1"/>
          </p:cNvSpPr>
          <p:nvPr>
            <p:ph type="sldNum" sz="quarter" idx="10"/>
          </p:nvPr>
        </p:nvSpPr>
        <p:spPr/>
        <p:txBody>
          <a:bodyPr/>
          <a:lstStyle/>
          <a:p>
            <a:fld id="{901E2226-9020-4D03-9255-D3A5E3396D0C}" type="slidenum">
              <a:rPr lang="tr-TR" smtClean="0">
                <a:solidFill>
                  <a:schemeClr val="bg1"/>
                </a:solidFill>
              </a:rPr>
              <a:t>16</a:t>
            </a:fld>
            <a:endParaRPr lang="tr-TR" dirty="0">
              <a:solidFill>
                <a:schemeClr val="bg1"/>
              </a:solidFill>
            </a:endParaRPr>
          </a:p>
        </p:txBody>
      </p:sp>
    </p:spTree>
    <p:extLst>
      <p:ext uri="{BB962C8B-B14F-4D97-AF65-F5344CB8AC3E}">
        <p14:creationId xmlns:p14="http://schemas.microsoft.com/office/powerpoint/2010/main" val="1505743714"/>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PGP </a:t>
            </a:r>
            <a:r>
              <a:rPr lang="tr-TR" dirty="0" smtClean="0"/>
              <a:t>Güvenlik  </a:t>
            </a:r>
            <a:endParaRPr lang="tr-TR" dirty="0"/>
          </a:p>
        </p:txBody>
      </p:sp>
      <p:sp>
        <p:nvSpPr>
          <p:cNvPr id="3" name="İçerik Yer Tutucusu 2"/>
          <p:cNvSpPr>
            <a:spLocks noGrp="1"/>
          </p:cNvSpPr>
          <p:nvPr>
            <p:ph idx="1"/>
          </p:nvPr>
        </p:nvSpPr>
        <p:spPr/>
        <p:txBody>
          <a:bodyPr/>
          <a:lstStyle/>
          <a:p>
            <a:pPr lvl="1">
              <a:buFont typeface="Wingdings" panose="05000000000000000000" pitchFamily="2" charset="2"/>
              <a:buChar char="v"/>
            </a:pPr>
            <a:r>
              <a:rPr lang="tr-TR" sz="2800" b="0" dirty="0" smtClean="0"/>
              <a:t>PGP ye yapılan bir çok saldırı vardır.</a:t>
            </a:r>
          </a:p>
          <a:p>
            <a:pPr lvl="1">
              <a:buFont typeface="Wingdings" panose="05000000000000000000" pitchFamily="2" charset="2"/>
              <a:buChar char="v"/>
            </a:pPr>
            <a:r>
              <a:rPr lang="tr-TR" sz="2800" b="0" dirty="0" smtClean="0"/>
              <a:t>Bu saldırılar genelde kullanılan algoritmalarla ilgilidir.(RSA,IDEA)</a:t>
            </a:r>
          </a:p>
          <a:p>
            <a:pPr lvl="1">
              <a:buFont typeface="Wingdings" panose="05000000000000000000" pitchFamily="2" charset="2"/>
              <a:buChar char="v"/>
            </a:pPr>
            <a:r>
              <a:rPr lang="tr-TR" sz="2800" b="0" dirty="0" smtClean="0"/>
              <a:t>Veya saldırgan sosyal mühendislik kullanarak güvenilir sağlayıcı olarak gösterebilir ki bu güvenliğin büyük bir bölümünü yok edebilir.</a:t>
            </a:r>
          </a:p>
          <a:p>
            <a:pPr lvl="1">
              <a:buFont typeface="Wingdings" panose="05000000000000000000" pitchFamily="2" charset="2"/>
              <a:buChar char="v"/>
            </a:pPr>
            <a:r>
              <a:rPr lang="tr-TR" sz="2800" b="0" dirty="0" smtClean="0"/>
              <a:t>Özel anahtarınıza ulaşılırsa </a:t>
            </a:r>
            <a:r>
              <a:rPr lang="tr-TR" sz="2800" b="0" dirty="0" err="1" smtClean="0"/>
              <a:t>Trojenlerle</a:t>
            </a:r>
            <a:r>
              <a:rPr lang="tr-TR" sz="2800" b="0" dirty="0" smtClean="0"/>
              <a:t> sizin şifrenizi almaya çalışılabilir.</a:t>
            </a:r>
          </a:p>
          <a:p>
            <a:pPr lvl="1">
              <a:buFont typeface="Wingdings" panose="05000000000000000000" pitchFamily="2" charset="2"/>
              <a:buChar char="v"/>
            </a:pPr>
            <a:r>
              <a:rPr lang="tr-TR" sz="2800" b="0" dirty="0" smtClean="0"/>
              <a:t>Veya kolay şifreler kırılabilir.</a:t>
            </a:r>
          </a:p>
          <a:p>
            <a:pPr lvl="1">
              <a:buFont typeface="Wingdings" panose="05000000000000000000" pitchFamily="2" charset="2"/>
              <a:buChar char="v"/>
            </a:pPr>
            <a:r>
              <a:rPr lang="tr-TR" sz="2800" b="0" dirty="0" smtClean="0"/>
              <a:t>Çok kullanıcılı sistemlerde  özel anahtarlara erişim açık olabilir.</a:t>
            </a:r>
            <a:endParaRPr lang="tr-TR" sz="2800" b="0" dirty="0"/>
          </a:p>
          <a:p>
            <a:pPr marL="457200" lvl="1" indent="0">
              <a:buNone/>
            </a:pPr>
            <a:endParaRPr lang="en-US" sz="2800" b="0" i="1" dirty="0"/>
          </a:p>
          <a:p>
            <a:pPr marL="457200" lvl="1" indent="0">
              <a:buNone/>
            </a:pPr>
            <a:endParaRPr lang="tr-TR" b="0" dirty="0" smtClean="0"/>
          </a:p>
        </p:txBody>
      </p:sp>
      <p:sp>
        <p:nvSpPr>
          <p:cNvPr id="5" name="Metin kutusu 4"/>
          <p:cNvSpPr txBox="1"/>
          <p:nvPr/>
        </p:nvSpPr>
        <p:spPr>
          <a:xfrm rot="16200000">
            <a:off x="-1059427" y="4736378"/>
            <a:ext cx="3254478" cy="369332"/>
          </a:xfrm>
          <a:prstGeom prst="rect">
            <a:avLst/>
          </a:prstGeom>
          <a:noFill/>
        </p:spPr>
        <p:txBody>
          <a:bodyPr wrap="square" rtlCol="0">
            <a:spAutoFit/>
          </a:bodyPr>
          <a:lstStyle/>
          <a:p>
            <a:r>
              <a:rPr lang="tr-TR" dirty="0" smtClean="0">
                <a:solidFill>
                  <a:schemeClr val="bg1"/>
                </a:solidFill>
              </a:rPr>
              <a:t>PGP (</a:t>
            </a:r>
            <a:r>
              <a:rPr lang="tr-TR" dirty="0" err="1" smtClean="0">
                <a:solidFill>
                  <a:schemeClr val="bg1"/>
                </a:solidFill>
              </a:rPr>
              <a:t>Pretty</a:t>
            </a:r>
            <a:r>
              <a:rPr lang="tr-TR" dirty="0" smtClean="0">
                <a:solidFill>
                  <a:schemeClr val="bg1"/>
                </a:solidFill>
              </a:rPr>
              <a:t> </a:t>
            </a:r>
            <a:r>
              <a:rPr lang="tr-TR" dirty="0" err="1" smtClean="0">
                <a:solidFill>
                  <a:schemeClr val="bg1"/>
                </a:solidFill>
              </a:rPr>
              <a:t>Good</a:t>
            </a:r>
            <a:r>
              <a:rPr lang="tr-TR" dirty="0" smtClean="0">
                <a:solidFill>
                  <a:schemeClr val="bg1"/>
                </a:solidFill>
              </a:rPr>
              <a:t> </a:t>
            </a:r>
            <a:r>
              <a:rPr lang="tr-TR" dirty="0" err="1" smtClean="0">
                <a:solidFill>
                  <a:schemeClr val="bg1"/>
                </a:solidFill>
              </a:rPr>
              <a:t>Privacy</a:t>
            </a:r>
            <a:r>
              <a:rPr lang="tr-TR" dirty="0" smtClean="0">
                <a:solidFill>
                  <a:schemeClr val="bg1"/>
                </a:solidFill>
              </a:rPr>
              <a:t>)</a:t>
            </a:r>
            <a:endParaRPr lang="tr-TR" dirty="0">
              <a:solidFill>
                <a:schemeClr val="bg1"/>
              </a:solidFill>
            </a:endParaRPr>
          </a:p>
        </p:txBody>
      </p:sp>
      <p:sp>
        <p:nvSpPr>
          <p:cNvPr id="4" name="Slayt Numarası Yer Tutucusu 3"/>
          <p:cNvSpPr>
            <a:spLocks noGrp="1"/>
          </p:cNvSpPr>
          <p:nvPr>
            <p:ph type="sldNum" sz="quarter" idx="10"/>
          </p:nvPr>
        </p:nvSpPr>
        <p:spPr/>
        <p:txBody>
          <a:bodyPr/>
          <a:lstStyle/>
          <a:p>
            <a:fld id="{901E2226-9020-4D03-9255-D3A5E3396D0C}" type="slidenum">
              <a:rPr lang="tr-TR" smtClean="0">
                <a:solidFill>
                  <a:schemeClr val="bg1"/>
                </a:solidFill>
              </a:rPr>
              <a:t>17</a:t>
            </a:fld>
            <a:endParaRPr lang="tr-TR" dirty="0">
              <a:solidFill>
                <a:schemeClr val="bg1"/>
              </a:solidFill>
            </a:endParaRPr>
          </a:p>
        </p:txBody>
      </p:sp>
    </p:spTree>
    <p:extLst>
      <p:ext uri="{BB962C8B-B14F-4D97-AF65-F5344CB8AC3E}">
        <p14:creationId xmlns:p14="http://schemas.microsoft.com/office/powerpoint/2010/main" val="2242247706"/>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MSKÜ Uygulaması </a:t>
            </a:r>
            <a:endParaRPr lang="tr-TR" dirty="0"/>
          </a:p>
        </p:txBody>
      </p:sp>
      <p:sp>
        <p:nvSpPr>
          <p:cNvPr id="3" name="İçerik Yer Tutucusu 2"/>
          <p:cNvSpPr>
            <a:spLocks noGrp="1"/>
          </p:cNvSpPr>
          <p:nvPr>
            <p:ph idx="1"/>
          </p:nvPr>
        </p:nvSpPr>
        <p:spPr/>
        <p:txBody>
          <a:bodyPr/>
          <a:lstStyle/>
          <a:p>
            <a:pPr marL="457200" lvl="1" indent="0">
              <a:buNone/>
            </a:pPr>
            <a:r>
              <a:rPr lang="tr-TR" sz="2800" dirty="0" smtClean="0"/>
              <a:t>securemail.mu.edu.tr</a:t>
            </a:r>
          </a:p>
          <a:p>
            <a:pPr lvl="1">
              <a:buFont typeface="Wingdings" panose="05000000000000000000" pitchFamily="2" charset="2"/>
              <a:buChar char="v"/>
            </a:pPr>
            <a:r>
              <a:rPr lang="tr-TR" sz="2800" b="0" dirty="0" smtClean="0"/>
              <a:t>Kullanıcılar kullandıkları kurumsal mail adresi ve şifresiyle sisteme giriş yapabilirler. </a:t>
            </a:r>
          </a:p>
          <a:p>
            <a:pPr lvl="1">
              <a:buFont typeface="Wingdings" panose="05000000000000000000" pitchFamily="2" charset="2"/>
              <a:buChar char="v"/>
            </a:pPr>
            <a:r>
              <a:rPr lang="tr-TR" sz="2800" b="0" dirty="0" smtClean="0"/>
              <a:t>Hizmeti kullanmak isteyen kullanıcılar öncelikle belirledikleri şifre ile (</a:t>
            </a:r>
            <a:r>
              <a:rPr lang="tr-TR" sz="2800" b="0" dirty="0" err="1" smtClean="0"/>
              <a:t>passphrase</a:t>
            </a:r>
            <a:r>
              <a:rPr lang="tr-TR" sz="2800" b="0" dirty="0" smtClean="0"/>
              <a:t>) gizli anahtarlarını alıp yerel bilgisayarlarında güvenli bir şekilde saklamaları gerekmektedir.</a:t>
            </a:r>
          </a:p>
          <a:p>
            <a:pPr lvl="1">
              <a:buFont typeface="Wingdings" panose="05000000000000000000" pitchFamily="2" charset="2"/>
              <a:buChar char="v"/>
            </a:pPr>
            <a:r>
              <a:rPr lang="tr-TR" sz="2800" b="0" dirty="0" smtClean="0"/>
              <a:t>Açık anahtarları veri tabanına kaydedilir. İstendiği zaman kullanıcı kendi açık anahtarını görebilir. </a:t>
            </a:r>
          </a:p>
          <a:p>
            <a:pPr lvl="1">
              <a:buFont typeface="Wingdings" panose="05000000000000000000" pitchFamily="2" charset="2"/>
              <a:buChar char="v"/>
            </a:pPr>
            <a:r>
              <a:rPr lang="tr-TR" sz="2800" b="0" dirty="0" smtClean="0"/>
              <a:t>Şifreli e-posta gönderilmek istendiğinde açık anahtarı bilinen tüm kullanıcılara gönderilebilir.</a:t>
            </a:r>
            <a:endParaRPr lang="tr-TR" sz="2800" b="0" dirty="0"/>
          </a:p>
          <a:p>
            <a:pPr marL="457200" lvl="1" indent="0">
              <a:buNone/>
            </a:pPr>
            <a:endParaRPr lang="en-US" sz="2800" b="0" i="1" dirty="0"/>
          </a:p>
          <a:p>
            <a:pPr marL="457200" lvl="1" indent="0">
              <a:buNone/>
            </a:pPr>
            <a:endParaRPr lang="tr-TR" b="0" dirty="0" smtClean="0"/>
          </a:p>
        </p:txBody>
      </p:sp>
      <p:sp>
        <p:nvSpPr>
          <p:cNvPr id="5" name="Metin kutusu 4"/>
          <p:cNvSpPr txBox="1"/>
          <p:nvPr/>
        </p:nvSpPr>
        <p:spPr>
          <a:xfrm rot="16200000">
            <a:off x="-1059427" y="4736378"/>
            <a:ext cx="3254478" cy="369332"/>
          </a:xfrm>
          <a:prstGeom prst="rect">
            <a:avLst/>
          </a:prstGeom>
          <a:noFill/>
        </p:spPr>
        <p:txBody>
          <a:bodyPr wrap="square" rtlCol="0">
            <a:spAutoFit/>
          </a:bodyPr>
          <a:lstStyle/>
          <a:p>
            <a:r>
              <a:rPr lang="tr-TR" dirty="0" smtClean="0">
                <a:solidFill>
                  <a:schemeClr val="bg1"/>
                </a:solidFill>
              </a:rPr>
              <a:t>PGP (</a:t>
            </a:r>
            <a:r>
              <a:rPr lang="tr-TR" dirty="0" err="1" smtClean="0">
                <a:solidFill>
                  <a:schemeClr val="bg1"/>
                </a:solidFill>
              </a:rPr>
              <a:t>Pretty</a:t>
            </a:r>
            <a:r>
              <a:rPr lang="tr-TR" dirty="0" smtClean="0">
                <a:solidFill>
                  <a:schemeClr val="bg1"/>
                </a:solidFill>
              </a:rPr>
              <a:t> </a:t>
            </a:r>
            <a:r>
              <a:rPr lang="tr-TR" dirty="0" err="1" smtClean="0">
                <a:solidFill>
                  <a:schemeClr val="bg1"/>
                </a:solidFill>
              </a:rPr>
              <a:t>Good</a:t>
            </a:r>
            <a:r>
              <a:rPr lang="tr-TR" dirty="0" smtClean="0">
                <a:solidFill>
                  <a:schemeClr val="bg1"/>
                </a:solidFill>
              </a:rPr>
              <a:t> </a:t>
            </a:r>
            <a:r>
              <a:rPr lang="tr-TR" dirty="0" err="1" smtClean="0">
                <a:solidFill>
                  <a:schemeClr val="bg1"/>
                </a:solidFill>
              </a:rPr>
              <a:t>Privacy</a:t>
            </a:r>
            <a:r>
              <a:rPr lang="tr-TR" dirty="0" smtClean="0">
                <a:solidFill>
                  <a:schemeClr val="bg1"/>
                </a:solidFill>
              </a:rPr>
              <a:t>)</a:t>
            </a:r>
            <a:endParaRPr lang="tr-TR" dirty="0">
              <a:solidFill>
                <a:schemeClr val="bg1"/>
              </a:solidFill>
            </a:endParaRPr>
          </a:p>
        </p:txBody>
      </p:sp>
      <p:sp>
        <p:nvSpPr>
          <p:cNvPr id="4" name="Slayt Numarası Yer Tutucusu 3"/>
          <p:cNvSpPr>
            <a:spLocks noGrp="1"/>
          </p:cNvSpPr>
          <p:nvPr>
            <p:ph type="sldNum" sz="quarter" idx="10"/>
          </p:nvPr>
        </p:nvSpPr>
        <p:spPr/>
        <p:txBody>
          <a:bodyPr/>
          <a:lstStyle/>
          <a:p>
            <a:fld id="{901E2226-9020-4D03-9255-D3A5E3396D0C}" type="slidenum">
              <a:rPr lang="tr-TR" smtClean="0">
                <a:solidFill>
                  <a:schemeClr val="bg1"/>
                </a:solidFill>
              </a:rPr>
              <a:t>18</a:t>
            </a:fld>
            <a:endParaRPr lang="tr-TR" dirty="0">
              <a:solidFill>
                <a:schemeClr val="bg1"/>
              </a:solidFill>
            </a:endParaRPr>
          </a:p>
        </p:txBody>
      </p:sp>
    </p:spTree>
    <p:extLst>
      <p:ext uri="{BB962C8B-B14F-4D97-AF65-F5344CB8AC3E}">
        <p14:creationId xmlns:p14="http://schemas.microsoft.com/office/powerpoint/2010/main" val="1405819182"/>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MSKÜ Uygulaması </a:t>
            </a:r>
            <a:endParaRPr lang="tr-TR" dirty="0"/>
          </a:p>
        </p:txBody>
      </p:sp>
      <p:sp>
        <p:nvSpPr>
          <p:cNvPr id="3" name="İçerik Yer Tutucusu 2"/>
          <p:cNvSpPr>
            <a:spLocks noGrp="1"/>
          </p:cNvSpPr>
          <p:nvPr>
            <p:ph idx="1"/>
          </p:nvPr>
        </p:nvSpPr>
        <p:spPr>
          <a:xfrm>
            <a:off x="1016000" y="1066800"/>
            <a:ext cx="4638842" cy="5257800"/>
          </a:xfrm>
        </p:spPr>
        <p:txBody>
          <a:bodyPr/>
          <a:lstStyle/>
          <a:p>
            <a:pPr marL="457200" lvl="1" indent="0">
              <a:buNone/>
            </a:pPr>
            <a:r>
              <a:rPr lang="tr-TR" sz="2800" b="0" dirty="0" smtClean="0"/>
              <a:t>Sisteme Kayıt : </a:t>
            </a:r>
          </a:p>
          <a:p>
            <a:pPr marL="457200" lvl="1" indent="0">
              <a:buNone/>
            </a:pPr>
            <a:r>
              <a:rPr lang="tr-TR" sz="2800" b="0" dirty="0" smtClean="0"/>
              <a:t>	Kurumsal e-posta adresi ve belirlenen bir şifre ile sisteme kayıt yapılabilir.</a:t>
            </a:r>
          </a:p>
          <a:p>
            <a:pPr marL="457200" lvl="1" indent="0">
              <a:buNone/>
            </a:pPr>
            <a:r>
              <a:rPr lang="tr-TR" sz="2800" b="0" dirty="0" smtClean="0"/>
              <a:t>	</a:t>
            </a:r>
            <a:r>
              <a:rPr lang="tr-TR" sz="2800" dirty="0" smtClean="0"/>
              <a:t>Açık anahtar </a:t>
            </a:r>
            <a:r>
              <a:rPr lang="tr-TR" sz="2800" b="0" dirty="0" err="1" smtClean="0"/>
              <a:t>veritabanına</a:t>
            </a:r>
            <a:r>
              <a:rPr lang="tr-TR" sz="2800" b="0" dirty="0" smtClean="0"/>
              <a:t> kaydedilirken </a:t>
            </a:r>
            <a:r>
              <a:rPr lang="tr-TR" sz="2800" dirty="0" smtClean="0"/>
              <a:t>özel anahtar </a:t>
            </a:r>
            <a:r>
              <a:rPr lang="tr-TR" sz="2800" b="0" dirty="0" smtClean="0"/>
              <a:t>kullanıcı bilgisayarına indirilir.</a:t>
            </a:r>
          </a:p>
          <a:p>
            <a:pPr marL="457200" lvl="1" indent="0">
              <a:buNone/>
            </a:pPr>
            <a:endParaRPr lang="en-US" sz="2800" b="0" i="1" dirty="0"/>
          </a:p>
          <a:p>
            <a:pPr marL="457200" lvl="1" indent="0">
              <a:buNone/>
            </a:pPr>
            <a:endParaRPr lang="tr-TR" b="0" dirty="0" smtClean="0"/>
          </a:p>
        </p:txBody>
      </p:sp>
      <p:sp>
        <p:nvSpPr>
          <p:cNvPr id="5" name="Metin kutusu 4"/>
          <p:cNvSpPr txBox="1"/>
          <p:nvPr/>
        </p:nvSpPr>
        <p:spPr>
          <a:xfrm rot="16200000">
            <a:off x="-1059427" y="4736378"/>
            <a:ext cx="3254478" cy="369332"/>
          </a:xfrm>
          <a:prstGeom prst="rect">
            <a:avLst/>
          </a:prstGeom>
          <a:noFill/>
        </p:spPr>
        <p:txBody>
          <a:bodyPr wrap="square" rtlCol="0">
            <a:spAutoFit/>
          </a:bodyPr>
          <a:lstStyle/>
          <a:p>
            <a:r>
              <a:rPr lang="tr-TR" dirty="0" smtClean="0">
                <a:solidFill>
                  <a:schemeClr val="bg1"/>
                </a:solidFill>
              </a:rPr>
              <a:t>PGP (Uygulama)</a:t>
            </a:r>
            <a:endParaRPr lang="tr-TR" dirty="0">
              <a:solidFill>
                <a:schemeClr val="bg1"/>
              </a:solidFill>
            </a:endParaRPr>
          </a:p>
        </p:txBody>
      </p:sp>
      <p:sp>
        <p:nvSpPr>
          <p:cNvPr id="4" name="Slayt Numarası Yer Tutucusu 3"/>
          <p:cNvSpPr>
            <a:spLocks noGrp="1"/>
          </p:cNvSpPr>
          <p:nvPr>
            <p:ph type="sldNum" sz="quarter" idx="10"/>
          </p:nvPr>
        </p:nvSpPr>
        <p:spPr/>
        <p:txBody>
          <a:bodyPr/>
          <a:lstStyle/>
          <a:p>
            <a:fld id="{901E2226-9020-4D03-9255-D3A5E3396D0C}" type="slidenum">
              <a:rPr lang="tr-TR" smtClean="0">
                <a:solidFill>
                  <a:schemeClr val="bg1"/>
                </a:solidFill>
              </a:rPr>
              <a:t>19</a:t>
            </a:fld>
            <a:endParaRPr lang="tr-TR" dirty="0">
              <a:solidFill>
                <a:schemeClr val="bg1"/>
              </a:solidFill>
            </a:endParaRPr>
          </a:p>
        </p:txBody>
      </p:sp>
      <p:pic>
        <p:nvPicPr>
          <p:cNvPr id="6" name="Resim 5"/>
          <p:cNvPicPr>
            <a:picLocks noChangeAspect="1"/>
          </p:cNvPicPr>
          <p:nvPr/>
        </p:nvPicPr>
        <p:blipFill rotWithShape="1">
          <a:blip r:embed="rId2"/>
          <a:srcRect l="14167" t="11157" r="61842" b="33264"/>
          <a:stretch/>
        </p:blipFill>
        <p:spPr>
          <a:xfrm>
            <a:off x="5598696" y="1114926"/>
            <a:ext cx="6593304" cy="4773215"/>
          </a:xfrm>
          <a:prstGeom prst="rect">
            <a:avLst/>
          </a:prstGeom>
        </p:spPr>
      </p:pic>
    </p:spTree>
    <p:extLst>
      <p:ext uri="{BB962C8B-B14F-4D97-AF65-F5344CB8AC3E}">
        <p14:creationId xmlns:p14="http://schemas.microsoft.com/office/powerpoint/2010/main" val="233936743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Neden E-Posta Güvenliği</a:t>
            </a:r>
            <a:endParaRPr lang="tr-TR" dirty="0"/>
          </a:p>
        </p:txBody>
      </p:sp>
      <p:sp>
        <p:nvSpPr>
          <p:cNvPr id="3" name="İçerik Yer Tutucusu 2"/>
          <p:cNvSpPr>
            <a:spLocks noGrp="1"/>
          </p:cNvSpPr>
          <p:nvPr>
            <p:ph idx="1"/>
          </p:nvPr>
        </p:nvSpPr>
        <p:spPr>
          <a:xfrm>
            <a:off x="898013" y="1600200"/>
            <a:ext cx="10769600" cy="5257800"/>
          </a:xfrm>
        </p:spPr>
        <p:txBody>
          <a:bodyPr/>
          <a:lstStyle/>
          <a:p>
            <a:pPr>
              <a:lnSpc>
                <a:spcPct val="80000"/>
              </a:lnSpc>
              <a:buFont typeface="Wingdings" panose="05000000000000000000" pitchFamily="2" charset="2"/>
              <a:buChar char="v"/>
            </a:pPr>
            <a:r>
              <a:rPr lang="tr-TR" altLang="tr-TR" sz="2800" dirty="0"/>
              <a:t>İnternet kullanımının  artmasıyla e-posta trafiği de benzer ivme ile artmıştır. </a:t>
            </a:r>
            <a:endParaRPr lang="tr-TR" altLang="tr-TR" sz="2800" dirty="0" smtClean="0"/>
          </a:p>
          <a:p>
            <a:pPr>
              <a:lnSpc>
                <a:spcPct val="80000"/>
              </a:lnSpc>
              <a:buFont typeface="Wingdings" panose="05000000000000000000" pitchFamily="2" charset="2"/>
              <a:buChar char="v"/>
            </a:pPr>
            <a:endParaRPr lang="en-GB" altLang="tr-TR" sz="2800" dirty="0" smtClean="0"/>
          </a:p>
          <a:p>
            <a:pPr>
              <a:lnSpc>
                <a:spcPct val="80000"/>
              </a:lnSpc>
              <a:buFont typeface="Wingdings" panose="05000000000000000000" pitchFamily="2" charset="2"/>
              <a:buChar char="v"/>
            </a:pPr>
            <a:r>
              <a:rPr lang="tr-TR" altLang="tr-TR" sz="2800" dirty="0" smtClean="0"/>
              <a:t>Web </a:t>
            </a:r>
            <a:r>
              <a:rPr lang="tr-TR" altLang="tr-TR" sz="2800" dirty="0"/>
              <a:t>sunucularından sonra e-posta sunucuları en çok saldırı alan hizmet araçlarıdır</a:t>
            </a:r>
            <a:r>
              <a:rPr lang="tr-TR" altLang="tr-TR" sz="2800" dirty="0" smtClean="0"/>
              <a:t>.</a:t>
            </a:r>
          </a:p>
          <a:p>
            <a:pPr>
              <a:lnSpc>
                <a:spcPct val="80000"/>
              </a:lnSpc>
              <a:buFont typeface="Wingdings" panose="05000000000000000000" pitchFamily="2" charset="2"/>
              <a:buChar char="v"/>
            </a:pPr>
            <a:endParaRPr lang="en-GB" altLang="tr-TR" sz="2800" dirty="0" smtClean="0"/>
          </a:p>
          <a:p>
            <a:pPr>
              <a:lnSpc>
                <a:spcPct val="80000"/>
              </a:lnSpc>
              <a:buFont typeface="Wingdings" panose="05000000000000000000" pitchFamily="2" charset="2"/>
              <a:buChar char="v"/>
            </a:pPr>
            <a:r>
              <a:rPr lang="tr-TR" altLang="tr-TR" sz="2800" dirty="0" smtClean="0"/>
              <a:t>Temel </a:t>
            </a:r>
            <a:r>
              <a:rPr lang="tr-TR" altLang="tr-TR" sz="2800" dirty="0"/>
              <a:t>e-posta servisi kısıtlı güvenliğe sahiptir</a:t>
            </a:r>
            <a:r>
              <a:rPr lang="tr-TR" altLang="tr-TR" sz="2800" dirty="0" smtClean="0"/>
              <a:t>.</a:t>
            </a:r>
          </a:p>
          <a:p>
            <a:pPr>
              <a:lnSpc>
                <a:spcPct val="80000"/>
              </a:lnSpc>
              <a:buFont typeface="Wingdings" panose="05000000000000000000" pitchFamily="2" charset="2"/>
              <a:buChar char="v"/>
            </a:pPr>
            <a:endParaRPr lang="en-GB" altLang="tr-TR" sz="2800" dirty="0" smtClean="0"/>
          </a:p>
          <a:p>
            <a:pPr>
              <a:lnSpc>
                <a:spcPct val="80000"/>
              </a:lnSpc>
              <a:buFont typeface="Wingdings" panose="05000000000000000000" pitchFamily="2" charset="2"/>
              <a:buChar char="v"/>
            </a:pPr>
            <a:r>
              <a:rPr lang="tr-TR" altLang="tr-TR" sz="2800" dirty="0" smtClean="0"/>
              <a:t>Güzel </a:t>
            </a:r>
            <a:r>
              <a:rPr lang="tr-TR" altLang="tr-TR" sz="2800" dirty="0"/>
              <a:t>teknik çözümler olmasına karşın kullanımı çok yaygın </a:t>
            </a:r>
            <a:r>
              <a:rPr lang="tr-TR" altLang="tr-TR" sz="2800"/>
              <a:t>değildir</a:t>
            </a:r>
            <a:r>
              <a:rPr lang="tr-TR" altLang="tr-TR" sz="2800" smtClean="0"/>
              <a:t>.</a:t>
            </a:r>
            <a:endParaRPr lang="tr-TR" altLang="tr-TR" sz="2800" dirty="0" smtClean="0"/>
          </a:p>
          <a:p>
            <a:pPr>
              <a:lnSpc>
                <a:spcPct val="80000"/>
              </a:lnSpc>
              <a:buFont typeface="Wingdings" panose="05000000000000000000" pitchFamily="2" charset="2"/>
              <a:buChar char="v"/>
            </a:pPr>
            <a:endParaRPr lang="en-GB" altLang="tr-TR" sz="2800" dirty="0"/>
          </a:p>
          <a:p>
            <a:endParaRPr lang="tr-TR" dirty="0"/>
          </a:p>
        </p:txBody>
      </p:sp>
      <p:sp>
        <p:nvSpPr>
          <p:cNvPr id="4" name="Slayt Numarası Yer Tutucusu 3"/>
          <p:cNvSpPr>
            <a:spLocks noGrp="1"/>
          </p:cNvSpPr>
          <p:nvPr>
            <p:ph type="sldNum" sz="quarter" idx="10"/>
          </p:nvPr>
        </p:nvSpPr>
        <p:spPr/>
        <p:txBody>
          <a:bodyPr/>
          <a:lstStyle/>
          <a:p>
            <a:fld id="{901E2226-9020-4D03-9255-D3A5E3396D0C}" type="slidenum">
              <a:rPr lang="tr-TR" smtClean="0">
                <a:solidFill>
                  <a:schemeClr val="bg1"/>
                </a:solidFill>
              </a:rPr>
              <a:t>2</a:t>
            </a:fld>
            <a:endParaRPr lang="tr-TR" dirty="0">
              <a:solidFill>
                <a:schemeClr val="bg1"/>
              </a:solidFill>
            </a:endParaRPr>
          </a:p>
        </p:txBody>
      </p:sp>
    </p:spTree>
    <p:extLst>
      <p:ext uri="{BB962C8B-B14F-4D97-AF65-F5344CB8AC3E}">
        <p14:creationId xmlns:p14="http://schemas.microsoft.com/office/powerpoint/2010/main" val="3884703978"/>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MSKÜ Uygulaması </a:t>
            </a:r>
            <a:endParaRPr lang="tr-TR" dirty="0"/>
          </a:p>
        </p:txBody>
      </p:sp>
      <p:sp>
        <p:nvSpPr>
          <p:cNvPr id="3" name="İçerik Yer Tutucusu 2"/>
          <p:cNvSpPr>
            <a:spLocks noGrp="1"/>
          </p:cNvSpPr>
          <p:nvPr>
            <p:ph idx="1"/>
          </p:nvPr>
        </p:nvSpPr>
        <p:spPr>
          <a:xfrm>
            <a:off x="1016000" y="1066800"/>
            <a:ext cx="4638842" cy="5257800"/>
          </a:xfrm>
        </p:spPr>
        <p:txBody>
          <a:bodyPr/>
          <a:lstStyle/>
          <a:p>
            <a:pPr marL="457200" lvl="1" indent="0">
              <a:buNone/>
            </a:pPr>
            <a:r>
              <a:rPr lang="tr-TR" sz="2800" dirty="0" smtClean="0"/>
              <a:t>Anahtar Örnekleri</a:t>
            </a:r>
          </a:p>
          <a:p>
            <a:pPr marL="457200" lvl="1" indent="0">
              <a:buNone/>
            </a:pPr>
            <a:endParaRPr lang="en-US" sz="2800" b="0" i="1" dirty="0"/>
          </a:p>
          <a:p>
            <a:pPr marL="457200" lvl="1" indent="0">
              <a:buNone/>
            </a:pPr>
            <a:endParaRPr lang="tr-TR" b="0" dirty="0" smtClean="0"/>
          </a:p>
        </p:txBody>
      </p:sp>
      <p:sp>
        <p:nvSpPr>
          <p:cNvPr id="5" name="Metin kutusu 4"/>
          <p:cNvSpPr txBox="1"/>
          <p:nvPr/>
        </p:nvSpPr>
        <p:spPr>
          <a:xfrm rot="16200000">
            <a:off x="-1059427" y="4736378"/>
            <a:ext cx="3254478" cy="369332"/>
          </a:xfrm>
          <a:prstGeom prst="rect">
            <a:avLst/>
          </a:prstGeom>
          <a:noFill/>
        </p:spPr>
        <p:txBody>
          <a:bodyPr wrap="square" rtlCol="0">
            <a:spAutoFit/>
          </a:bodyPr>
          <a:lstStyle/>
          <a:p>
            <a:r>
              <a:rPr lang="tr-TR" dirty="0" smtClean="0">
                <a:solidFill>
                  <a:schemeClr val="bg1"/>
                </a:solidFill>
              </a:rPr>
              <a:t>PGP (Uygulama)</a:t>
            </a:r>
            <a:endParaRPr lang="tr-TR" dirty="0">
              <a:solidFill>
                <a:schemeClr val="bg1"/>
              </a:solidFill>
            </a:endParaRPr>
          </a:p>
        </p:txBody>
      </p:sp>
      <p:sp>
        <p:nvSpPr>
          <p:cNvPr id="4" name="Slayt Numarası Yer Tutucusu 3"/>
          <p:cNvSpPr>
            <a:spLocks noGrp="1"/>
          </p:cNvSpPr>
          <p:nvPr>
            <p:ph type="sldNum" sz="quarter" idx="10"/>
          </p:nvPr>
        </p:nvSpPr>
        <p:spPr/>
        <p:txBody>
          <a:bodyPr/>
          <a:lstStyle/>
          <a:p>
            <a:fld id="{901E2226-9020-4D03-9255-D3A5E3396D0C}" type="slidenum">
              <a:rPr lang="tr-TR" smtClean="0">
                <a:solidFill>
                  <a:schemeClr val="bg1"/>
                </a:solidFill>
              </a:rPr>
              <a:t>20</a:t>
            </a:fld>
            <a:endParaRPr lang="tr-TR" dirty="0">
              <a:solidFill>
                <a:schemeClr val="bg1"/>
              </a:solidFill>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40" y="1961147"/>
            <a:ext cx="5048250" cy="3400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094" y="1141746"/>
            <a:ext cx="5010150" cy="55530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38077406"/>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MSKÜ Uygulaması </a:t>
            </a:r>
            <a:endParaRPr lang="tr-TR" dirty="0"/>
          </a:p>
        </p:txBody>
      </p:sp>
      <p:sp>
        <p:nvSpPr>
          <p:cNvPr id="3" name="İçerik Yer Tutucusu 2"/>
          <p:cNvSpPr>
            <a:spLocks noGrp="1"/>
          </p:cNvSpPr>
          <p:nvPr>
            <p:ph idx="1"/>
          </p:nvPr>
        </p:nvSpPr>
        <p:spPr>
          <a:xfrm>
            <a:off x="1016000" y="1066800"/>
            <a:ext cx="4638842" cy="5257800"/>
          </a:xfrm>
        </p:spPr>
        <p:txBody>
          <a:bodyPr/>
          <a:lstStyle/>
          <a:p>
            <a:pPr marL="457200" lvl="1" indent="0">
              <a:buNone/>
            </a:pPr>
            <a:r>
              <a:rPr lang="tr-TR" sz="2800" dirty="0" smtClean="0"/>
              <a:t>Şifreli E-posta Gönderme: </a:t>
            </a:r>
          </a:p>
          <a:p>
            <a:pPr marL="457200" lvl="1" indent="0">
              <a:buNone/>
            </a:pPr>
            <a:r>
              <a:rPr lang="tr-TR" sz="2800" b="0" dirty="0" smtClean="0"/>
              <a:t>	Alıcının sisteme kayıtlı bir kullanıcı olması gerekir.</a:t>
            </a:r>
          </a:p>
          <a:p>
            <a:pPr marL="457200" lvl="1" indent="0">
              <a:buNone/>
            </a:pPr>
            <a:r>
              <a:rPr lang="tr-TR" sz="2800" b="0" i="1" dirty="0" smtClean="0"/>
              <a:t>	</a:t>
            </a:r>
            <a:r>
              <a:rPr lang="tr-TR" sz="2800" b="0" dirty="0" smtClean="0"/>
              <a:t>Şifreli gönder olarak işaretlenen e-postalar şifreli olarak gönderilir.</a:t>
            </a:r>
          </a:p>
          <a:p>
            <a:pPr marL="457200" lvl="1" indent="0">
              <a:buNone/>
            </a:pPr>
            <a:r>
              <a:rPr lang="tr-TR" sz="2800" b="0" dirty="0" smtClean="0"/>
              <a:t>	Gönderilen kişi sisteme kayıtlı değilse e-posta gönderilemez.</a:t>
            </a:r>
            <a:endParaRPr lang="en-US" sz="2800" b="0" dirty="0"/>
          </a:p>
          <a:p>
            <a:pPr marL="457200" lvl="1" indent="0">
              <a:buNone/>
            </a:pPr>
            <a:endParaRPr lang="tr-TR" b="0" dirty="0" smtClean="0"/>
          </a:p>
        </p:txBody>
      </p:sp>
      <p:sp>
        <p:nvSpPr>
          <p:cNvPr id="5" name="Metin kutusu 4"/>
          <p:cNvSpPr txBox="1"/>
          <p:nvPr/>
        </p:nvSpPr>
        <p:spPr>
          <a:xfrm rot="16200000">
            <a:off x="-1059427" y="4736378"/>
            <a:ext cx="3254478" cy="369332"/>
          </a:xfrm>
          <a:prstGeom prst="rect">
            <a:avLst/>
          </a:prstGeom>
          <a:noFill/>
        </p:spPr>
        <p:txBody>
          <a:bodyPr wrap="square" rtlCol="0">
            <a:spAutoFit/>
          </a:bodyPr>
          <a:lstStyle/>
          <a:p>
            <a:r>
              <a:rPr lang="tr-TR" dirty="0" smtClean="0">
                <a:solidFill>
                  <a:schemeClr val="bg1"/>
                </a:solidFill>
              </a:rPr>
              <a:t>PGP (Uygulama)</a:t>
            </a:r>
            <a:endParaRPr lang="tr-TR" dirty="0">
              <a:solidFill>
                <a:schemeClr val="bg1"/>
              </a:solidFill>
            </a:endParaRPr>
          </a:p>
        </p:txBody>
      </p:sp>
      <p:sp>
        <p:nvSpPr>
          <p:cNvPr id="4" name="Slayt Numarası Yer Tutucusu 3"/>
          <p:cNvSpPr>
            <a:spLocks noGrp="1"/>
          </p:cNvSpPr>
          <p:nvPr>
            <p:ph type="sldNum" sz="quarter" idx="10"/>
          </p:nvPr>
        </p:nvSpPr>
        <p:spPr/>
        <p:txBody>
          <a:bodyPr/>
          <a:lstStyle/>
          <a:p>
            <a:fld id="{901E2226-9020-4D03-9255-D3A5E3396D0C}" type="slidenum">
              <a:rPr lang="tr-TR" smtClean="0">
                <a:solidFill>
                  <a:schemeClr val="bg1"/>
                </a:solidFill>
              </a:rPr>
              <a:t>21</a:t>
            </a:fld>
            <a:endParaRPr lang="tr-TR" dirty="0">
              <a:solidFill>
                <a:schemeClr val="bg1"/>
              </a:solidFill>
            </a:endParaRPr>
          </a:p>
        </p:txBody>
      </p:sp>
      <p:pic>
        <p:nvPicPr>
          <p:cNvPr id="7" name="Resim 6"/>
          <p:cNvPicPr>
            <a:picLocks noChangeAspect="1"/>
          </p:cNvPicPr>
          <p:nvPr/>
        </p:nvPicPr>
        <p:blipFill>
          <a:blip r:embed="rId2"/>
          <a:stretch>
            <a:fillRect/>
          </a:stretch>
        </p:blipFill>
        <p:spPr>
          <a:xfrm>
            <a:off x="5926555" y="1120942"/>
            <a:ext cx="5905500" cy="5257800"/>
          </a:xfrm>
          <a:prstGeom prst="rect">
            <a:avLst/>
          </a:prstGeom>
        </p:spPr>
      </p:pic>
    </p:spTree>
    <p:extLst>
      <p:ext uri="{BB962C8B-B14F-4D97-AF65-F5344CB8AC3E}">
        <p14:creationId xmlns:p14="http://schemas.microsoft.com/office/powerpoint/2010/main" val="2103261162"/>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MSKÜ Uygulaması </a:t>
            </a:r>
            <a:endParaRPr lang="tr-TR" dirty="0"/>
          </a:p>
        </p:txBody>
      </p:sp>
      <p:sp>
        <p:nvSpPr>
          <p:cNvPr id="3" name="İçerik Yer Tutucusu 2"/>
          <p:cNvSpPr>
            <a:spLocks noGrp="1"/>
          </p:cNvSpPr>
          <p:nvPr>
            <p:ph idx="1"/>
          </p:nvPr>
        </p:nvSpPr>
        <p:spPr>
          <a:xfrm>
            <a:off x="847557" y="954505"/>
            <a:ext cx="4638842" cy="5257800"/>
          </a:xfrm>
        </p:spPr>
        <p:txBody>
          <a:bodyPr/>
          <a:lstStyle/>
          <a:p>
            <a:pPr marL="457200" lvl="1" indent="0">
              <a:buNone/>
            </a:pPr>
            <a:r>
              <a:rPr lang="tr-TR" sz="2800" dirty="0" smtClean="0"/>
              <a:t>Şifreli E-postayı Açma: </a:t>
            </a:r>
          </a:p>
          <a:p>
            <a:pPr lvl="1">
              <a:buFont typeface="Wingdings" panose="05000000000000000000" pitchFamily="2" charset="2"/>
              <a:buChar char="v"/>
            </a:pPr>
            <a:r>
              <a:rPr lang="tr-TR" sz="2800" b="0" dirty="0" smtClean="0"/>
              <a:t>Şifreli e-postalar bir kilit işareti ile belirtilmiştir.</a:t>
            </a:r>
          </a:p>
          <a:p>
            <a:pPr lvl="1">
              <a:buFont typeface="Wingdings" panose="05000000000000000000" pitchFamily="2" charset="2"/>
              <a:buChar char="v"/>
            </a:pPr>
            <a:r>
              <a:rPr lang="tr-TR" sz="2800" b="0" dirty="0" smtClean="0"/>
              <a:t>Seçilen şifreli e-posta ise özel anahtar yükleme ekranıyla birlikte içerik gösterilir. </a:t>
            </a:r>
          </a:p>
          <a:p>
            <a:pPr lvl="1">
              <a:buFont typeface="Wingdings" panose="05000000000000000000" pitchFamily="2" charset="2"/>
              <a:buChar char="v"/>
            </a:pPr>
            <a:r>
              <a:rPr lang="tr-TR" sz="2800" b="0" dirty="0" smtClean="0"/>
              <a:t>Özel anahtar yüklenmesi ve şifrenin girilmesi halinde içeriğin şifrelenmemiş haline ulaşılabilir.</a:t>
            </a:r>
            <a:endParaRPr lang="en-US" sz="2800" b="0" dirty="0"/>
          </a:p>
          <a:p>
            <a:pPr marL="457200" lvl="1" indent="0">
              <a:buNone/>
            </a:pPr>
            <a:endParaRPr lang="tr-TR" b="0" dirty="0" smtClean="0"/>
          </a:p>
        </p:txBody>
      </p:sp>
      <p:sp>
        <p:nvSpPr>
          <p:cNvPr id="5" name="Metin kutusu 4"/>
          <p:cNvSpPr txBox="1"/>
          <p:nvPr/>
        </p:nvSpPr>
        <p:spPr>
          <a:xfrm rot="16200000">
            <a:off x="-1059427" y="4736378"/>
            <a:ext cx="3254478" cy="369332"/>
          </a:xfrm>
          <a:prstGeom prst="rect">
            <a:avLst/>
          </a:prstGeom>
          <a:noFill/>
        </p:spPr>
        <p:txBody>
          <a:bodyPr wrap="square" rtlCol="0">
            <a:spAutoFit/>
          </a:bodyPr>
          <a:lstStyle/>
          <a:p>
            <a:r>
              <a:rPr lang="tr-TR" dirty="0" smtClean="0">
                <a:solidFill>
                  <a:schemeClr val="bg1"/>
                </a:solidFill>
              </a:rPr>
              <a:t>PGP (Uygulama)</a:t>
            </a:r>
            <a:endParaRPr lang="tr-TR" dirty="0">
              <a:solidFill>
                <a:schemeClr val="bg1"/>
              </a:solidFill>
            </a:endParaRPr>
          </a:p>
        </p:txBody>
      </p:sp>
      <p:sp>
        <p:nvSpPr>
          <p:cNvPr id="4" name="Slayt Numarası Yer Tutucusu 3"/>
          <p:cNvSpPr>
            <a:spLocks noGrp="1"/>
          </p:cNvSpPr>
          <p:nvPr>
            <p:ph type="sldNum" sz="quarter" idx="10"/>
          </p:nvPr>
        </p:nvSpPr>
        <p:spPr/>
        <p:txBody>
          <a:bodyPr/>
          <a:lstStyle/>
          <a:p>
            <a:fld id="{901E2226-9020-4D03-9255-D3A5E3396D0C}" type="slidenum">
              <a:rPr lang="tr-TR" smtClean="0">
                <a:solidFill>
                  <a:schemeClr val="bg1"/>
                </a:solidFill>
              </a:rPr>
              <a:t>22</a:t>
            </a:fld>
            <a:endParaRPr lang="tr-TR" dirty="0">
              <a:solidFill>
                <a:schemeClr val="bg1"/>
              </a:solidFill>
            </a:endParaRPr>
          </a:p>
        </p:txBody>
      </p:sp>
      <p:pic>
        <p:nvPicPr>
          <p:cNvPr id="9" name="Resim 8"/>
          <p:cNvPicPr>
            <a:picLocks noChangeAspect="1"/>
          </p:cNvPicPr>
          <p:nvPr/>
        </p:nvPicPr>
        <p:blipFill>
          <a:blip r:embed="rId2"/>
          <a:stretch>
            <a:fillRect/>
          </a:stretch>
        </p:blipFill>
        <p:spPr>
          <a:xfrm>
            <a:off x="6096001" y="922421"/>
            <a:ext cx="6007768" cy="4419600"/>
          </a:xfrm>
          <a:prstGeom prst="rect">
            <a:avLst/>
          </a:prstGeom>
        </p:spPr>
      </p:pic>
    </p:spTree>
    <p:extLst>
      <p:ext uri="{BB962C8B-B14F-4D97-AF65-F5344CB8AC3E}">
        <p14:creationId xmlns:p14="http://schemas.microsoft.com/office/powerpoint/2010/main" val="3506286824"/>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Teşekkürler</a:t>
            </a:r>
            <a:r>
              <a:rPr lang="tr-TR" dirty="0"/>
              <a:t/>
            </a:r>
            <a:br>
              <a:rPr lang="tr-TR" dirty="0"/>
            </a:br>
            <a:endParaRPr lang="tr-TR" dirty="0"/>
          </a:p>
        </p:txBody>
      </p:sp>
      <p:sp>
        <p:nvSpPr>
          <p:cNvPr id="3" name="Alt Başlık 2"/>
          <p:cNvSpPr>
            <a:spLocks noGrp="1"/>
          </p:cNvSpPr>
          <p:nvPr>
            <p:ph type="subTitle" idx="1"/>
          </p:nvPr>
        </p:nvSpPr>
        <p:spPr/>
        <p:txBody>
          <a:bodyPr/>
          <a:lstStyle/>
          <a:p>
            <a:r>
              <a:rPr lang="tr-TR" dirty="0"/>
              <a:t>Onur </a:t>
            </a:r>
            <a:r>
              <a:rPr lang="tr-TR" dirty="0" smtClean="0"/>
              <a:t>Karasoy, </a:t>
            </a:r>
            <a:r>
              <a:rPr lang="tr-TR" dirty="0"/>
              <a:t>Ercüment </a:t>
            </a:r>
            <a:r>
              <a:rPr lang="tr-TR" dirty="0" smtClean="0"/>
              <a:t>Güvenç, </a:t>
            </a:r>
            <a:r>
              <a:rPr lang="tr-TR" dirty="0"/>
              <a:t>Serkan </a:t>
            </a:r>
            <a:r>
              <a:rPr lang="tr-TR" dirty="0" smtClean="0"/>
              <a:t>Ballı</a:t>
            </a:r>
            <a:endParaRPr lang="tr-TR" dirty="0"/>
          </a:p>
          <a:p>
            <a:endParaRPr lang="tr-TR" dirty="0"/>
          </a:p>
        </p:txBody>
      </p:sp>
    </p:spTree>
    <p:extLst>
      <p:ext uri="{BB962C8B-B14F-4D97-AF65-F5344CB8AC3E}">
        <p14:creationId xmlns:p14="http://schemas.microsoft.com/office/powerpoint/2010/main" val="402509211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E-Posta Güvenliği</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sz="2800" dirty="0" smtClean="0"/>
              <a:t>Kullanıcılar neden güvenli e-posta servislerini kullanmıyor?</a:t>
            </a:r>
            <a:endParaRPr lang="en-US" sz="2800" dirty="0"/>
          </a:p>
          <a:p>
            <a:pPr lvl="1">
              <a:buFont typeface="Wingdings" panose="05000000000000000000" pitchFamily="2" charset="2"/>
              <a:buChar char="v"/>
            </a:pPr>
            <a:r>
              <a:rPr lang="tr-TR" sz="2400" b="0" dirty="0" smtClean="0"/>
              <a:t>İlgilerini çekmiyor,</a:t>
            </a:r>
          </a:p>
          <a:p>
            <a:pPr lvl="1">
              <a:buFont typeface="Wingdings" panose="05000000000000000000" pitchFamily="2" charset="2"/>
              <a:buChar char="v"/>
            </a:pPr>
            <a:r>
              <a:rPr lang="tr-TR" sz="2400" b="0" dirty="0" smtClean="0"/>
              <a:t>Alıcıların anlayabilecekleri şüpheli,</a:t>
            </a:r>
          </a:p>
          <a:p>
            <a:pPr lvl="1">
              <a:buFont typeface="Wingdings" panose="05000000000000000000" pitchFamily="2" charset="2"/>
              <a:buChar char="v"/>
            </a:pPr>
            <a:r>
              <a:rPr lang="tr-TR" sz="2400" b="0" dirty="0" smtClean="0"/>
              <a:t>Şifrelemenin gerekli olduğu düşünülmüyor.</a:t>
            </a:r>
          </a:p>
          <a:p>
            <a:pPr lvl="1">
              <a:buFont typeface="Wingdings" panose="05000000000000000000" pitchFamily="2" charset="2"/>
              <a:buChar char="v"/>
            </a:pPr>
            <a:r>
              <a:rPr lang="tr-TR" sz="2400" b="0" dirty="0" smtClean="0"/>
              <a:t>Şifrelemek, şifre çözmek veya sistemi anlamak için vaktim yok.</a:t>
            </a:r>
          </a:p>
          <a:p>
            <a:pPr lvl="1">
              <a:buFont typeface="Wingdings" panose="05000000000000000000" pitchFamily="2" charset="2"/>
              <a:buChar char="v"/>
            </a:pPr>
            <a:endParaRPr lang="tr-TR" sz="2400" b="0"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249" y="3928140"/>
            <a:ext cx="2305050" cy="1990725"/>
          </a:xfrm>
          <a:prstGeom prst="rect">
            <a:avLst/>
          </a:prstGeom>
        </p:spPr>
      </p:pic>
      <p:sp>
        <p:nvSpPr>
          <p:cNvPr id="6" name="Slayt Numarası Yer Tutucusu 5"/>
          <p:cNvSpPr>
            <a:spLocks noGrp="1"/>
          </p:cNvSpPr>
          <p:nvPr>
            <p:ph type="sldNum" sz="quarter" idx="10"/>
          </p:nvPr>
        </p:nvSpPr>
        <p:spPr/>
        <p:txBody>
          <a:bodyPr/>
          <a:lstStyle/>
          <a:p>
            <a:fld id="{901E2226-9020-4D03-9255-D3A5E3396D0C}" type="slidenum">
              <a:rPr lang="tr-TR" smtClean="0">
                <a:solidFill>
                  <a:schemeClr val="bg1"/>
                </a:solidFill>
              </a:rPr>
              <a:t>3</a:t>
            </a:fld>
            <a:endParaRPr lang="tr-TR" dirty="0">
              <a:solidFill>
                <a:schemeClr val="bg1"/>
              </a:solidFill>
            </a:endParaRPr>
          </a:p>
        </p:txBody>
      </p:sp>
    </p:spTree>
    <p:extLst>
      <p:ext uri="{BB962C8B-B14F-4D97-AF65-F5344CB8AC3E}">
        <p14:creationId xmlns:p14="http://schemas.microsoft.com/office/powerpoint/2010/main" val="4206687238"/>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Neden E-Posta Güvenliği</a:t>
            </a:r>
            <a:endParaRPr lang="tr-TR" dirty="0"/>
          </a:p>
        </p:txBody>
      </p:sp>
      <p:sp>
        <p:nvSpPr>
          <p:cNvPr id="3" name="İçerik Yer Tutucusu 2"/>
          <p:cNvSpPr>
            <a:spLocks noGrp="1"/>
          </p:cNvSpPr>
          <p:nvPr>
            <p:ph idx="1"/>
          </p:nvPr>
        </p:nvSpPr>
        <p:spPr>
          <a:xfrm>
            <a:off x="898013" y="1600200"/>
            <a:ext cx="10769600" cy="5257800"/>
          </a:xfrm>
        </p:spPr>
        <p:txBody>
          <a:bodyPr/>
          <a:lstStyle/>
          <a:p>
            <a:pPr>
              <a:lnSpc>
                <a:spcPct val="80000"/>
              </a:lnSpc>
              <a:buFont typeface="Wingdings" panose="05000000000000000000" pitchFamily="2" charset="2"/>
              <a:buChar char="v"/>
            </a:pPr>
            <a:r>
              <a:rPr lang="tr-TR" sz="3200" b="0" i="1" dirty="0"/>
              <a:t>“90′lı yıllarda şunu </a:t>
            </a:r>
            <a:r>
              <a:rPr lang="tr-TR" sz="3200" b="0" i="1" dirty="0" err="1"/>
              <a:t>farkettim</a:t>
            </a:r>
            <a:r>
              <a:rPr lang="tr-TR" sz="3200" b="0" i="1" dirty="0"/>
              <a:t>; eğer devletin şifrelemeyi yasadışı hale getirme çabasına direnmek istiyorsak, hala yasalken kullanabileceğimiz kadar şifreleme kullanmalıyız. Güçlü şifreleme kullanımı popülerleştikçe devletin onu yasadışı ilan etmesi de zorlaşacak. Yani PGP kullanımı demokrasiyi korumak için iyi bir yoldu. Eğer kişisel gizlilik yasadışı ilan edilmişse sadece yasadışı olanlar kişisel gizliliğe sahiptir.”</a:t>
            </a:r>
            <a:endParaRPr lang="en-GB" altLang="tr-TR" sz="3200" dirty="0" smtClean="0"/>
          </a:p>
          <a:p>
            <a:pPr marL="0" indent="0" algn="r">
              <a:buNone/>
            </a:pPr>
            <a:r>
              <a:rPr lang="tr-TR" dirty="0"/>
              <a:t>Philip R. </a:t>
            </a:r>
            <a:r>
              <a:rPr lang="tr-TR" dirty="0" err="1" smtClean="0"/>
              <a:t>Zimmermann</a:t>
            </a:r>
            <a:r>
              <a:rPr lang="tr-TR" dirty="0" smtClean="0"/>
              <a:t>  </a:t>
            </a:r>
            <a:endParaRPr lang="tr-TR" dirty="0"/>
          </a:p>
        </p:txBody>
      </p:sp>
      <p:sp>
        <p:nvSpPr>
          <p:cNvPr id="4" name="Slayt Numarası Yer Tutucusu 3"/>
          <p:cNvSpPr>
            <a:spLocks noGrp="1"/>
          </p:cNvSpPr>
          <p:nvPr>
            <p:ph type="sldNum" sz="quarter" idx="10"/>
          </p:nvPr>
        </p:nvSpPr>
        <p:spPr/>
        <p:txBody>
          <a:bodyPr/>
          <a:lstStyle/>
          <a:p>
            <a:fld id="{901E2226-9020-4D03-9255-D3A5E3396D0C}" type="slidenum">
              <a:rPr lang="tr-TR" smtClean="0">
                <a:solidFill>
                  <a:schemeClr val="bg1"/>
                </a:solidFill>
              </a:rPr>
              <a:t>4</a:t>
            </a:fld>
            <a:endParaRPr lang="tr-TR" dirty="0">
              <a:solidFill>
                <a:schemeClr val="bg1"/>
              </a:solidFill>
            </a:endParaRPr>
          </a:p>
        </p:txBody>
      </p:sp>
    </p:spTree>
    <p:extLst>
      <p:ext uri="{BB962C8B-B14F-4D97-AF65-F5344CB8AC3E}">
        <p14:creationId xmlns:p14="http://schemas.microsoft.com/office/powerpoint/2010/main" val="4110571901"/>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E-postaya Güven ? </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sz="2800" dirty="0" smtClean="0"/>
              <a:t>Gizlilik Sorunu</a:t>
            </a:r>
            <a:r>
              <a:rPr lang="en-US" sz="2800" dirty="0" smtClean="0"/>
              <a:t>.</a:t>
            </a:r>
            <a:endParaRPr lang="en-US" sz="2800" dirty="0"/>
          </a:p>
          <a:p>
            <a:pPr lvl="1">
              <a:buFont typeface="Wingdings" panose="05000000000000000000" pitchFamily="2" charset="2"/>
              <a:buChar char="v"/>
            </a:pPr>
            <a:r>
              <a:rPr lang="tr-TR" sz="2400" b="0" dirty="0" smtClean="0"/>
              <a:t>E-postalar açık internet ağı üzerinden gönderilir.</a:t>
            </a:r>
            <a:endParaRPr lang="en-US" sz="2400" b="0" dirty="0"/>
          </a:p>
          <a:p>
            <a:pPr lvl="1">
              <a:buFont typeface="Wingdings" panose="05000000000000000000" pitchFamily="2" charset="2"/>
              <a:buChar char="v"/>
            </a:pPr>
            <a:r>
              <a:rPr lang="tr-TR" sz="2400" b="0" dirty="0" smtClean="0"/>
              <a:t>E-postalar güvenli olmayan kullanıcı veya sunucularda saklanır.</a:t>
            </a:r>
            <a:endParaRPr lang="en-US" sz="2400" b="0" dirty="0"/>
          </a:p>
          <a:p>
            <a:pPr>
              <a:buFont typeface="Wingdings" panose="05000000000000000000" pitchFamily="2" charset="2"/>
              <a:buChar char="v"/>
            </a:pPr>
            <a:r>
              <a:rPr lang="tr-TR" sz="2800" dirty="0"/>
              <a:t>Doğruluk/Bütünlük Sorunu</a:t>
            </a:r>
            <a:r>
              <a:rPr lang="en-US" sz="2800" dirty="0"/>
              <a:t>.</a:t>
            </a:r>
          </a:p>
          <a:p>
            <a:pPr lvl="1">
              <a:buFont typeface="Wingdings" panose="05000000000000000000" pitchFamily="2" charset="2"/>
              <a:buChar char="v"/>
            </a:pPr>
            <a:r>
              <a:rPr lang="tr-TR" sz="2400" b="0" dirty="0"/>
              <a:t>Alınan e-postanın doğruluğunu kontrol edilmesi. E-posta değiştirilmiş olabilir</a:t>
            </a:r>
            <a:r>
              <a:rPr lang="tr-TR" sz="2400" b="0" dirty="0" smtClean="0"/>
              <a:t>.</a:t>
            </a:r>
          </a:p>
          <a:p>
            <a:pPr marL="342900" lvl="1" indent="-342900">
              <a:buFont typeface="Wingdings" panose="05000000000000000000" pitchFamily="2" charset="2"/>
              <a:buChar char="v"/>
            </a:pPr>
            <a:r>
              <a:rPr lang="tr-TR" sz="2800" dirty="0"/>
              <a:t>Veri Kaynağı kimliği eksikliği</a:t>
            </a:r>
          </a:p>
          <a:p>
            <a:pPr marL="742950" lvl="2" indent="-342900">
              <a:buFont typeface="Wingdings" panose="05000000000000000000" pitchFamily="2" charset="2"/>
              <a:buChar char="v"/>
            </a:pPr>
            <a:r>
              <a:rPr lang="tr-TR" sz="2400" b="0" dirty="0"/>
              <a:t>Gelen e-posta gerçekten geldiği gösterilen adresten  mi geliyor? </a:t>
            </a:r>
          </a:p>
          <a:p>
            <a:pPr marL="342900" lvl="1" indent="-342900">
              <a:buFont typeface="Wingdings" panose="05000000000000000000" pitchFamily="2" charset="2"/>
              <a:buChar char="v"/>
            </a:pPr>
            <a:r>
              <a:rPr lang="tr-TR" sz="2800" dirty="0" err="1" smtClean="0"/>
              <a:t>Reddilemez</a:t>
            </a:r>
            <a:endParaRPr lang="tr-TR" sz="2800" dirty="0" smtClean="0"/>
          </a:p>
          <a:p>
            <a:pPr marL="742950" lvl="2" indent="-342900">
              <a:buFont typeface="Wingdings" panose="05000000000000000000" pitchFamily="2" charset="2"/>
              <a:buChar char="v"/>
            </a:pPr>
            <a:r>
              <a:rPr lang="tr-TR" sz="2400" b="0" dirty="0"/>
              <a:t>Alınan içerik güvenli mi?</a:t>
            </a:r>
          </a:p>
          <a:p>
            <a:pPr marL="742950" lvl="2" indent="-342900">
              <a:buFont typeface="Wingdings" panose="05000000000000000000" pitchFamily="2" charset="2"/>
              <a:buChar char="v"/>
            </a:pPr>
            <a:r>
              <a:rPr lang="tr-TR" sz="2400" b="0" dirty="0"/>
              <a:t>Kabul edip içeriği açtıktan sonra sorumluluk kimde?</a:t>
            </a:r>
          </a:p>
        </p:txBody>
      </p:sp>
      <p:sp>
        <p:nvSpPr>
          <p:cNvPr id="4" name="Slayt Numarası Yer Tutucusu 3"/>
          <p:cNvSpPr>
            <a:spLocks noGrp="1"/>
          </p:cNvSpPr>
          <p:nvPr>
            <p:ph type="sldNum" sz="quarter" idx="10"/>
          </p:nvPr>
        </p:nvSpPr>
        <p:spPr/>
        <p:txBody>
          <a:bodyPr/>
          <a:lstStyle/>
          <a:p>
            <a:fld id="{901E2226-9020-4D03-9255-D3A5E3396D0C}" type="slidenum">
              <a:rPr lang="tr-TR" smtClean="0">
                <a:solidFill>
                  <a:schemeClr val="bg1"/>
                </a:solidFill>
              </a:rPr>
              <a:t>5</a:t>
            </a:fld>
            <a:endParaRPr lang="tr-TR">
              <a:solidFill>
                <a:schemeClr val="bg1"/>
              </a:solidFill>
            </a:endParaRPr>
          </a:p>
        </p:txBody>
      </p:sp>
    </p:spTree>
    <p:extLst>
      <p:ext uri="{BB962C8B-B14F-4D97-AF65-F5344CB8AC3E}">
        <p14:creationId xmlns:p14="http://schemas.microsoft.com/office/powerpoint/2010/main" val="4104208264"/>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E-postaya Güven ? </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sz="2800" dirty="0" smtClean="0"/>
              <a:t>Alıcı postayı aldı mı?</a:t>
            </a:r>
            <a:endParaRPr lang="en-US" sz="2800" dirty="0"/>
          </a:p>
          <a:p>
            <a:pPr lvl="1">
              <a:buFont typeface="Wingdings" panose="05000000000000000000" pitchFamily="2" charset="2"/>
              <a:buChar char="v"/>
            </a:pPr>
            <a:r>
              <a:rPr lang="tr-TR" sz="2400" b="0" dirty="0" smtClean="0"/>
              <a:t>İstediğim alıcı postayı aldı mı? Aldıysa içeriğe baktı mı</a:t>
            </a:r>
            <a:r>
              <a:rPr lang="tr-TR" sz="2400" b="0" dirty="0"/>
              <a:t>?</a:t>
            </a:r>
            <a:endParaRPr lang="en-US" sz="2400" b="0" dirty="0"/>
          </a:p>
          <a:p>
            <a:pPr lvl="1">
              <a:buFont typeface="Wingdings" panose="05000000000000000000" pitchFamily="2" charset="2"/>
              <a:buChar char="v"/>
            </a:pPr>
            <a:r>
              <a:rPr lang="tr-TR" sz="2400" b="0" dirty="0" smtClean="0"/>
              <a:t>E-posta gönderildi olarak işaretlendi fakat iletildi mi?</a:t>
            </a:r>
            <a:endParaRPr lang="en-US" sz="2400" b="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8019" y="3095785"/>
            <a:ext cx="3172968" cy="3163824"/>
          </a:xfrm>
          <a:prstGeom prst="rect">
            <a:avLst/>
          </a:prstGeom>
        </p:spPr>
      </p:pic>
      <p:sp>
        <p:nvSpPr>
          <p:cNvPr id="5" name="Slayt Numarası Yer Tutucusu 4"/>
          <p:cNvSpPr>
            <a:spLocks noGrp="1"/>
          </p:cNvSpPr>
          <p:nvPr>
            <p:ph type="sldNum" sz="quarter" idx="10"/>
          </p:nvPr>
        </p:nvSpPr>
        <p:spPr/>
        <p:txBody>
          <a:bodyPr/>
          <a:lstStyle/>
          <a:p>
            <a:fld id="{901E2226-9020-4D03-9255-D3A5E3396D0C}" type="slidenum">
              <a:rPr lang="tr-TR" smtClean="0">
                <a:solidFill>
                  <a:schemeClr val="bg1"/>
                </a:solidFill>
              </a:rPr>
              <a:t>6</a:t>
            </a:fld>
            <a:endParaRPr lang="tr-TR" dirty="0">
              <a:solidFill>
                <a:schemeClr val="bg1"/>
              </a:solidFill>
            </a:endParaRPr>
          </a:p>
        </p:txBody>
      </p:sp>
    </p:spTree>
    <p:extLst>
      <p:ext uri="{BB962C8B-B14F-4D97-AF65-F5344CB8AC3E}">
        <p14:creationId xmlns:p14="http://schemas.microsoft.com/office/powerpoint/2010/main" val="3398865854"/>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E-Posta Güvenliği</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sz="2800" dirty="0" smtClean="0"/>
              <a:t>Seçenekler Neler</a:t>
            </a:r>
            <a:r>
              <a:rPr lang="tr-TR" sz="2800" dirty="0"/>
              <a:t> </a:t>
            </a:r>
            <a:r>
              <a:rPr lang="tr-TR" sz="2800" dirty="0" smtClean="0"/>
              <a:t>?</a:t>
            </a:r>
            <a:endParaRPr lang="en-US" sz="2800" dirty="0"/>
          </a:p>
          <a:p>
            <a:pPr lvl="1">
              <a:buFont typeface="Wingdings" panose="05000000000000000000" pitchFamily="2" charset="2"/>
              <a:buChar char="v"/>
            </a:pPr>
            <a:r>
              <a:rPr lang="tr-TR" sz="2400" b="0" dirty="0" smtClean="0"/>
              <a:t>Sunucu ile kullanıcı arasındaki bağlantının güvenliğini sağlamak.</a:t>
            </a:r>
          </a:p>
          <a:p>
            <a:pPr lvl="2">
              <a:buFont typeface="Wingdings" panose="05000000000000000000" pitchFamily="2" charset="2"/>
              <a:buChar char="v"/>
            </a:pPr>
            <a:r>
              <a:rPr lang="tr-TR" sz="2200" b="0" dirty="0" smtClean="0"/>
              <a:t>HTTPS - TLS</a:t>
            </a:r>
            <a:endParaRPr lang="en-US" sz="2200" b="0" dirty="0" smtClean="0"/>
          </a:p>
          <a:p>
            <a:pPr lvl="1">
              <a:buFont typeface="Wingdings" panose="05000000000000000000" pitchFamily="2" charset="2"/>
              <a:buChar char="v"/>
            </a:pPr>
            <a:r>
              <a:rPr lang="tr-TR" sz="2400" b="0" dirty="0" smtClean="0"/>
              <a:t>Güvenli </a:t>
            </a:r>
            <a:r>
              <a:rPr lang="tr-TR" sz="2400" b="0" dirty="0" err="1" smtClean="0"/>
              <a:t>End-to-End</a:t>
            </a:r>
            <a:r>
              <a:rPr lang="tr-TR" sz="2400" b="0" dirty="0" smtClean="0"/>
              <a:t> e-posta iletimi</a:t>
            </a:r>
          </a:p>
          <a:p>
            <a:pPr lvl="2">
              <a:buFont typeface="Wingdings" panose="05000000000000000000" pitchFamily="2" charset="2"/>
              <a:buChar char="v"/>
            </a:pPr>
            <a:r>
              <a:rPr lang="tr-TR" sz="2200" b="0" dirty="0" smtClean="0"/>
              <a:t>PGP,S/MIME ve ticari  uygulamalar.</a:t>
            </a:r>
            <a:endParaRPr lang="en-US" sz="2200" b="0" dirty="0" smtClean="0"/>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249" y="3928140"/>
            <a:ext cx="2305050" cy="1990725"/>
          </a:xfrm>
          <a:prstGeom prst="rect">
            <a:avLst/>
          </a:prstGeom>
        </p:spPr>
      </p:pic>
      <p:sp>
        <p:nvSpPr>
          <p:cNvPr id="5" name="Slayt Numarası Yer Tutucusu 4"/>
          <p:cNvSpPr>
            <a:spLocks noGrp="1"/>
          </p:cNvSpPr>
          <p:nvPr>
            <p:ph type="sldNum" sz="quarter" idx="10"/>
          </p:nvPr>
        </p:nvSpPr>
        <p:spPr/>
        <p:txBody>
          <a:bodyPr/>
          <a:lstStyle/>
          <a:p>
            <a:fld id="{901E2226-9020-4D03-9255-D3A5E3396D0C}" type="slidenum">
              <a:rPr lang="tr-TR" smtClean="0">
                <a:solidFill>
                  <a:schemeClr val="bg1"/>
                </a:solidFill>
              </a:rPr>
              <a:t>7</a:t>
            </a:fld>
            <a:endParaRPr lang="tr-TR" dirty="0">
              <a:solidFill>
                <a:schemeClr val="bg1"/>
              </a:solidFill>
            </a:endParaRPr>
          </a:p>
        </p:txBody>
      </p:sp>
    </p:spTree>
    <p:extLst>
      <p:ext uri="{BB962C8B-B14F-4D97-AF65-F5344CB8AC3E}">
        <p14:creationId xmlns:p14="http://schemas.microsoft.com/office/powerpoint/2010/main" val="3344320549"/>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Şifreleme Protokolleri</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sz="2800" dirty="0" err="1" smtClean="0"/>
              <a:t>Bitmessage</a:t>
            </a:r>
            <a:endParaRPr lang="tr-TR" sz="2800" dirty="0" smtClean="0"/>
          </a:p>
          <a:p>
            <a:pPr lvl="1">
              <a:buFont typeface="Wingdings" panose="05000000000000000000" pitchFamily="2" charset="2"/>
              <a:buChar char="v"/>
            </a:pPr>
            <a:r>
              <a:rPr lang="tr-TR" b="0" dirty="0"/>
              <a:t>P2P iletişim yönetimini kullanıyor.</a:t>
            </a:r>
          </a:p>
          <a:p>
            <a:pPr lvl="1">
              <a:buFont typeface="Wingdings" panose="05000000000000000000" pitchFamily="2" charset="2"/>
              <a:buChar char="v"/>
            </a:pPr>
            <a:r>
              <a:rPr lang="tr-TR" b="0" dirty="0"/>
              <a:t>Adres akılda tutulamayacak kadar uzun.</a:t>
            </a:r>
          </a:p>
          <a:p>
            <a:pPr marL="457200" lvl="1" indent="0">
              <a:buNone/>
            </a:pPr>
            <a:r>
              <a:rPr lang="tr-TR" b="0" dirty="0"/>
              <a:t>	 (</a:t>
            </a:r>
            <a:r>
              <a:rPr lang="tr-TR" b="0" i="1" dirty="0"/>
              <a:t>BM-2DBXxtaBSV37DsHjN978mRiMbX5rdKNvJ6)</a:t>
            </a:r>
          </a:p>
          <a:p>
            <a:pPr lvl="1">
              <a:buFont typeface="Wingdings" panose="05000000000000000000" pitchFamily="2" charset="2"/>
              <a:buChar char="v"/>
            </a:pPr>
            <a:r>
              <a:rPr lang="tr-TR" b="0" dirty="0"/>
              <a:t>Kurulması gereken bir masaüstü </a:t>
            </a:r>
            <a:r>
              <a:rPr lang="tr-TR" b="0" dirty="0" smtClean="0"/>
              <a:t>uygulaması</a:t>
            </a:r>
          </a:p>
          <a:p>
            <a:pPr lvl="1">
              <a:buFont typeface="Wingdings" panose="05000000000000000000" pitchFamily="2" charset="2"/>
              <a:buChar char="v"/>
            </a:pPr>
            <a:endParaRPr lang="tr-TR" sz="2800" b="0" dirty="0" smtClean="0"/>
          </a:p>
          <a:p>
            <a:pPr>
              <a:buFont typeface="Wingdings" panose="05000000000000000000" pitchFamily="2" charset="2"/>
              <a:buChar char="v"/>
            </a:pPr>
            <a:r>
              <a:rPr lang="tr-TR" sz="2800" dirty="0"/>
              <a:t>Identity-</a:t>
            </a:r>
            <a:r>
              <a:rPr lang="tr-TR" sz="2800" dirty="0" err="1"/>
              <a:t>Based</a:t>
            </a:r>
            <a:r>
              <a:rPr lang="tr-TR" sz="2800" dirty="0"/>
              <a:t> </a:t>
            </a:r>
            <a:r>
              <a:rPr lang="tr-TR" sz="2800" dirty="0" err="1"/>
              <a:t>Encryption</a:t>
            </a:r>
            <a:r>
              <a:rPr lang="tr-TR" sz="2800" dirty="0"/>
              <a:t> (</a:t>
            </a:r>
            <a:r>
              <a:rPr lang="tr-TR" sz="2800" dirty="0" smtClean="0"/>
              <a:t>Kimlik Tabanlı </a:t>
            </a:r>
            <a:r>
              <a:rPr lang="tr-TR" sz="2800" dirty="0"/>
              <a:t>Şifreleme</a:t>
            </a:r>
            <a:r>
              <a:rPr lang="tr-TR" sz="2800" dirty="0" smtClean="0"/>
              <a:t>)</a:t>
            </a:r>
          </a:p>
          <a:p>
            <a:pPr lvl="1">
              <a:buFont typeface="Wingdings" panose="05000000000000000000" pitchFamily="2" charset="2"/>
              <a:buChar char="v"/>
            </a:pPr>
            <a:r>
              <a:rPr lang="tr-TR" b="0" dirty="0" smtClean="0"/>
              <a:t>Açık Anahtar Şifreleme (PKI) kullanır.</a:t>
            </a:r>
          </a:p>
          <a:p>
            <a:pPr lvl="1">
              <a:buFont typeface="Wingdings" panose="05000000000000000000" pitchFamily="2" charset="2"/>
              <a:buChar char="v"/>
            </a:pPr>
            <a:r>
              <a:rPr lang="tr-TR" b="0" dirty="0" smtClean="0"/>
              <a:t>Anahtar bir tanımlayıcı seçilir. Yani </a:t>
            </a:r>
            <a:r>
              <a:rPr lang="tr-TR" b="0" dirty="0" err="1" smtClean="0"/>
              <a:t>kimlikno</a:t>
            </a:r>
            <a:r>
              <a:rPr lang="tr-TR" b="0" dirty="0" smtClean="0"/>
              <a:t>, telefon numarası, eposta adresi </a:t>
            </a:r>
            <a:r>
              <a:rPr lang="tr-TR" b="0" dirty="0" err="1" smtClean="0"/>
              <a:t>vb</a:t>
            </a:r>
            <a:r>
              <a:rPr lang="tr-TR" b="0" dirty="0" smtClean="0"/>
              <a:t>…</a:t>
            </a:r>
          </a:p>
          <a:p>
            <a:pPr lvl="1">
              <a:buFont typeface="Wingdings" panose="05000000000000000000" pitchFamily="2" charset="2"/>
              <a:buChar char="v"/>
            </a:pPr>
            <a:r>
              <a:rPr lang="tr-TR" b="0" dirty="0" smtClean="0"/>
              <a:t>Bu sayede şifreli mesajı alan mesajı aldıktan sonra sisteme kayıt olabilir.</a:t>
            </a:r>
          </a:p>
          <a:p>
            <a:pPr lvl="1">
              <a:buFont typeface="Wingdings" panose="05000000000000000000" pitchFamily="2" charset="2"/>
              <a:buChar char="v"/>
            </a:pPr>
            <a:r>
              <a:rPr lang="tr-TR" b="0" dirty="0" smtClean="0"/>
              <a:t>Tahmin edilen veya yakalanan açık anahtar değiştirilmelidir. </a:t>
            </a:r>
            <a:r>
              <a:rPr lang="tr-TR" dirty="0" smtClean="0"/>
              <a:t>	</a:t>
            </a:r>
          </a:p>
        </p:txBody>
      </p:sp>
      <p:pic>
        <p:nvPicPr>
          <p:cNvPr id="4" name="Picture 2" descr="http://cryptojunky.com/blog/wp-content/uploads/2013/03/bitmessage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956" y="1476530"/>
            <a:ext cx="1238250" cy="1076326"/>
          </a:xfrm>
          <a:prstGeom prst="rect">
            <a:avLst/>
          </a:prstGeom>
          <a:noFill/>
          <a:extLst>
            <a:ext uri="{909E8E84-426E-40DD-AFC4-6F175D3DCCD1}">
              <a14:hiddenFill xmlns:a14="http://schemas.microsoft.com/office/drawing/2010/main">
                <a:solidFill>
                  <a:srgbClr val="FFFFFF"/>
                </a:solidFill>
              </a14:hiddenFill>
            </a:ext>
          </a:extLst>
        </p:spPr>
      </p:pic>
      <p:sp>
        <p:nvSpPr>
          <p:cNvPr id="6" name="Slayt Numarası Yer Tutucusu 5"/>
          <p:cNvSpPr>
            <a:spLocks noGrp="1"/>
          </p:cNvSpPr>
          <p:nvPr>
            <p:ph type="sldNum" sz="quarter" idx="10"/>
          </p:nvPr>
        </p:nvSpPr>
        <p:spPr/>
        <p:txBody>
          <a:bodyPr/>
          <a:lstStyle/>
          <a:p>
            <a:fld id="{901E2226-9020-4D03-9255-D3A5E3396D0C}" type="slidenum">
              <a:rPr lang="tr-TR" smtClean="0">
                <a:solidFill>
                  <a:schemeClr val="bg1"/>
                </a:solidFill>
              </a:rPr>
              <a:t>8</a:t>
            </a:fld>
            <a:endParaRPr lang="tr-TR" dirty="0">
              <a:solidFill>
                <a:schemeClr val="bg1"/>
              </a:solidFill>
            </a:endParaRPr>
          </a:p>
        </p:txBody>
      </p:sp>
    </p:spTree>
    <p:extLst>
      <p:ext uri="{BB962C8B-B14F-4D97-AF65-F5344CB8AC3E}">
        <p14:creationId xmlns:p14="http://schemas.microsoft.com/office/powerpoint/2010/main" val="2450125154"/>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Şifreleme Protokolleri</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sz="2800" dirty="0"/>
              <a:t>E-Posta Oturumları Şifreleme (</a:t>
            </a:r>
            <a:r>
              <a:rPr lang="tr-TR" sz="2800" dirty="0" smtClean="0"/>
              <a:t>Mail </a:t>
            </a:r>
            <a:r>
              <a:rPr lang="tr-TR" sz="2800" dirty="0" err="1" smtClean="0"/>
              <a:t>Sessions</a:t>
            </a:r>
            <a:r>
              <a:rPr lang="tr-TR" sz="2800" dirty="0" smtClean="0"/>
              <a:t> </a:t>
            </a:r>
            <a:r>
              <a:rPr lang="tr-TR" sz="2800" dirty="0" err="1"/>
              <a:t>Encryption</a:t>
            </a:r>
            <a:r>
              <a:rPr lang="tr-TR" sz="2800" dirty="0"/>
              <a:t>):</a:t>
            </a:r>
            <a:endParaRPr lang="tr-TR" sz="2800" dirty="0" smtClean="0"/>
          </a:p>
          <a:p>
            <a:pPr lvl="1">
              <a:buFont typeface="Wingdings" panose="05000000000000000000" pitchFamily="2" charset="2"/>
              <a:buChar char="v"/>
            </a:pPr>
            <a:r>
              <a:rPr lang="tr-TR" b="0" dirty="0" smtClean="0"/>
              <a:t>E-postanın trafikte dinlenmesini engellemek için kullanılır.</a:t>
            </a:r>
          </a:p>
          <a:p>
            <a:pPr lvl="1">
              <a:buFont typeface="Wingdings" panose="05000000000000000000" pitchFamily="2" charset="2"/>
              <a:buChar char="v"/>
            </a:pPr>
            <a:r>
              <a:rPr lang="tr-TR" b="0" dirty="0" smtClean="0"/>
              <a:t>TLS,SSL protokolü ile güvenlik sağlanır.</a:t>
            </a:r>
            <a:endParaRPr lang="tr-TR" b="0" dirty="0"/>
          </a:p>
          <a:p>
            <a:pPr lvl="1">
              <a:buFont typeface="Wingdings" panose="05000000000000000000" pitchFamily="2" charset="2"/>
              <a:buChar char="v"/>
            </a:pPr>
            <a:endParaRPr lang="tr-TR" sz="2800" b="0" dirty="0" smtClean="0"/>
          </a:p>
          <a:p>
            <a:pPr>
              <a:buFont typeface="Wingdings" panose="05000000000000000000" pitchFamily="2" charset="2"/>
              <a:buChar char="v"/>
            </a:pPr>
            <a:r>
              <a:rPr lang="tr-TR" sz="2800" dirty="0" err="1" smtClean="0"/>
              <a:t>Galaxkey</a:t>
            </a:r>
            <a:endParaRPr lang="tr-TR" sz="2800" dirty="0" smtClean="0"/>
          </a:p>
          <a:p>
            <a:pPr lvl="1">
              <a:buFont typeface="Wingdings" panose="05000000000000000000" pitchFamily="2" charset="2"/>
              <a:buChar char="v"/>
            </a:pPr>
            <a:r>
              <a:rPr lang="tr-TR" b="0" dirty="0" smtClean="0"/>
              <a:t>Kurumsal çözümler sunan ticari oluşumdur.</a:t>
            </a:r>
          </a:p>
          <a:p>
            <a:pPr lvl="1">
              <a:buFont typeface="Wingdings" panose="05000000000000000000" pitchFamily="2" charset="2"/>
              <a:buChar char="v"/>
            </a:pPr>
            <a:r>
              <a:rPr lang="tr-TR" b="0" dirty="0" smtClean="0"/>
              <a:t>ID-</a:t>
            </a:r>
            <a:r>
              <a:rPr lang="tr-TR" b="0" dirty="0" err="1" smtClean="0"/>
              <a:t>Based</a:t>
            </a:r>
            <a:r>
              <a:rPr lang="tr-TR" b="0" dirty="0" smtClean="0"/>
              <a:t> şifreleme altyapısına sahiptir.</a:t>
            </a:r>
          </a:p>
          <a:p>
            <a:pPr lvl="1">
              <a:buFont typeface="Wingdings" panose="05000000000000000000" pitchFamily="2" charset="2"/>
              <a:buChar char="v"/>
            </a:pPr>
            <a:r>
              <a:rPr lang="tr-TR" b="0" dirty="0" smtClean="0"/>
              <a:t>Anahtarları bulut yapısında tutar.</a:t>
            </a:r>
          </a:p>
        </p:txBody>
      </p:sp>
      <p:sp>
        <p:nvSpPr>
          <p:cNvPr id="5" name="Slayt Numarası Yer Tutucusu 4"/>
          <p:cNvSpPr>
            <a:spLocks noGrp="1"/>
          </p:cNvSpPr>
          <p:nvPr>
            <p:ph type="sldNum" sz="quarter" idx="10"/>
          </p:nvPr>
        </p:nvSpPr>
        <p:spPr/>
        <p:txBody>
          <a:bodyPr/>
          <a:lstStyle/>
          <a:p>
            <a:fld id="{901E2226-9020-4D03-9255-D3A5E3396D0C}" type="slidenum">
              <a:rPr lang="tr-TR" smtClean="0">
                <a:solidFill>
                  <a:schemeClr val="bg1"/>
                </a:solidFill>
              </a:rPr>
              <a:t>9</a:t>
            </a:fld>
            <a:endParaRPr lang="tr-TR" dirty="0">
              <a:solidFill>
                <a:schemeClr val="bg1"/>
              </a:solidFill>
            </a:endParaRPr>
          </a:p>
        </p:txBody>
      </p:sp>
    </p:spTree>
    <p:extLst>
      <p:ext uri="{BB962C8B-B14F-4D97-AF65-F5344CB8AC3E}">
        <p14:creationId xmlns:p14="http://schemas.microsoft.com/office/powerpoint/2010/main" val="3572119967"/>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Tema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34434FCA-6C42-482F-89F8-0450D06F3A17}" vid="{B074BB0E-95A9-44CB-B2C7-AC8CD7C21A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1851</TotalTime>
  <Words>1087</Words>
  <Application>Microsoft Office PowerPoint</Application>
  <PresentationFormat>Geniş ekran</PresentationFormat>
  <Paragraphs>247</Paragraphs>
  <Slides>23</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Arial</vt:lpstr>
      <vt:lpstr>Arial Narrow</vt:lpstr>
      <vt:lpstr>Calibri</vt:lpstr>
      <vt:lpstr>Comic Sans MS</vt:lpstr>
      <vt:lpstr>Times New Roman</vt:lpstr>
      <vt:lpstr>Wingdings</vt:lpstr>
      <vt:lpstr>Tema1</vt:lpstr>
      <vt:lpstr>OpenPGP ile E-posta şifreleme:  Muğla Sıtkı Koçman Üniversitesi Uygulaması </vt:lpstr>
      <vt:lpstr>Neden E-Posta Güvenliği</vt:lpstr>
      <vt:lpstr>E-Posta Güvenliği</vt:lpstr>
      <vt:lpstr>Neden E-Posta Güvenliği</vt:lpstr>
      <vt:lpstr>E-postaya Güven ? </vt:lpstr>
      <vt:lpstr>E-postaya Güven ? </vt:lpstr>
      <vt:lpstr>E-Posta Güvenliği</vt:lpstr>
      <vt:lpstr>Şifreleme Protokolleri</vt:lpstr>
      <vt:lpstr>Şifreleme Protokolleri</vt:lpstr>
      <vt:lpstr>Şifreleme Protokolleri</vt:lpstr>
      <vt:lpstr>PGP (Pretty Good Privacy) </vt:lpstr>
      <vt:lpstr>PGP (Pretty Good Privacy) </vt:lpstr>
      <vt:lpstr>PGP (Pretty Good Privacy) </vt:lpstr>
      <vt:lpstr>Alice Bob’a gizli bir mail atarsa!</vt:lpstr>
      <vt:lpstr>PowerPoint Sunusu</vt:lpstr>
      <vt:lpstr>PGP Anahtarları  </vt:lpstr>
      <vt:lpstr>PGP Güvenlik  </vt:lpstr>
      <vt:lpstr>MSKÜ Uygulaması </vt:lpstr>
      <vt:lpstr>MSKÜ Uygulaması </vt:lpstr>
      <vt:lpstr>MSKÜ Uygulaması </vt:lpstr>
      <vt:lpstr>MSKÜ Uygulaması </vt:lpstr>
      <vt:lpstr>MSKÜ Uygulaması </vt:lpstr>
      <vt:lpstr>Teşekkürler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OpenPGP ile E-posta şifreleme:  Muğla Sıtkı KoçmanÜniversitesi Uygulaması</dc:title>
  <dc:creator>onur onurka</dc:creator>
  <cp:lastModifiedBy>onur</cp:lastModifiedBy>
  <cp:revision>47</cp:revision>
  <dcterms:created xsi:type="dcterms:W3CDTF">2014-12-23T08:12:24Z</dcterms:created>
  <dcterms:modified xsi:type="dcterms:W3CDTF">2015-02-06T09:56:03Z</dcterms:modified>
</cp:coreProperties>
</file>