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1" r:id="rId6"/>
    <p:sldId id="260" r:id="rId7"/>
    <p:sldId id="262" r:id="rId8"/>
    <p:sldId id="263" r:id="rId9"/>
    <p:sldId id="264" r:id="rId10"/>
    <p:sldId id="265" r:id="rId11"/>
    <p:sldId id="267" r:id="rId12"/>
    <p:sldId id="266" r:id="rId13"/>
    <p:sldId id="268" r:id="rId14"/>
    <p:sldId id="269" r:id="rId15"/>
    <p:sldId id="270"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A0CE872-C23F-4632-9506-0FE9FE3E842B}" type="datetimeFigureOut">
              <a:rPr lang="tr-TR" smtClean="0"/>
              <a:t>3.2.2015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A6098C-3094-4790-8299-48BF81B7E6E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A0CE872-C23F-4632-9506-0FE9FE3E842B}" type="datetimeFigureOut">
              <a:rPr lang="tr-TR" smtClean="0"/>
              <a:t>3.2.2015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A6098C-3094-4790-8299-48BF81B7E6E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A0CE872-C23F-4632-9506-0FE9FE3E842B}" type="datetimeFigureOut">
              <a:rPr lang="tr-TR" smtClean="0"/>
              <a:t>3.2.2015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A6098C-3094-4790-8299-48BF81B7E6E1}"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A0CE872-C23F-4632-9506-0FE9FE3E842B}" type="datetimeFigureOut">
              <a:rPr lang="tr-TR" smtClean="0"/>
              <a:t>3.2.2015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A6098C-3094-4790-8299-48BF81B7E6E1}"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0CE872-C23F-4632-9506-0FE9FE3E842B}" type="datetimeFigureOut">
              <a:rPr lang="tr-TR" smtClean="0"/>
              <a:t>3.2.2015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A6098C-3094-4790-8299-48BF81B7E6E1}"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A0CE872-C23F-4632-9506-0FE9FE3E842B}" type="datetimeFigureOut">
              <a:rPr lang="tr-TR" smtClean="0"/>
              <a:t>3.2.2015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A6098C-3094-4790-8299-48BF81B7E6E1}"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A0CE872-C23F-4632-9506-0FE9FE3E842B}" type="datetimeFigureOut">
              <a:rPr lang="tr-TR" smtClean="0"/>
              <a:t>3.2.2015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7A6098C-3094-4790-8299-48BF81B7E6E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A0CE872-C23F-4632-9506-0FE9FE3E842B}" type="datetimeFigureOut">
              <a:rPr lang="tr-TR" smtClean="0"/>
              <a:t>3.2.2015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7A6098C-3094-4790-8299-48BF81B7E6E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A0CE872-C23F-4632-9506-0FE9FE3E842B}" type="datetimeFigureOut">
              <a:rPr lang="tr-TR" smtClean="0"/>
              <a:t>3.2.2015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7A6098C-3094-4790-8299-48BF81B7E6E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A0CE872-C23F-4632-9506-0FE9FE3E842B}" type="datetimeFigureOut">
              <a:rPr lang="tr-TR" smtClean="0"/>
              <a:t>3.2.2015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A6098C-3094-4790-8299-48BF81B7E6E1}"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0CE872-C23F-4632-9506-0FE9FE3E842B}" type="datetimeFigureOut">
              <a:rPr lang="tr-TR" smtClean="0"/>
              <a:t>3.2.2015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A6098C-3094-4790-8299-48BF81B7E6E1}"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A0CE872-C23F-4632-9506-0FE9FE3E842B}" type="datetimeFigureOut">
              <a:rPr lang="tr-TR" smtClean="0"/>
              <a:t>3.2.2015</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7A6098C-3094-4790-8299-48BF81B7E6E1}"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dailymotion.com/video/x2e06hp_tanitim-360-1_school" TargetMode="External"/><Relationship Id="rId7" Type="http://schemas.openxmlformats.org/officeDocument/2006/relationships/image" Target="../media/image2.png"/><Relationship Id="rId2" Type="http://schemas.openxmlformats.org/officeDocument/2006/relationships/hyperlink" Target="http://www.dailymotion.com/video/x2c8qm5_akdeniz-universitesi-muhendislik-fakultesi_schoo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proje.akdeniz.edu.tr/sanaltur/tur.asp?s=TBMYO" TargetMode="External"/><Relationship Id="rId4" Type="http://schemas.openxmlformats.org/officeDocument/2006/relationships/hyperlink" Target="http://proje.akdeniz.edu.tr/sanaltur/tur/muhendislik/muhendislik.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A4iK5L7hTIs" TargetMode="External"/><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0936" y="762433"/>
            <a:ext cx="6172200" cy="1440160"/>
          </a:xfrm>
        </p:spPr>
        <p:txBody>
          <a:bodyPr>
            <a:normAutofit/>
          </a:bodyPr>
          <a:lstStyle/>
          <a:p>
            <a:r>
              <a:rPr lang="tr-TR" sz="2400" dirty="0" smtClean="0">
                <a:latin typeface="Arial" pitchFamily="34" charset="0"/>
                <a:ea typeface="Verdana" pitchFamily="34" charset="0"/>
                <a:cs typeface="Arial" pitchFamily="34" charset="0"/>
              </a:rPr>
              <a:t>Akdeniz </a:t>
            </a:r>
            <a:r>
              <a:rPr lang="tr-TR" sz="2400" dirty="0">
                <a:latin typeface="Arial" pitchFamily="34" charset="0"/>
                <a:ea typeface="Verdana" pitchFamily="34" charset="0"/>
                <a:cs typeface="Arial" pitchFamily="34" charset="0"/>
              </a:rPr>
              <a:t>Üniversitesi Gerçek Panoramik Fotoğraflarla Kampüs </a:t>
            </a:r>
            <a:r>
              <a:rPr lang="tr-TR" sz="2400" dirty="0" smtClean="0">
                <a:latin typeface="Arial" pitchFamily="34" charset="0"/>
                <a:ea typeface="Verdana" pitchFamily="34" charset="0"/>
                <a:cs typeface="Arial" pitchFamily="34" charset="0"/>
              </a:rPr>
              <a:t>Gezintisi</a:t>
            </a:r>
            <a:endParaRPr lang="tr-TR" dirty="0"/>
          </a:p>
        </p:txBody>
      </p:sp>
      <p:sp>
        <p:nvSpPr>
          <p:cNvPr id="3" name="Alt Başlık 2"/>
          <p:cNvSpPr>
            <a:spLocks noGrp="1"/>
          </p:cNvSpPr>
          <p:nvPr>
            <p:ph type="subTitle" idx="1"/>
          </p:nvPr>
        </p:nvSpPr>
        <p:spPr>
          <a:xfrm>
            <a:off x="1425875" y="4137910"/>
            <a:ext cx="6400800" cy="1473200"/>
          </a:xfrm>
        </p:spPr>
        <p:txBody>
          <a:bodyPr>
            <a:normAutofit/>
          </a:bodyPr>
          <a:lstStyle/>
          <a:p>
            <a:r>
              <a:rPr lang="tr-TR" sz="2800" b="1" dirty="0" smtClean="0"/>
              <a:t>Levent Uzunsakal , Abdülkadir KOÇER, </a:t>
            </a:r>
            <a:r>
              <a:rPr lang="tr-TR" sz="2800" dirty="0" smtClean="0"/>
              <a:t>Akdeniz </a:t>
            </a:r>
            <a:r>
              <a:rPr lang="tr-TR" sz="2800" dirty="0"/>
              <a:t>Üniversitesi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8103" y="2492896"/>
            <a:ext cx="3096344" cy="1446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6007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6" name="Başlık 2"/>
          <p:cNvSpPr>
            <a:spLocks noGrp="1"/>
          </p:cNvSpPr>
          <p:nvPr>
            <p:ph type="title"/>
          </p:nvPr>
        </p:nvSpPr>
        <p:spPr>
          <a:xfrm>
            <a:off x="457200" y="338328"/>
            <a:ext cx="8229600" cy="1252728"/>
          </a:xfrm>
        </p:spPr>
        <p:txBody>
          <a:bodyPr/>
          <a:lstStyle/>
          <a:p>
            <a:r>
              <a:rPr lang="tr-TR" dirty="0" smtClean="0"/>
              <a:t>Yöntem</a:t>
            </a:r>
            <a:endParaRPr lang="tr-TR" dirty="0"/>
          </a:p>
        </p:txBody>
      </p:sp>
      <p:sp>
        <p:nvSpPr>
          <p:cNvPr id="8" name="İçerik Yer Tutucusu 2"/>
          <p:cNvSpPr>
            <a:spLocks noGrp="1"/>
          </p:cNvSpPr>
          <p:nvPr>
            <p:ph idx="1"/>
          </p:nvPr>
        </p:nvSpPr>
        <p:spPr>
          <a:xfrm>
            <a:off x="467544" y="2996952"/>
            <a:ext cx="8229600" cy="2393015"/>
          </a:xfrm>
        </p:spPr>
        <p:txBody>
          <a:bodyPr/>
          <a:lstStyle/>
          <a:p>
            <a:r>
              <a:rPr lang="tr-TR" dirty="0" smtClean="0"/>
              <a:t>Geniş açıda fotoğraf çekimi ,</a:t>
            </a:r>
          </a:p>
          <a:p>
            <a:pPr algn="just"/>
            <a:r>
              <a:rPr lang="tr-TR" dirty="0" smtClean="0"/>
              <a:t>Birbirini takip eden sırada çekilmiş fotoğrafları kullanarak </a:t>
            </a:r>
            <a:r>
              <a:rPr lang="tr-TR" dirty="0" err="1" smtClean="0"/>
              <a:t>autopanogiga</a:t>
            </a:r>
            <a:r>
              <a:rPr lang="tr-TR" dirty="0" smtClean="0"/>
              <a:t>, panorama </a:t>
            </a:r>
            <a:r>
              <a:rPr lang="tr-TR" dirty="0" err="1" smtClean="0"/>
              <a:t>maker</a:t>
            </a:r>
            <a:r>
              <a:rPr lang="tr-TR" dirty="0" smtClean="0"/>
              <a:t> </a:t>
            </a:r>
            <a:r>
              <a:rPr lang="tr-TR" dirty="0" err="1" smtClean="0"/>
              <a:t>vb</a:t>
            </a:r>
            <a:r>
              <a:rPr lang="tr-TR" dirty="0" smtClean="0"/>
              <a:t> programlar aracılığı ile tek parça geniş açılı fotoğrafların elde edilmesi.</a:t>
            </a:r>
          </a:p>
          <a:p>
            <a:pPr algn="just"/>
            <a:r>
              <a:rPr lang="tr-TR" dirty="0" err="1" smtClean="0"/>
              <a:t>Kolor</a:t>
            </a:r>
            <a:r>
              <a:rPr lang="tr-TR" dirty="0" smtClean="0"/>
              <a:t> </a:t>
            </a:r>
            <a:r>
              <a:rPr lang="tr-TR" dirty="0" err="1" smtClean="0"/>
              <a:t>panotour</a:t>
            </a:r>
            <a:r>
              <a:rPr lang="tr-TR" dirty="0" smtClean="0"/>
              <a:t> vb. programlar aracılığı ile </a:t>
            </a:r>
            <a:r>
              <a:rPr lang="tr-TR" dirty="0" err="1" smtClean="0"/>
              <a:t>sanaltur</a:t>
            </a:r>
            <a:r>
              <a:rPr lang="tr-TR" dirty="0" smtClean="0"/>
              <a:t> yapımı</a:t>
            </a:r>
            <a:endParaRPr lang="tr-TR" dirty="0"/>
          </a:p>
        </p:txBody>
      </p:sp>
    </p:spTree>
    <p:extLst>
      <p:ext uri="{BB962C8B-B14F-4D97-AF65-F5344CB8AC3E}">
        <p14:creationId xmlns:p14="http://schemas.microsoft.com/office/powerpoint/2010/main" val="3140042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73493" y="3341891"/>
            <a:ext cx="8424936" cy="2031325"/>
          </a:xfrm>
          <a:prstGeom prst="rect">
            <a:avLst/>
          </a:prstGeom>
          <a:noFill/>
        </p:spPr>
        <p:txBody>
          <a:bodyPr wrap="square" rtlCol="0">
            <a:spAutoFit/>
          </a:bodyPr>
          <a:lstStyle/>
          <a:p>
            <a:pPr algn="just"/>
            <a:r>
              <a:rPr lang="tr-TR" dirty="0" smtClean="0">
                <a:solidFill>
                  <a:schemeClr val="tx2"/>
                </a:solidFill>
              </a:rPr>
              <a:t>Anlatılan bilgiler ışığında Akdeniz Üniversitesi kampüsünde Teknik Bilimler MYO ve Mühendislik Fakültesi etrafında çekimler yapılmıştır. Bu çalışma üniversite tanıtımına katkı sağladığı gibi sene bazlı değişimi de gözler önüne sermektedir. </a:t>
            </a:r>
            <a:endParaRPr lang="tr-TR" dirty="0">
              <a:solidFill>
                <a:schemeClr val="tx2"/>
              </a:solidFill>
            </a:endParaRPr>
          </a:p>
          <a:p>
            <a:pPr algn="just"/>
            <a:endParaRPr lang="tr-TR" dirty="0">
              <a:solidFill>
                <a:schemeClr val="tx2"/>
              </a:solidFill>
            </a:endParaRPr>
          </a:p>
          <a:p>
            <a:pPr algn="just"/>
            <a:r>
              <a:rPr lang="tr-TR" dirty="0" smtClean="0">
                <a:solidFill>
                  <a:schemeClr val="tx2"/>
                </a:solidFill>
              </a:rPr>
              <a:t>* Çalışmaya başlamadan önce çekimlerin yapılacağı alanda keşif gezisi yapılmıştır. Noktalar zemine işaretlenmiştir.</a:t>
            </a:r>
          </a:p>
          <a:p>
            <a:pPr algn="just"/>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493" y="1764403"/>
            <a:ext cx="3168353" cy="1480079"/>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985242"/>
            <a:ext cx="1584176" cy="158417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Metin kutusu 7"/>
          <p:cNvSpPr txBox="1"/>
          <p:nvPr/>
        </p:nvSpPr>
        <p:spPr>
          <a:xfrm>
            <a:off x="7452320" y="5194622"/>
            <a:ext cx="1034641" cy="646331"/>
          </a:xfrm>
          <a:prstGeom prst="rect">
            <a:avLst/>
          </a:prstGeom>
          <a:noFill/>
        </p:spPr>
        <p:txBody>
          <a:bodyPr wrap="square" rtlCol="0">
            <a:spAutoFit/>
          </a:bodyPr>
          <a:lstStyle/>
          <a:p>
            <a:pPr algn="ctr"/>
            <a:r>
              <a:rPr lang="tr-TR" dirty="0" smtClean="0">
                <a:solidFill>
                  <a:schemeClr val="tx2"/>
                </a:solidFill>
              </a:rPr>
              <a:t>Yer işareti</a:t>
            </a:r>
            <a:endParaRPr lang="tr-TR" dirty="0">
              <a:solidFill>
                <a:schemeClr val="tx2"/>
              </a:solidFill>
            </a:endParaRP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11" name="Başlık 1"/>
          <p:cNvSpPr txBox="1">
            <a:spLocks/>
          </p:cNvSpPr>
          <p:nvPr/>
        </p:nvSpPr>
        <p:spPr>
          <a:xfrm>
            <a:off x="1907704" y="507448"/>
            <a:ext cx="5112568" cy="11521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dirty="0" smtClean="0">
                <a:latin typeface="Arial" pitchFamily="34" charset="0"/>
                <a:ea typeface="Verdana" pitchFamily="34" charset="0"/>
                <a:cs typeface="Arial" pitchFamily="34" charset="0"/>
              </a:rPr>
              <a:t>Akdeniz Üniversitesi Gerçek Panoramik Fotoğraflarla Kampüs Gezintisi</a:t>
            </a:r>
            <a:endParaRPr lang="tr-TR" dirty="0"/>
          </a:p>
        </p:txBody>
      </p:sp>
    </p:spTree>
    <p:extLst>
      <p:ext uri="{BB962C8B-B14F-4D97-AF65-F5344CB8AC3E}">
        <p14:creationId xmlns:p14="http://schemas.microsoft.com/office/powerpoint/2010/main" val="119199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10" y="1916832"/>
            <a:ext cx="3133186" cy="2506550"/>
          </a:xfrm>
          <a:prstGeom prst="rect">
            <a:avLst/>
          </a:prstGeom>
        </p:spPr>
      </p:pic>
      <p:sp>
        <p:nvSpPr>
          <p:cNvPr id="8" name="Metin kutusu 7"/>
          <p:cNvSpPr txBox="1"/>
          <p:nvPr/>
        </p:nvSpPr>
        <p:spPr>
          <a:xfrm>
            <a:off x="2776203" y="3886596"/>
            <a:ext cx="3058166" cy="923330"/>
          </a:xfrm>
          <a:prstGeom prst="rect">
            <a:avLst/>
          </a:prstGeom>
          <a:noFill/>
        </p:spPr>
        <p:txBody>
          <a:bodyPr wrap="square" rtlCol="0">
            <a:spAutoFit/>
          </a:bodyPr>
          <a:lstStyle/>
          <a:p>
            <a:pPr algn="just"/>
            <a:r>
              <a:rPr lang="tr-TR" dirty="0" smtClean="0">
                <a:solidFill>
                  <a:schemeClr val="tx2"/>
                </a:solidFill>
              </a:rPr>
              <a:t>GPS ile yerleri zemine sabitlenmiş noktaların Coğrafi Koordinatları elde edilir.</a:t>
            </a:r>
            <a:endParaRPr lang="tr-TR" dirty="0">
              <a:solidFill>
                <a:schemeClr val="tx2"/>
              </a:solidFill>
            </a:endParaRPr>
          </a:p>
        </p:txBody>
      </p:sp>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7668" y="3717032"/>
            <a:ext cx="2736304" cy="2736304"/>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640" y="4809926"/>
            <a:ext cx="2316126" cy="1827958"/>
          </a:xfrm>
          <a:prstGeom prst="rect">
            <a:avLst/>
          </a:prstGeom>
        </p:spPr>
      </p:pic>
      <p:sp>
        <p:nvSpPr>
          <p:cNvPr id="12" name="Başlık 1"/>
          <p:cNvSpPr txBox="1">
            <a:spLocks/>
          </p:cNvSpPr>
          <p:nvPr/>
        </p:nvSpPr>
        <p:spPr>
          <a:xfrm>
            <a:off x="1907704" y="507448"/>
            <a:ext cx="5112568" cy="11521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dirty="0" smtClean="0">
                <a:latin typeface="Arial" pitchFamily="34" charset="0"/>
                <a:ea typeface="Verdana" pitchFamily="34" charset="0"/>
                <a:cs typeface="Arial" pitchFamily="34" charset="0"/>
              </a:rPr>
              <a:t>Akdeniz Üniversitesi Gerçek Panoramik Fotoğraflarla Kampüs Gezintisi</a:t>
            </a:r>
            <a:endParaRPr lang="tr-TR" dirty="0"/>
          </a:p>
        </p:txBody>
      </p:sp>
    </p:spTree>
    <p:extLst>
      <p:ext uri="{BB962C8B-B14F-4D97-AF65-F5344CB8AC3E}">
        <p14:creationId xmlns:p14="http://schemas.microsoft.com/office/powerpoint/2010/main" val="314004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636912"/>
            <a:ext cx="3540621" cy="4044624"/>
          </a:xfrm>
          <a:prstGeom prst="rect">
            <a:avLst/>
          </a:prstGeom>
        </p:spPr>
      </p:pic>
      <p:sp>
        <p:nvSpPr>
          <p:cNvPr id="5" name="Metin kutusu 4"/>
          <p:cNvSpPr txBox="1"/>
          <p:nvPr/>
        </p:nvSpPr>
        <p:spPr>
          <a:xfrm>
            <a:off x="755576" y="3458895"/>
            <a:ext cx="3888432" cy="1200329"/>
          </a:xfrm>
          <a:prstGeom prst="rect">
            <a:avLst/>
          </a:prstGeom>
          <a:noFill/>
        </p:spPr>
        <p:txBody>
          <a:bodyPr wrap="square" rtlCol="0">
            <a:spAutoFit/>
          </a:bodyPr>
          <a:lstStyle/>
          <a:p>
            <a:pPr algn="just"/>
            <a:r>
              <a:rPr lang="tr-TR" dirty="0" smtClean="0">
                <a:solidFill>
                  <a:schemeClr val="tx2"/>
                </a:solidFill>
              </a:rPr>
              <a:t>Çekimlerin yapılacağı noktalara ait ağ oluşturulur. Böylece </a:t>
            </a:r>
            <a:r>
              <a:rPr lang="tr-TR" dirty="0" err="1" smtClean="0">
                <a:solidFill>
                  <a:schemeClr val="tx2"/>
                </a:solidFill>
              </a:rPr>
              <a:t>sanaltur</a:t>
            </a:r>
            <a:r>
              <a:rPr lang="tr-TR" dirty="0" smtClean="0">
                <a:solidFill>
                  <a:schemeClr val="tx2"/>
                </a:solidFill>
              </a:rPr>
              <a:t> program içindeki nokta birleşimlerine de altlık oluşturulmuş olur. </a:t>
            </a:r>
            <a:endParaRPr lang="tr-TR" dirty="0">
              <a:solidFill>
                <a:schemeClr val="tx2"/>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8" name="Başlık 1"/>
          <p:cNvSpPr txBox="1">
            <a:spLocks/>
          </p:cNvSpPr>
          <p:nvPr/>
        </p:nvSpPr>
        <p:spPr>
          <a:xfrm>
            <a:off x="1907704" y="507448"/>
            <a:ext cx="5112568" cy="11521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dirty="0" smtClean="0">
                <a:latin typeface="Arial" pitchFamily="34" charset="0"/>
                <a:ea typeface="Verdana" pitchFamily="34" charset="0"/>
                <a:cs typeface="Arial" pitchFamily="34" charset="0"/>
              </a:rPr>
              <a:t>Akdeniz Üniversitesi Gerçek Panoramik Fotoğraflarla Kampüs Gezintisi</a:t>
            </a:r>
            <a:endParaRPr lang="tr-TR" dirty="0"/>
          </a:p>
        </p:txBody>
      </p:sp>
    </p:spTree>
    <p:extLst>
      <p:ext uri="{BB962C8B-B14F-4D97-AF65-F5344CB8AC3E}">
        <p14:creationId xmlns:p14="http://schemas.microsoft.com/office/powerpoint/2010/main" val="664079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Gerekli Linkler</a:t>
            </a:r>
            <a:endParaRPr lang="tr-TR" dirty="0"/>
          </a:p>
        </p:txBody>
      </p:sp>
      <p:sp>
        <p:nvSpPr>
          <p:cNvPr id="4" name="Dikdörtgen 3">
            <a:hlinkClick r:id="rId2"/>
          </p:cNvPr>
          <p:cNvSpPr/>
          <p:nvPr/>
        </p:nvSpPr>
        <p:spPr>
          <a:xfrm>
            <a:off x="457200" y="3212976"/>
            <a:ext cx="6624736" cy="646331"/>
          </a:xfrm>
          <a:prstGeom prst="rect">
            <a:avLst/>
          </a:prstGeom>
        </p:spPr>
        <p:txBody>
          <a:bodyPr wrap="square">
            <a:spAutoFit/>
          </a:bodyPr>
          <a:lstStyle/>
          <a:p>
            <a:r>
              <a:rPr lang="tr-TR" dirty="0">
                <a:hlinkClick r:id="rId2"/>
              </a:rPr>
              <a:t>http://www.dailymotion.com/video/x2c8qm5_akdeniz-universitesi-muhendislik-fakultesi_school</a:t>
            </a:r>
            <a:endParaRPr lang="tr-TR" dirty="0"/>
          </a:p>
        </p:txBody>
      </p:sp>
      <p:sp>
        <p:nvSpPr>
          <p:cNvPr id="5" name="Dikdörtgen 4"/>
          <p:cNvSpPr/>
          <p:nvPr/>
        </p:nvSpPr>
        <p:spPr>
          <a:xfrm>
            <a:off x="457200" y="4149080"/>
            <a:ext cx="6995120" cy="369332"/>
          </a:xfrm>
          <a:prstGeom prst="rect">
            <a:avLst/>
          </a:prstGeom>
        </p:spPr>
        <p:txBody>
          <a:bodyPr wrap="square">
            <a:spAutoFit/>
          </a:bodyPr>
          <a:lstStyle/>
          <a:p>
            <a:r>
              <a:rPr lang="tr-TR" dirty="0">
                <a:hlinkClick r:id="rId3"/>
              </a:rPr>
              <a:t>http://www.dailymotion.com/video/x2e06hp_tanitim-360-1_school</a:t>
            </a:r>
            <a:endParaRPr lang="tr-TR" dirty="0"/>
          </a:p>
        </p:txBody>
      </p:sp>
      <p:sp>
        <p:nvSpPr>
          <p:cNvPr id="6" name="Dikdörtgen 5">
            <a:hlinkClick r:id="rId4"/>
          </p:cNvPr>
          <p:cNvSpPr/>
          <p:nvPr/>
        </p:nvSpPr>
        <p:spPr>
          <a:xfrm>
            <a:off x="457200" y="4941168"/>
            <a:ext cx="6995120" cy="369332"/>
          </a:xfrm>
          <a:prstGeom prst="rect">
            <a:avLst/>
          </a:prstGeom>
        </p:spPr>
        <p:txBody>
          <a:bodyPr wrap="square">
            <a:spAutoFit/>
          </a:bodyPr>
          <a:lstStyle/>
          <a:p>
            <a:r>
              <a:rPr lang="tr-TR" dirty="0">
                <a:hlinkClick r:id="rId4"/>
              </a:rPr>
              <a:t>http://proje.akdeniz.edu.tr/sanaltur/tur/muhendislik/muhendislik.html</a:t>
            </a:r>
            <a:endParaRPr lang="tr-TR" dirty="0"/>
          </a:p>
        </p:txBody>
      </p:sp>
      <p:sp>
        <p:nvSpPr>
          <p:cNvPr id="7" name="Dikdörtgen 6"/>
          <p:cNvSpPr/>
          <p:nvPr/>
        </p:nvSpPr>
        <p:spPr>
          <a:xfrm>
            <a:off x="471758" y="5717822"/>
            <a:ext cx="6836545" cy="369332"/>
          </a:xfrm>
          <a:prstGeom prst="rect">
            <a:avLst/>
          </a:prstGeom>
        </p:spPr>
        <p:txBody>
          <a:bodyPr wrap="square">
            <a:spAutoFit/>
          </a:bodyPr>
          <a:lstStyle/>
          <a:p>
            <a:r>
              <a:rPr lang="tr-TR" dirty="0">
                <a:hlinkClick r:id="rId5"/>
              </a:rPr>
              <a:t>http://proje.akdeniz.edu.tr/sanaltur/tur.asp?s=TBMYO</a:t>
            </a:r>
            <a:endParaRPr lang="tr-TR" dirty="0"/>
          </a:p>
        </p:txBody>
      </p:sp>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Tree>
    <p:extLst>
      <p:ext uri="{BB962C8B-B14F-4D97-AF65-F5344CB8AC3E}">
        <p14:creationId xmlns:p14="http://schemas.microsoft.com/office/powerpoint/2010/main" val="383477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6" name="Metin kutusu 5"/>
          <p:cNvSpPr txBox="1"/>
          <p:nvPr/>
        </p:nvSpPr>
        <p:spPr>
          <a:xfrm>
            <a:off x="3131840" y="5445224"/>
            <a:ext cx="5256584" cy="553998"/>
          </a:xfrm>
          <a:prstGeom prst="rect">
            <a:avLst/>
          </a:prstGeom>
          <a:noFill/>
        </p:spPr>
        <p:txBody>
          <a:bodyPr wrap="square" rtlCol="0">
            <a:spAutoFit/>
          </a:bodyPr>
          <a:lstStyle/>
          <a:p>
            <a:pPr algn="r"/>
            <a:r>
              <a:rPr lang="tr-TR" sz="3000" dirty="0" smtClean="0">
                <a:solidFill>
                  <a:schemeClr val="tx2"/>
                </a:solidFill>
              </a:rPr>
              <a:t>Dinlediğiniz için teşekkürler…</a:t>
            </a:r>
            <a:endParaRPr lang="tr-TR" sz="3000" dirty="0">
              <a:solidFill>
                <a:schemeClr val="tx2"/>
              </a:solidFill>
            </a:endParaRPr>
          </a:p>
        </p:txBody>
      </p:sp>
    </p:spTree>
    <p:extLst>
      <p:ext uri="{BB962C8B-B14F-4D97-AF65-F5344CB8AC3E}">
        <p14:creationId xmlns:p14="http://schemas.microsoft.com/office/powerpoint/2010/main" val="250272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8" name="Başlık 2"/>
          <p:cNvSpPr>
            <a:spLocks noGrp="1"/>
          </p:cNvSpPr>
          <p:nvPr>
            <p:ph type="title"/>
          </p:nvPr>
        </p:nvSpPr>
        <p:spPr>
          <a:xfrm>
            <a:off x="457200" y="338328"/>
            <a:ext cx="8229600" cy="1252728"/>
          </a:xfrm>
        </p:spPr>
        <p:txBody>
          <a:bodyPr/>
          <a:lstStyle/>
          <a:p>
            <a:r>
              <a:rPr lang="tr-TR" dirty="0" smtClean="0"/>
              <a:t>Giriş</a:t>
            </a:r>
            <a:endParaRPr lang="tr-TR" dirty="0"/>
          </a:p>
        </p:txBody>
      </p:sp>
      <p:sp>
        <p:nvSpPr>
          <p:cNvPr id="9" name="Metin kutusu 8"/>
          <p:cNvSpPr txBox="1"/>
          <p:nvPr/>
        </p:nvSpPr>
        <p:spPr>
          <a:xfrm>
            <a:off x="447197" y="2564904"/>
            <a:ext cx="8424936" cy="2677656"/>
          </a:xfrm>
          <a:prstGeom prst="rect">
            <a:avLst/>
          </a:prstGeom>
          <a:noFill/>
        </p:spPr>
        <p:txBody>
          <a:bodyPr wrap="square" rtlCol="0">
            <a:spAutoFit/>
          </a:bodyPr>
          <a:lstStyle/>
          <a:p>
            <a:pPr algn="just"/>
            <a:r>
              <a:rPr lang="tr-TR" sz="2400" dirty="0">
                <a:solidFill>
                  <a:schemeClr val="tx2"/>
                </a:solidFill>
              </a:rPr>
              <a:t>Panorama Nedir ?</a:t>
            </a:r>
          </a:p>
          <a:p>
            <a:pPr algn="just"/>
            <a:r>
              <a:rPr lang="tr-TR" sz="2400" dirty="0">
                <a:solidFill>
                  <a:schemeClr val="tx2"/>
                </a:solidFill>
              </a:rPr>
              <a:t>	</a:t>
            </a:r>
          </a:p>
          <a:p>
            <a:pPr algn="just"/>
            <a:r>
              <a:rPr lang="tr-TR" sz="2400" dirty="0">
                <a:solidFill>
                  <a:schemeClr val="tx2"/>
                </a:solidFill>
              </a:rPr>
              <a:t>Panorama, fiziksel anlamdaki bir alanın geniş açıyla herhangi bir görünümüdür. Boyama, çizim, fotoğraf, film / video veya üç boyutlu bir modelde uygulanabilir. Ayrıca, hareketli resim terimi (</a:t>
            </a:r>
            <a:r>
              <a:rPr lang="tr-TR" sz="2400" dirty="0" err="1">
                <a:solidFill>
                  <a:schemeClr val="tx2"/>
                </a:solidFill>
              </a:rPr>
              <a:t>pan</a:t>
            </a:r>
            <a:r>
              <a:rPr lang="tr-TR" sz="2400" dirty="0">
                <a:solidFill>
                  <a:schemeClr val="tx2"/>
                </a:solidFill>
              </a:rPr>
              <a:t>, </a:t>
            </a:r>
            <a:r>
              <a:rPr lang="tr-TR" sz="2400" dirty="0" err="1">
                <a:solidFill>
                  <a:schemeClr val="tx2"/>
                </a:solidFill>
              </a:rPr>
              <a:t>pannig</a:t>
            </a:r>
            <a:r>
              <a:rPr lang="tr-TR" sz="2400" dirty="0">
                <a:solidFill>
                  <a:schemeClr val="tx2"/>
                </a:solidFill>
              </a:rPr>
              <a:t>, panama; kamerayı döndürerek elde edilen görüntü) panoramadan türetilmiştir.</a:t>
            </a:r>
          </a:p>
        </p:txBody>
      </p:sp>
    </p:spTree>
    <p:extLst>
      <p:ext uri="{BB962C8B-B14F-4D97-AF65-F5344CB8AC3E}">
        <p14:creationId xmlns:p14="http://schemas.microsoft.com/office/powerpoint/2010/main" val="3104933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6" name="Başlık 2"/>
          <p:cNvSpPr>
            <a:spLocks noGrp="1"/>
          </p:cNvSpPr>
          <p:nvPr>
            <p:ph type="title"/>
          </p:nvPr>
        </p:nvSpPr>
        <p:spPr>
          <a:xfrm>
            <a:off x="457200" y="338328"/>
            <a:ext cx="8229600" cy="1252728"/>
          </a:xfrm>
        </p:spPr>
        <p:txBody>
          <a:bodyPr/>
          <a:lstStyle/>
          <a:p>
            <a:r>
              <a:rPr lang="tr-TR" dirty="0" smtClean="0"/>
              <a:t>Giriş</a:t>
            </a:r>
            <a:endParaRPr lang="tr-TR" dirty="0"/>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924944"/>
            <a:ext cx="8154652" cy="1495912"/>
          </a:xfrm>
          <a:prstGeom prst="rect">
            <a:avLst/>
          </a:prstGeom>
          <a:effectLst>
            <a:innerShdw blurRad="114300">
              <a:prstClr val="black"/>
            </a:innerShdw>
          </a:effectLst>
        </p:spPr>
        <p:style>
          <a:lnRef idx="1">
            <a:schemeClr val="dk1"/>
          </a:lnRef>
          <a:fillRef idx="2">
            <a:schemeClr val="dk1"/>
          </a:fillRef>
          <a:effectRef idx="1">
            <a:schemeClr val="dk1"/>
          </a:effectRef>
          <a:fontRef idx="minor">
            <a:schemeClr val="dk1"/>
          </a:fontRef>
        </p:style>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207" y="4811415"/>
            <a:ext cx="8154652" cy="1569913"/>
          </a:xfrm>
          <a:prstGeom prst="rect">
            <a:avLst/>
          </a:prstGeom>
          <a:effectLst>
            <a:innerShdw blurRad="114300">
              <a:prstClr val="black"/>
            </a:innerShdw>
          </a:effectLst>
        </p:spPr>
      </p:pic>
      <p:sp>
        <p:nvSpPr>
          <p:cNvPr id="10" name="Metin kutusu 9"/>
          <p:cNvSpPr txBox="1"/>
          <p:nvPr/>
        </p:nvSpPr>
        <p:spPr>
          <a:xfrm>
            <a:off x="611560" y="2468778"/>
            <a:ext cx="1656184" cy="369332"/>
          </a:xfrm>
          <a:prstGeom prst="rect">
            <a:avLst/>
          </a:prstGeom>
          <a:noFill/>
        </p:spPr>
        <p:txBody>
          <a:bodyPr wrap="square" rtlCol="0">
            <a:spAutoFit/>
          </a:bodyPr>
          <a:lstStyle/>
          <a:p>
            <a:r>
              <a:rPr lang="tr-TR" dirty="0" smtClean="0">
                <a:solidFill>
                  <a:schemeClr val="tx2"/>
                </a:solidFill>
              </a:rPr>
              <a:t>Gündüz 360</a:t>
            </a:r>
            <a:endParaRPr lang="tr-TR" dirty="0">
              <a:solidFill>
                <a:schemeClr val="tx2"/>
              </a:solidFill>
            </a:endParaRPr>
          </a:p>
        </p:txBody>
      </p:sp>
      <p:sp>
        <p:nvSpPr>
          <p:cNvPr id="11" name="Metin kutusu 10"/>
          <p:cNvSpPr txBox="1"/>
          <p:nvPr/>
        </p:nvSpPr>
        <p:spPr>
          <a:xfrm>
            <a:off x="550207" y="4451757"/>
            <a:ext cx="1656184" cy="369332"/>
          </a:xfrm>
          <a:prstGeom prst="rect">
            <a:avLst/>
          </a:prstGeom>
          <a:noFill/>
        </p:spPr>
        <p:txBody>
          <a:bodyPr wrap="square" rtlCol="0">
            <a:spAutoFit/>
          </a:bodyPr>
          <a:lstStyle/>
          <a:p>
            <a:r>
              <a:rPr lang="tr-TR" dirty="0" smtClean="0">
                <a:solidFill>
                  <a:schemeClr val="tx2"/>
                </a:solidFill>
              </a:rPr>
              <a:t>Gece 360</a:t>
            </a:r>
            <a:endParaRPr lang="tr-TR" dirty="0">
              <a:solidFill>
                <a:schemeClr val="tx2"/>
              </a:solidFill>
            </a:endParaRPr>
          </a:p>
        </p:txBody>
      </p:sp>
    </p:spTree>
    <p:extLst>
      <p:ext uri="{BB962C8B-B14F-4D97-AF65-F5344CB8AC3E}">
        <p14:creationId xmlns:p14="http://schemas.microsoft.com/office/powerpoint/2010/main" val="944466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6" name="Başlık 2"/>
          <p:cNvSpPr>
            <a:spLocks noGrp="1"/>
          </p:cNvSpPr>
          <p:nvPr>
            <p:ph type="title"/>
          </p:nvPr>
        </p:nvSpPr>
        <p:spPr>
          <a:xfrm>
            <a:off x="457200" y="338328"/>
            <a:ext cx="8229600" cy="1252728"/>
          </a:xfrm>
        </p:spPr>
        <p:txBody>
          <a:bodyPr/>
          <a:lstStyle/>
          <a:p>
            <a:r>
              <a:rPr lang="tr-TR" dirty="0" smtClean="0"/>
              <a:t>Giriş</a:t>
            </a:r>
            <a:endParaRPr lang="tr-TR" dirty="0"/>
          </a:p>
        </p:txBody>
      </p:sp>
      <p:sp>
        <p:nvSpPr>
          <p:cNvPr id="7" name="Metin kutusu 6"/>
          <p:cNvSpPr txBox="1"/>
          <p:nvPr/>
        </p:nvSpPr>
        <p:spPr>
          <a:xfrm>
            <a:off x="359532" y="2708920"/>
            <a:ext cx="8424936" cy="3693319"/>
          </a:xfrm>
          <a:prstGeom prst="rect">
            <a:avLst/>
          </a:prstGeom>
          <a:noFill/>
        </p:spPr>
        <p:txBody>
          <a:bodyPr wrap="square" rtlCol="0">
            <a:spAutoFit/>
          </a:bodyPr>
          <a:lstStyle/>
          <a:p>
            <a:pPr algn="just"/>
            <a:r>
              <a:rPr lang="tr-TR" b="1" dirty="0" smtClean="0"/>
              <a:t>	</a:t>
            </a:r>
            <a:r>
              <a:rPr lang="tr-TR" sz="2400" dirty="0">
                <a:solidFill>
                  <a:schemeClr val="tx2"/>
                </a:solidFill>
              </a:rPr>
              <a:t>Panoramik, görüntüler hem iç hem de dış mekanlar için etkili çözümler üretmektedir. Sunumumuzda , günümüzde bir çok alanda rastlamış olduğumuz bu görüntüler ile neler yapılabileceğine dair fikirler vermeye çalışacağız.</a:t>
            </a:r>
          </a:p>
          <a:p>
            <a:pPr algn="just"/>
            <a:endParaRPr lang="tr-TR" sz="2400" dirty="0">
              <a:solidFill>
                <a:schemeClr val="tx2"/>
              </a:solidFill>
            </a:endParaRPr>
          </a:p>
          <a:p>
            <a:pPr algn="just"/>
            <a:r>
              <a:rPr lang="tr-TR" sz="2400" dirty="0">
                <a:solidFill>
                  <a:schemeClr val="tx2"/>
                </a:solidFill>
              </a:rPr>
              <a:t>	Bir çok ünlü firmanın yüksek bedeller karşılığında hizmet olarak sundukları bu çalışmaların benzerlerinin basit ara yüzlü programlar ve herkesin kullanabileceği yeter çözünürlüklü fotoğraf makinalarıyla da yapılabildiğini anlatmaya çalışacağız. </a:t>
            </a:r>
          </a:p>
          <a:p>
            <a:pPr algn="just"/>
            <a:endParaRPr lang="tr-TR" dirty="0" smtClean="0"/>
          </a:p>
        </p:txBody>
      </p:sp>
    </p:spTree>
    <p:extLst>
      <p:ext uri="{BB962C8B-B14F-4D97-AF65-F5344CB8AC3E}">
        <p14:creationId xmlns:p14="http://schemas.microsoft.com/office/powerpoint/2010/main" val="2208466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6" name="Başlık 2"/>
          <p:cNvSpPr>
            <a:spLocks noGrp="1"/>
          </p:cNvSpPr>
          <p:nvPr>
            <p:ph type="title"/>
          </p:nvPr>
        </p:nvSpPr>
        <p:spPr>
          <a:xfrm>
            <a:off x="457200" y="338328"/>
            <a:ext cx="8229600" cy="1252728"/>
          </a:xfrm>
        </p:spPr>
        <p:txBody>
          <a:bodyPr>
            <a:normAutofit/>
          </a:bodyPr>
          <a:lstStyle/>
          <a:p>
            <a:r>
              <a:rPr lang="tr-TR" dirty="0" smtClean="0"/>
              <a:t>Tanım</a:t>
            </a:r>
            <a:endParaRPr lang="tr-TR" dirty="0"/>
          </a:p>
        </p:txBody>
      </p:sp>
      <p:sp>
        <p:nvSpPr>
          <p:cNvPr id="9" name="Dikdörtgen 8"/>
          <p:cNvSpPr/>
          <p:nvPr/>
        </p:nvSpPr>
        <p:spPr>
          <a:xfrm>
            <a:off x="467544" y="1894390"/>
            <a:ext cx="4464496" cy="4801314"/>
          </a:xfrm>
          <a:prstGeom prst="rect">
            <a:avLst/>
          </a:prstGeom>
        </p:spPr>
        <p:txBody>
          <a:bodyPr wrap="square">
            <a:spAutoFit/>
          </a:bodyPr>
          <a:lstStyle/>
          <a:p>
            <a:pPr algn="just"/>
            <a:r>
              <a:rPr lang="tr-TR" sz="2400" b="1" dirty="0" err="1">
                <a:solidFill>
                  <a:schemeClr val="tx2"/>
                </a:solidFill>
              </a:rPr>
              <a:t>Sanaltur</a:t>
            </a:r>
            <a:r>
              <a:rPr lang="tr-TR" sz="2400" b="1" dirty="0">
                <a:solidFill>
                  <a:schemeClr val="tx2"/>
                </a:solidFill>
              </a:rPr>
              <a:t> nedir?</a:t>
            </a:r>
          </a:p>
          <a:p>
            <a:pPr algn="just"/>
            <a:r>
              <a:rPr lang="tr-TR" dirty="0">
                <a:solidFill>
                  <a:schemeClr val="tx2"/>
                </a:solidFill>
              </a:rPr>
              <a:t>	</a:t>
            </a:r>
          </a:p>
          <a:p>
            <a:pPr algn="just"/>
            <a:r>
              <a:rPr lang="tr-TR" dirty="0">
                <a:solidFill>
                  <a:schemeClr val="tx2"/>
                </a:solidFill>
              </a:rPr>
              <a:t>	</a:t>
            </a:r>
            <a:r>
              <a:rPr lang="tr-TR" sz="2400" dirty="0">
                <a:solidFill>
                  <a:schemeClr val="tx2"/>
                </a:solidFill>
              </a:rPr>
              <a:t>Sanal tur her türlü iç ve dış mekanın bilgisayar aracılığıyla internet ortamında izlenmesine olanak sağlar. Bu esnada kullanıcı fare veya klavye yardımı ile sahnenin içinde yukarı, aşağı ve sağa sola olmak üzere 3 boyutlu bir gezinti yapabilir. Bilişim sektöründe devrim yaratan bu uygulama Sanal Tur olarak adlandırılır.</a:t>
            </a:r>
          </a:p>
        </p:txBody>
      </p:sp>
      <p:pic>
        <p:nvPicPr>
          <p:cNvPr id="11" name="Resim 10" descr="http://www.histasarim.com/images/stories/png/interactive-360.png"/>
          <p:cNvPicPr/>
          <p:nvPr/>
        </p:nvPicPr>
        <p:blipFill>
          <a:blip r:embed="rId4" cstate="print"/>
          <a:srcRect/>
          <a:stretch>
            <a:fillRect/>
          </a:stretch>
        </p:blipFill>
        <p:spPr bwMode="auto">
          <a:xfrm>
            <a:off x="5364088" y="2854886"/>
            <a:ext cx="3528392" cy="3526441"/>
          </a:xfrm>
          <a:prstGeom prst="rect">
            <a:avLst/>
          </a:prstGeom>
          <a:noFill/>
          <a:ln w="9525">
            <a:noFill/>
            <a:miter lim="800000"/>
            <a:headEnd/>
            <a:tailEnd/>
          </a:ln>
        </p:spPr>
      </p:pic>
    </p:spTree>
    <p:extLst>
      <p:ext uri="{BB962C8B-B14F-4D97-AF65-F5344CB8AC3E}">
        <p14:creationId xmlns:p14="http://schemas.microsoft.com/office/powerpoint/2010/main" val="3140042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6" name="Başlık 2"/>
          <p:cNvSpPr>
            <a:spLocks noGrp="1"/>
          </p:cNvSpPr>
          <p:nvPr>
            <p:ph type="title"/>
          </p:nvPr>
        </p:nvSpPr>
        <p:spPr>
          <a:xfrm>
            <a:off x="457200" y="338328"/>
            <a:ext cx="8229600" cy="1252728"/>
          </a:xfrm>
        </p:spPr>
        <p:txBody>
          <a:bodyPr/>
          <a:lstStyle/>
          <a:p>
            <a:r>
              <a:rPr lang="tr-TR" dirty="0" smtClean="0"/>
              <a:t>Ekipman</a:t>
            </a:r>
            <a:endParaRPr lang="tr-TR" dirty="0"/>
          </a:p>
        </p:txBody>
      </p:sp>
      <p:sp>
        <p:nvSpPr>
          <p:cNvPr id="8" name="Metin kutusu 7"/>
          <p:cNvSpPr txBox="1"/>
          <p:nvPr/>
        </p:nvSpPr>
        <p:spPr>
          <a:xfrm>
            <a:off x="-540568" y="2400372"/>
            <a:ext cx="6768752" cy="738664"/>
          </a:xfrm>
          <a:prstGeom prst="rect">
            <a:avLst/>
          </a:prstGeom>
          <a:noFill/>
        </p:spPr>
        <p:txBody>
          <a:bodyPr wrap="square" rtlCol="0">
            <a:spAutoFit/>
          </a:bodyPr>
          <a:lstStyle/>
          <a:p>
            <a:pPr algn="ctr"/>
            <a:r>
              <a:rPr lang="tr-TR" b="1" dirty="0" smtClean="0"/>
              <a:t>	</a:t>
            </a:r>
            <a:r>
              <a:rPr lang="tr-TR" sz="2400" b="1" dirty="0" err="1" smtClean="0">
                <a:solidFill>
                  <a:schemeClr val="tx2"/>
                </a:solidFill>
              </a:rPr>
              <a:t>Sanaltur</a:t>
            </a:r>
            <a:r>
              <a:rPr lang="tr-TR" sz="2400" b="1" dirty="0" smtClean="0">
                <a:solidFill>
                  <a:schemeClr val="tx2"/>
                </a:solidFill>
              </a:rPr>
              <a:t> için gerekli ekipmanlar nelerdir?</a:t>
            </a:r>
            <a:endParaRPr lang="tr-TR" sz="2400" dirty="0" smtClean="0">
              <a:solidFill>
                <a:schemeClr val="tx2"/>
              </a:solidFill>
            </a:endParaRPr>
          </a:p>
          <a:p>
            <a:pPr algn="just"/>
            <a:endParaRPr lang="tr-TR" dirty="0" smtClean="0"/>
          </a:p>
        </p:txBody>
      </p:sp>
      <p:pic>
        <p:nvPicPr>
          <p:cNvPr id="9" name="Resim 8" descr="C:\Users\pc\Desktop\kum zamba\nikon_dslr-d90---18-55-mm-lens-kit_-slr-fotograf-makinesi_29098.jpg"/>
          <p:cNvPicPr/>
          <p:nvPr/>
        </p:nvPicPr>
        <p:blipFill>
          <a:blip r:embed="rId4" cstate="print"/>
          <a:srcRect/>
          <a:stretch>
            <a:fillRect/>
          </a:stretch>
        </p:blipFill>
        <p:spPr bwMode="auto">
          <a:xfrm>
            <a:off x="727640" y="3150504"/>
            <a:ext cx="2305050" cy="2305050"/>
          </a:xfrm>
          <a:prstGeom prst="rect">
            <a:avLst/>
          </a:prstGeom>
          <a:noFill/>
          <a:ln w="9525">
            <a:noFill/>
            <a:miter lim="800000"/>
            <a:headEnd/>
            <a:tailEnd/>
          </a:ln>
        </p:spPr>
      </p:pic>
      <p:pic>
        <p:nvPicPr>
          <p:cNvPr id="10" name="Resim 9" descr="C:\Users\pc\Desktop\kum zamba\Samyang_8mm_f3.8_UMC_Fisheye_CS_II_1_0.JPG"/>
          <p:cNvPicPr/>
          <p:nvPr/>
        </p:nvPicPr>
        <p:blipFill>
          <a:blip r:embed="rId5" cstate="print"/>
          <a:srcRect/>
          <a:stretch>
            <a:fillRect/>
          </a:stretch>
        </p:blipFill>
        <p:spPr bwMode="auto">
          <a:xfrm>
            <a:off x="6153150" y="3139036"/>
            <a:ext cx="2533650" cy="2181860"/>
          </a:xfrm>
          <a:prstGeom prst="rect">
            <a:avLst/>
          </a:prstGeom>
          <a:noFill/>
          <a:ln w="9525">
            <a:noFill/>
            <a:miter lim="800000"/>
            <a:headEnd/>
            <a:tailEnd/>
          </a:ln>
        </p:spPr>
      </p:pic>
      <p:sp>
        <p:nvSpPr>
          <p:cNvPr id="13" name="Metin kutusu 12"/>
          <p:cNvSpPr txBox="1"/>
          <p:nvPr/>
        </p:nvSpPr>
        <p:spPr>
          <a:xfrm>
            <a:off x="727640" y="5455554"/>
            <a:ext cx="3240360" cy="646331"/>
          </a:xfrm>
          <a:prstGeom prst="rect">
            <a:avLst/>
          </a:prstGeom>
          <a:noFill/>
        </p:spPr>
        <p:txBody>
          <a:bodyPr wrap="square" rtlCol="0">
            <a:spAutoFit/>
          </a:bodyPr>
          <a:lstStyle/>
          <a:p>
            <a:pPr algn="just"/>
            <a:r>
              <a:rPr lang="tr-TR" dirty="0" smtClean="0">
                <a:solidFill>
                  <a:schemeClr val="tx2"/>
                </a:solidFill>
              </a:rPr>
              <a:t>Profesyonel olmasına gerek olmayan bir fotoğraf makinası</a:t>
            </a:r>
            <a:endParaRPr lang="tr-TR" dirty="0">
              <a:solidFill>
                <a:schemeClr val="tx2"/>
              </a:solidFill>
            </a:endParaRPr>
          </a:p>
        </p:txBody>
      </p:sp>
      <p:sp>
        <p:nvSpPr>
          <p:cNvPr id="14" name="Metin kutusu 13"/>
          <p:cNvSpPr txBox="1"/>
          <p:nvPr/>
        </p:nvSpPr>
        <p:spPr>
          <a:xfrm>
            <a:off x="6116352" y="5237549"/>
            <a:ext cx="1944216" cy="369332"/>
          </a:xfrm>
          <a:prstGeom prst="rect">
            <a:avLst/>
          </a:prstGeom>
          <a:noFill/>
        </p:spPr>
        <p:txBody>
          <a:bodyPr wrap="square" rtlCol="0">
            <a:spAutoFit/>
          </a:bodyPr>
          <a:lstStyle/>
          <a:p>
            <a:pPr algn="just"/>
            <a:r>
              <a:rPr lang="tr-TR" dirty="0" smtClean="0">
                <a:solidFill>
                  <a:schemeClr val="tx2"/>
                </a:solidFill>
              </a:rPr>
              <a:t>Geniş açılı bir lens</a:t>
            </a:r>
            <a:endParaRPr lang="tr-TR" dirty="0">
              <a:solidFill>
                <a:schemeClr val="tx2"/>
              </a:solidFill>
            </a:endParaRPr>
          </a:p>
        </p:txBody>
      </p:sp>
    </p:spTree>
    <p:extLst>
      <p:ext uri="{BB962C8B-B14F-4D97-AF65-F5344CB8AC3E}">
        <p14:creationId xmlns:p14="http://schemas.microsoft.com/office/powerpoint/2010/main" val="3140042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pic>
        <p:nvPicPr>
          <p:cNvPr id="7" name="Resim 6" descr="C:\Users\pc\Desktop\kum zamba\indir.jpg"/>
          <p:cNvPicPr/>
          <p:nvPr/>
        </p:nvPicPr>
        <p:blipFill>
          <a:blip r:embed="rId4" cstate="print"/>
          <a:srcRect/>
          <a:stretch>
            <a:fillRect/>
          </a:stretch>
        </p:blipFill>
        <p:spPr bwMode="auto">
          <a:xfrm>
            <a:off x="1114424" y="2636911"/>
            <a:ext cx="2737495" cy="2737495"/>
          </a:xfrm>
          <a:prstGeom prst="rect">
            <a:avLst/>
          </a:prstGeom>
          <a:noFill/>
          <a:ln w="9525">
            <a:noFill/>
            <a:miter lim="800000"/>
            <a:headEnd/>
            <a:tailEnd/>
          </a:ln>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2636911"/>
            <a:ext cx="2757686" cy="2757686"/>
          </a:xfrm>
          <a:prstGeom prst="rect">
            <a:avLst/>
          </a:prstGeom>
        </p:spPr>
      </p:pic>
      <p:sp>
        <p:nvSpPr>
          <p:cNvPr id="9" name="Metin kutusu 8"/>
          <p:cNvSpPr txBox="1"/>
          <p:nvPr/>
        </p:nvSpPr>
        <p:spPr>
          <a:xfrm>
            <a:off x="5292080" y="5189740"/>
            <a:ext cx="2736304" cy="369332"/>
          </a:xfrm>
          <a:prstGeom prst="rect">
            <a:avLst/>
          </a:prstGeom>
          <a:noFill/>
        </p:spPr>
        <p:txBody>
          <a:bodyPr wrap="square" rtlCol="0">
            <a:spAutoFit/>
          </a:bodyPr>
          <a:lstStyle/>
          <a:p>
            <a:pPr algn="ctr"/>
            <a:r>
              <a:rPr lang="tr-TR" dirty="0" smtClean="0">
                <a:solidFill>
                  <a:schemeClr val="tx2"/>
                </a:solidFill>
              </a:rPr>
              <a:t>Motorlu Panoramik kafa</a:t>
            </a:r>
            <a:endParaRPr lang="tr-TR" dirty="0">
              <a:solidFill>
                <a:schemeClr val="tx2"/>
              </a:solidFill>
            </a:endParaRPr>
          </a:p>
        </p:txBody>
      </p:sp>
      <p:sp>
        <p:nvSpPr>
          <p:cNvPr id="10" name="Metin kutusu 9"/>
          <p:cNvSpPr txBox="1"/>
          <p:nvPr/>
        </p:nvSpPr>
        <p:spPr>
          <a:xfrm>
            <a:off x="2050726" y="5374406"/>
            <a:ext cx="864890" cy="369332"/>
          </a:xfrm>
          <a:prstGeom prst="rect">
            <a:avLst/>
          </a:prstGeom>
          <a:noFill/>
        </p:spPr>
        <p:txBody>
          <a:bodyPr wrap="square" rtlCol="0">
            <a:spAutoFit/>
          </a:bodyPr>
          <a:lstStyle/>
          <a:p>
            <a:pPr algn="ctr"/>
            <a:r>
              <a:rPr lang="tr-TR" dirty="0" err="1" smtClean="0">
                <a:solidFill>
                  <a:schemeClr val="tx2"/>
                </a:solidFill>
              </a:rPr>
              <a:t>Tripot</a:t>
            </a:r>
            <a:endParaRPr lang="tr-TR" dirty="0">
              <a:solidFill>
                <a:schemeClr val="tx2"/>
              </a:solidFill>
            </a:endParaRPr>
          </a:p>
        </p:txBody>
      </p:sp>
      <p:sp>
        <p:nvSpPr>
          <p:cNvPr id="11" name="Başlık 2"/>
          <p:cNvSpPr>
            <a:spLocks noGrp="1"/>
          </p:cNvSpPr>
          <p:nvPr>
            <p:ph type="title"/>
          </p:nvPr>
        </p:nvSpPr>
        <p:spPr>
          <a:xfrm>
            <a:off x="457200" y="338328"/>
            <a:ext cx="8229600" cy="1252728"/>
          </a:xfrm>
        </p:spPr>
        <p:txBody>
          <a:bodyPr/>
          <a:lstStyle/>
          <a:p>
            <a:r>
              <a:rPr lang="tr-TR" dirty="0" smtClean="0"/>
              <a:t>Ekipman</a:t>
            </a:r>
            <a:endParaRPr lang="tr-TR" dirty="0"/>
          </a:p>
        </p:txBody>
      </p:sp>
      <p:sp>
        <p:nvSpPr>
          <p:cNvPr id="12" name="Dikdörtgen 11">
            <a:hlinkClick r:id="rId6"/>
          </p:cNvPr>
          <p:cNvSpPr/>
          <p:nvPr/>
        </p:nvSpPr>
        <p:spPr>
          <a:xfrm>
            <a:off x="3035321" y="5748171"/>
            <a:ext cx="4993063" cy="369332"/>
          </a:xfrm>
          <a:prstGeom prst="rect">
            <a:avLst/>
          </a:prstGeom>
        </p:spPr>
        <p:txBody>
          <a:bodyPr wrap="square">
            <a:spAutoFit/>
          </a:bodyPr>
          <a:lstStyle/>
          <a:p>
            <a:r>
              <a:rPr lang="tr-TR" dirty="0">
                <a:solidFill>
                  <a:schemeClr val="tx2">
                    <a:lumMod val="40000"/>
                    <a:lumOff val="60000"/>
                  </a:schemeClr>
                </a:solidFill>
              </a:rPr>
              <a:t>https://www.youtube.com/watch?v=A4iK5L7hTIs</a:t>
            </a:r>
          </a:p>
        </p:txBody>
      </p:sp>
    </p:spTree>
    <p:extLst>
      <p:ext uri="{BB962C8B-B14F-4D97-AF65-F5344CB8AC3E}">
        <p14:creationId xmlns:p14="http://schemas.microsoft.com/office/powerpoint/2010/main" val="3140042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6" name="Başlık 2"/>
          <p:cNvSpPr>
            <a:spLocks noGrp="1"/>
          </p:cNvSpPr>
          <p:nvPr>
            <p:ph type="title"/>
          </p:nvPr>
        </p:nvSpPr>
        <p:spPr>
          <a:xfrm>
            <a:off x="457200" y="338328"/>
            <a:ext cx="8229600" cy="1252728"/>
          </a:xfrm>
        </p:spPr>
        <p:txBody>
          <a:bodyPr/>
          <a:lstStyle/>
          <a:p>
            <a:r>
              <a:rPr lang="tr-TR" dirty="0" smtClean="0"/>
              <a:t>Ekipman</a:t>
            </a:r>
            <a:endParaRPr lang="tr-TR" dirty="0"/>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90051"/>
            <a:ext cx="4752528" cy="3343229"/>
          </a:xfrm>
          <a:prstGeom prst="rect">
            <a:avLst/>
          </a:prstGeom>
        </p:spPr>
      </p:pic>
      <p:sp>
        <p:nvSpPr>
          <p:cNvPr id="8" name="Metin kutusu 7"/>
          <p:cNvSpPr txBox="1"/>
          <p:nvPr/>
        </p:nvSpPr>
        <p:spPr>
          <a:xfrm>
            <a:off x="5497439" y="5178761"/>
            <a:ext cx="3073921" cy="461665"/>
          </a:xfrm>
          <a:prstGeom prst="rect">
            <a:avLst/>
          </a:prstGeom>
          <a:noFill/>
        </p:spPr>
        <p:txBody>
          <a:bodyPr wrap="square" rtlCol="0">
            <a:spAutoFit/>
          </a:bodyPr>
          <a:lstStyle/>
          <a:p>
            <a:pPr algn="ctr"/>
            <a:r>
              <a:rPr lang="tr-TR" sz="2400" dirty="0" smtClean="0">
                <a:solidFill>
                  <a:schemeClr val="tx2"/>
                </a:solidFill>
              </a:rPr>
              <a:t>İnsansız Hava Aracı</a:t>
            </a:r>
            <a:endParaRPr lang="tr-TR" sz="2400" dirty="0">
              <a:solidFill>
                <a:schemeClr val="tx2"/>
              </a:solidFill>
            </a:endParaRPr>
          </a:p>
        </p:txBody>
      </p:sp>
    </p:spTree>
    <p:extLst>
      <p:ext uri="{BB962C8B-B14F-4D97-AF65-F5344CB8AC3E}">
        <p14:creationId xmlns:p14="http://schemas.microsoft.com/office/powerpoint/2010/main" val="3140042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34993"/>
            <a:ext cx="1777777" cy="177777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656"/>
            <a:ext cx="1177503" cy="1171566"/>
          </a:xfrm>
          <a:prstGeom prst="rect">
            <a:avLst/>
          </a:prstGeom>
        </p:spPr>
      </p:pic>
      <p:sp>
        <p:nvSpPr>
          <p:cNvPr id="6" name="Başlık 2"/>
          <p:cNvSpPr>
            <a:spLocks noGrp="1"/>
          </p:cNvSpPr>
          <p:nvPr>
            <p:ph type="title"/>
          </p:nvPr>
        </p:nvSpPr>
        <p:spPr>
          <a:xfrm>
            <a:off x="457200" y="338328"/>
            <a:ext cx="8229600" cy="1252728"/>
          </a:xfrm>
        </p:spPr>
        <p:txBody>
          <a:bodyPr/>
          <a:lstStyle/>
          <a:p>
            <a:r>
              <a:rPr lang="tr-TR" dirty="0" smtClean="0"/>
              <a:t>Ekipman</a:t>
            </a:r>
            <a:endParaRPr lang="tr-TR" dirty="0"/>
          </a:p>
        </p:txBody>
      </p:sp>
      <p:pic>
        <p:nvPicPr>
          <p:cNvPr id="3" name="Resim 2"/>
          <p:cNvPicPr>
            <a:picLocks noChangeAspect="1"/>
          </p:cNvPicPr>
          <p:nvPr/>
        </p:nvPicPr>
        <p:blipFill>
          <a:blip r:embed="rId4"/>
          <a:stretch>
            <a:fillRect/>
          </a:stretch>
        </p:blipFill>
        <p:spPr>
          <a:xfrm>
            <a:off x="809913" y="2708920"/>
            <a:ext cx="7772112" cy="3597477"/>
          </a:xfrm>
          <a:prstGeom prst="rect">
            <a:avLst/>
          </a:prstGeom>
        </p:spPr>
      </p:pic>
      <p:sp>
        <p:nvSpPr>
          <p:cNvPr id="7" name="Metin kutusu 6"/>
          <p:cNvSpPr txBox="1"/>
          <p:nvPr/>
        </p:nvSpPr>
        <p:spPr>
          <a:xfrm>
            <a:off x="1547665" y="5733256"/>
            <a:ext cx="4784896" cy="369332"/>
          </a:xfrm>
          <a:prstGeom prst="rect">
            <a:avLst/>
          </a:prstGeom>
          <a:noFill/>
        </p:spPr>
        <p:txBody>
          <a:bodyPr wrap="square" rtlCol="0">
            <a:spAutoFit/>
          </a:bodyPr>
          <a:lstStyle/>
          <a:p>
            <a:pPr algn="ctr"/>
            <a:r>
              <a:rPr lang="tr-TR" dirty="0" smtClean="0">
                <a:solidFill>
                  <a:schemeClr val="tx2"/>
                </a:solidFill>
              </a:rPr>
              <a:t>Tablet PC ile 2 km mesafeli Yer Kontrol Ünitesi</a:t>
            </a:r>
            <a:endParaRPr lang="tr-TR" dirty="0">
              <a:solidFill>
                <a:schemeClr val="tx2"/>
              </a:solidFill>
            </a:endParaRPr>
          </a:p>
        </p:txBody>
      </p:sp>
    </p:spTree>
    <p:extLst>
      <p:ext uri="{BB962C8B-B14F-4D97-AF65-F5344CB8AC3E}">
        <p14:creationId xmlns:p14="http://schemas.microsoft.com/office/powerpoint/2010/main" val="3140042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219</TotalTime>
  <Words>217</Words>
  <Application>Microsoft Office PowerPoint</Application>
  <PresentationFormat>Ekran Gösterisi (4:3)</PresentationFormat>
  <Paragraphs>48</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Candara</vt:lpstr>
      <vt:lpstr>Symbol</vt:lpstr>
      <vt:lpstr>Verdana</vt:lpstr>
      <vt:lpstr>Dalga Biçimi</vt:lpstr>
      <vt:lpstr>Akdeniz Üniversitesi Gerçek Panoramik Fotoğraflarla Kampüs Gezintisi</vt:lpstr>
      <vt:lpstr>Giriş</vt:lpstr>
      <vt:lpstr>Giriş</vt:lpstr>
      <vt:lpstr>Giriş</vt:lpstr>
      <vt:lpstr>Tanım</vt:lpstr>
      <vt:lpstr>Ekipman</vt:lpstr>
      <vt:lpstr>Ekipman</vt:lpstr>
      <vt:lpstr>Ekipman</vt:lpstr>
      <vt:lpstr>Ekipman</vt:lpstr>
      <vt:lpstr>Yöntem</vt:lpstr>
      <vt:lpstr>PowerPoint Sunusu</vt:lpstr>
      <vt:lpstr>PowerPoint Sunusu</vt:lpstr>
      <vt:lpstr>PowerPoint Sunusu</vt:lpstr>
      <vt:lpstr>Gerekli Linkler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akocer</dc:creator>
  <cp:lastModifiedBy>Levent Uzunsakal</cp:lastModifiedBy>
  <cp:revision>31</cp:revision>
  <dcterms:created xsi:type="dcterms:W3CDTF">2015-02-01T21:27:02Z</dcterms:created>
  <dcterms:modified xsi:type="dcterms:W3CDTF">2015-02-03T13:14:00Z</dcterms:modified>
</cp:coreProperties>
</file>