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17"/>
  </p:notesMasterIdLst>
  <p:sldIdLst>
    <p:sldId id="256" r:id="rId3"/>
    <p:sldId id="258" r:id="rId4"/>
    <p:sldId id="257"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44">
          <p15:clr>
            <a:srgbClr val="A4A3A4"/>
          </p15:clr>
        </p15:guide>
        <p15:guide id="4" pos="561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4988" autoAdjust="0"/>
  </p:normalViewPr>
  <p:slideViewPr>
    <p:cSldViewPr showGuides="1">
      <p:cViewPr varScale="1">
        <p:scale>
          <a:sx n="137" d="100"/>
          <a:sy n="137" d="100"/>
        </p:scale>
        <p:origin x="2376" y="132"/>
      </p:cViewPr>
      <p:guideLst>
        <p:guide orient="horz" pos="2160"/>
        <p:guide pos="2880"/>
        <p:guide pos="144"/>
        <p:guide pos="5616"/>
      </p:guideLst>
    </p:cSldViewPr>
  </p:slideViewPr>
  <p:notesTextViewPr>
    <p:cViewPr>
      <p:scale>
        <a:sx n="1" d="1"/>
        <a:sy n="1" d="1"/>
      </p:scale>
      <p:origin x="0" y="0"/>
    </p:cViewPr>
  </p:notesTextViewPr>
  <p:notesViewPr>
    <p:cSldViewPr>
      <p:cViewPr varScale="1">
        <p:scale>
          <a:sx n="123" d="100"/>
          <a:sy n="123" d="100"/>
        </p:scale>
        <p:origin x="489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77E95D-754E-41EE-8FD9-22F0DAC85039}" type="datetimeFigureOut">
              <a:rPr lang="en-US" smtClean="0"/>
              <a:t>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EE178B-E8D4-4133-8979-C28D928C9217}" type="slidenum">
              <a:rPr lang="en-US" smtClean="0"/>
              <a:t>‹#›</a:t>
            </a:fld>
            <a:endParaRPr lang="en-US"/>
          </a:p>
        </p:txBody>
      </p:sp>
    </p:spTree>
    <p:extLst>
      <p:ext uri="{BB962C8B-B14F-4D97-AF65-F5344CB8AC3E}">
        <p14:creationId xmlns:p14="http://schemas.microsoft.com/office/powerpoint/2010/main" val="25272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noProof="0" dirty="0"/>
          </a:p>
        </p:txBody>
      </p:sp>
      <p:sp>
        <p:nvSpPr>
          <p:cNvPr id="4" name="Slide Number Placeholder 3"/>
          <p:cNvSpPr>
            <a:spLocks noGrp="1"/>
          </p:cNvSpPr>
          <p:nvPr>
            <p:ph type="sldNum" sz="quarter" idx="10"/>
          </p:nvPr>
        </p:nvSpPr>
        <p:spPr/>
        <p:txBody>
          <a:bodyPr/>
          <a:lstStyle/>
          <a:p>
            <a:fld id="{EFEE178B-E8D4-4133-8979-C28D928C9217}" type="slidenum">
              <a:rPr lang="en-US" smtClean="0"/>
              <a:t>1</a:t>
            </a:fld>
            <a:endParaRPr lang="en-US"/>
          </a:p>
        </p:txBody>
      </p:sp>
    </p:spTree>
    <p:extLst>
      <p:ext uri="{BB962C8B-B14F-4D97-AF65-F5344CB8AC3E}">
        <p14:creationId xmlns:p14="http://schemas.microsoft.com/office/powerpoint/2010/main" val="1129530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noProof="0" dirty="0"/>
          </a:p>
        </p:txBody>
      </p:sp>
      <p:sp>
        <p:nvSpPr>
          <p:cNvPr id="4" name="Slide Number Placeholder 3"/>
          <p:cNvSpPr>
            <a:spLocks noGrp="1"/>
          </p:cNvSpPr>
          <p:nvPr>
            <p:ph type="sldNum" sz="quarter" idx="10"/>
          </p:nvPr>
        </p:nvSpPr>
        <p:spPr/>
        <p:txBody>
          <a:bodyPr/>
          <a:lstStyle/>
          <a:p>
            <a:fld id="{EFEE178B-E8D4-4133-8979-C28D928C9217}" type="slidenum">
              <a:rPr lang="en-US" smtClean="0"/>
              <a:t>2</a:t>
            </a:fld>
            <a:endParaRPr lang="en-US"/>
          </a:p>
        </p:txBody>
      </p:sp>
    </p:spTree>
    <p:extLst>
      <p:ext uri="{BB962C8B-B14F-4D97-AF65-F5344CB8AC3E}">
        <p14:creationId xmlns:p14="http://schemas.microsoft.com/office/powerpoint/2010/main" val="478717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EFEE178B-E8D4-4133-8979-C28D928C9217}" type="slidenum">
              <a:rPr lang="en-US" smtClean="0"/>
              <a:t>3</a:t>
            </a:fld>
            <a:endParaRPr lang="en-US"/>
          </a:p>
        </p:txBody>
      </p:sp>
    </p:spTree>
    <p:extLst>
      <p:ext uri="{BB962C8B-B14F-4D97-AF65-F5344CB8AC3E}">
        <p14:creationId xmlns:p14="http://schemas.microsoft.com/office/powerpoint/2010/main" val="1353457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111675" cy="2667000"/>
          </a:xfrm>
        </p:spPr>
        <p:txBody>
          <a:bodyPr/>
          <a:lstStyle/>
          <a:p>
            <a:r>
              <a:rPr lang="tr-TR" smtClean="0"/>
              <a:t>Asıl başlık stili için tıklatın</a:t>
            </a:r>
            <a:endParaRPr lang="en-US"/>
          </a:p>
        </p:txBody>
      </p:sp>
      <p:sp>
        <p:nvSpPr>
          <p:cNvPr id="3" name="Subtitle 2"/>
          <p:cNvSpPr>
            <a:spLocks noGrp="1"/>
          </p:cNvSpPr>
          <p:nvPr>
            <p:ph type="subTitle" idx="1"/>
          </p:nvPr>
        </p:nvSpPr>
        <p:spPr>
          <a:xfrm>
            <a:off x="228600" y="3810000"/>
            <a:ext cx="5105400" cy="2133600"/>
          </a:xfrm>
        </p:spPr>
        <p:txBody>
          <a:bodyPr/>
          <a:lstStyle>
            <a:lvl1pPr marL="0" indent="0" algn="l">
              <a:buNone/>
              <a:defRPr b="1">
                <a:solidFill>
                  <a:schemeClr val="tx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a:p>
        </p:txBody>
      </p:sp>
      <p:sp>
        <p:nvSpPr>
          <p:cNvPr id="4" name="Date Placeholder 3"/>
          <p:cNvSpPr>
            <a:spLocks noGrp="1"/>
          </p:cNvSpPr>
          <p:nvPr>
            <p:ph type="dt" sz="half" idx="10"/>
          </p:nvPr>
        </p:nvSpPr>
        <p:spPr/>
        <p:txBody>
          <a:bodyPr/>
          <a:lstStyle/>
          <a:p>
            <a:fld id="{5585C76E-CCEA-4373-B437-E11660C8A818}" type="datetime1">
              <a:rPr lang="en-US" smtClean="0"/>
              <a:t>2/4/2015</a:t>
            </a:fld>
            <a:endParaRPr lang="en-US"/>
          </a:p>
        </p:txBody>
      </p:sp>
      <p:sp>
        <p:nvSpPr>
          <p:cNvPr id="5" name="Footer Placeholder 4"/>
          <p:cNvSpPr>
            <a:spLocks noGrp="1"/>
          </p:cNvSpPr>
          <p:nvPr>
            <p:ph type="ftr" sz="quarter" idx="11"/>
          </p:nvPr>
        </p:nvSpPr>
        <p:spPr/>
        <p:txBody>
          <a:bodyPr/>
          <a:lstStyle/>
          <a:p>
            <a:r>
              <a:rPr lang="en-US" smtClean="0"/>
              <a:t>BİLİŞİM TEKNOLOJİLERİNİN GELİR İDARESİNDE KULLANIMI (VEDOP)</a:t>
            </a:r>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pic>
        <p:nvPicPr>
          <p:cNvPr id="8" name="Glowing tech background 3d ,LO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18284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a:xfrm>
            <a:off x="228600" y="1403874"/>
            <a:ext cx="7239000" cy="48768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5ACD0566-FBE1-4B56-A742-88AB5D06277F}" type="datetime1">
              <a:rPr lang="en-US" smtClean="0"/>
              <a:t>2/4/2015</a:t>
            </a:fld>
            <a:endParaRPr lang="en-US"/>
          </a:p>
        </p:txBody>
      </p:sp>
      <p:sp>
        <p:nvSpPr>
          <p:cNvPr id="5" name="Footer Placeholder 4"/>
          <p:cNvSpPr>
            <a:spLocks noGrp="1"/>
          </p:cNvSpPr>
          <p:nvPr>
            <p:ph type="ftr" sz="quarter" idx="11"/>
          </p:nvPr>
        </p:nvSpPr>
        <p:spPr/>
        <p:txBody>
          <a:bodyPr/>
          <a:lstStyle/>
          <a:p>
            <a:r>
              <a:rPr lang="en-US" smtClean="0"/>
              <a:t>BİLİŞİM TEKNOLOJİLERİNİN GELİR İDARESİNDE KULLANIMI (VEDOP)</a:t>
            </a:r>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7313297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19800" y="1371600"/>
            <a:ext cx="1828800" cy="4953000"/>
          </a:xfrm>
        </p:spPr>
        <p:txBody>
          <a:bodyPr vert="eaVert"/>
          <a:lstStyle>
            <a:lvl1pPr>
              <a:defRPr>
                <a:solidFill>
                  <a:schemeClr val="tx1"/>
                </a:solidFil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28600" y="1371600"/>
            <a:ext cx="5791200" cy="49530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ADD0906-7005-4C75-867F-BFB2E47EB93A}" type="datetime1">
              <a:rPr lang="en-US" smtClean="0"/>
              <a:t>2/4/2015</a:t>
            </a:fld>
            <a:endParaRPr lang="en-US"/>
          </a:p>
        </p:txBody>
      </p:sp>
      <p:sp>
        <p:nvSpPr>
          <p:cNvPr id="5" name="Footer Placeholder 4"/>
          <p:cNvSpPr>
            <a:spLocks noGrp="1"/>
          </p:cNvSpPr>
          <p:nvPr>
            <p:ph type="ftr" sz="quarter" idx="11"/>
          </p:nvPr>
        </p:nvSpPr>
        <p:spPr/>
        <p:txBody>
          <a:bodyPr/>
          <a:lstStyle/>
          <a:p>
            <a:r>
              <a:rPr lang="en-US" smtClean="0"/>
              <a:t>BİLİŞİM TEKNOLOJİLERİNİN GELİR İDARESİNDE KULLANIMI (VEDOP)</a:t>
            </a:r>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1009735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95193412-6107-420F-826B-4E13197BABE5}" type="datetime1">
              <a:rPr lang="en-US" smtClean="0"/>
              <a:t>2/4/2015</a:t>
            </a:fld>
            <a:endParaRPr lang="en-US"/>
          </a:p>
        </p:txBody>
      </p:sp>
      <p:sp>
        <p:nvSpPr>
          <p:cNvPr id="5" name="Footer Placeholder 4"/>
          <p:cNvSpPr>
            <a:spLocks noGrp="1"/>
          </p:cNvSpPr>
          <p:nvPr>
            <p:ph type="ftr" sz="quarter" idx="11"/>
          </p:nvPr>
        </p:nvSpPr>
        <p:spPr/>
        <p:txBody>
          <a:bodyPr/>
          <a:lstStyle/>
          <a:p>
            <a:r>
              <a:rPr lang="en-US" smtClean="0"/>
              <a:t>BİLİŞİM TEKNOLOJİLERİNİN GELİR İDARESİNDE KULLANIMI (VEDOP)</a:t>
            </a:r>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381414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929187"/>
            <a:ext cx="5105400" cy="1362075"/>
          </a:xfrm>
        </p:spPr>
        <p:txBody>
          <a:bodyPr anchor="t"/>
          <a:lstStyle>
            <a:lvl1pPr algn="l">
              <a:defRPr sz="4000" b="1" cap="all">
                <a:solidFill>
                  <a:schemeClr val="tx1"/>
                </a:solidFill>
              </a:defRPr>
            </a:lvl1pPr>
          </a:lstStyle>
          <a:p>
            <a:r>
              <a:rPr lang="tr-TR" smtClean="0"/>
              <a:t>Asıl başlık stili için tıklatın</a:t>
            </a:r>
            <a:endParaRPr lang="en-US"/>
          </a:p>
        </p:txBody>
      </p:sp>
      <p:sp>
        <p:nvSpPr>
          <p:cNvPr id="3" name="Text Placeholder 2"/>
          <p:cNvSpPr>
            <a:spLocks noGrp="1"/>
          </p:cNvSpPr>
          <p:nvPr>
            <p:ph type="body" idx="1"/>
          </p:nvPr>
        </p:nvSpPr>
        <p:spPr>
          <a:xfrm>
            <a:off x="228600" y="3733800"/>
            <a:ext cx="5105400" cy="11953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CFAFC765-DCF9-4091-8053-1878F043DB8A}" type="datetime1">
              <a:rPr lang="en-US" smtClean="0"/>
              <a:t>2/4/2015</a:t>
            </a:fld>
            <a:endParaRPr lang="en-US"/>
          </a:p>
        </p:txBody>
      </p:sp>
      <p:sp>
        <p:nvSpPr>
          <p:cNvPr id="5" name="Footer Placeholder 4"/>
          <p:cNvSpPr>
            <a:spLocks noGrp="1"/>
          </p:cNvSpPr>
          <p:nvPr>
            <p:ph type="ftr" sz="quarter" idx="11"/>
          </p:nvPr>
        </p:nvSpPr>
        <p:spPr/>
        <p:txBody>
          <a:bodyPr/>
          <a:lstStyle/>
          <a:p>
            <a:r>
              <a:rPr lang="en-US" smtClean="0"/>
              <a:t>BİLİŞİM TEKNOLOJİLERİNİN GELİR İDARESİNDE KULLANIMI (VEDOP)</a:t>
            </a:r>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pic>
        <p:nvPicPr>
          <p:cNvPr id="8" name="Glowing tech background 3d ,LO2.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2803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2286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Content Placeholder 3"/>
          <p:cNvSpPr>
            <a:spLocks noGrp="1"/>
          </p:cNvSpPr>
          <p:nvPr>
            <p:ph sz="half" idx="2"/>
          </p:nvPr>
        </p:nvSpPr>
        <p:spPr>
          <a:xfrm>
            <a:off x="4648200" y="1798637"/>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B1B4265E-2301-41EF-A1F1-CD948894E51E}" type="datetime1">
              <a:rPr lang="en-US" smtClean="0"/>
              <a:t>2/4/2015</a:t>
            </a:fld>
            <a:endParaRPr lang="en-US"/>
          </a:p>
        </p:txBody>
      </p:sp>
      <p:sp>
        <p:nvSpPr>
          <p:cNvPr id="6" name="Footer Placeholder 5"/>
          <p:cNvSpPr>
            <a:spLocks noGrp="1"/>
          </p:cNvSpPr>
          <p:nvPr>
            <p:ph type="ftr" sz="quarter" idx="11"/>
          </p:nvPr>
        </p:nvSpPr>
        <p:spPr/>
        <p:txBody>
          <a:bodyPr/>
          <a:lstStyle/>
          <a:p>
            <a:r>
              <a:rPr lang="en-US" smtClean="0"/>
              <a:t>BİLİŞİM TEKNOLOJİLERİNİN GELİR İDARESİNDE KULLANIMI (VEDOP)</a:t>
            </a:r>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18973332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228600" y="173355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228600" y="2373312"/>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Text Placeholder 4"/>
          <p:cNvSpPr>
            <a:spLocks noGrp="1"/>
          </p:cNvSpPr>
          <p:nvPr>
            <p:ph type="body" sz="quarter" idx="3"/>
          </p:nvPr>
        </p:nvSpPr>
        <p:spPr>
          <a:xfrm>
            <a:off x="4645025" y="173355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025" y="2373312"/>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Date Placeholder 6"/>
          <p:cNvSpPr>
            <a:spLocks noGrp="1"/>
          </p:cNvSpPr>
          <p:nvPr>
            <p:ph type="dt" sz="half" idx="10"/>
          </p:nvPr>
        </p:nvSpPr>
        <p:spPr/>
        <p:txBody>
          <a:bodyPr/>
          <a:lstStyle/>
          <a:p>
            <a:fld id="{7F882D91-F1A5-4D21-A143-30D171EBB19D}" type="datetime1">
              <a:rPr lang="en-US" smtClean="0"/>
              <a:t>2/4/2015</a:t>
            </a:fld>
            <a:endParaRPr lang="en-US"/>
          </a:p>
        </p:txBody>
      </p:sp>
      <p:sp>
        <p:nvSpPr>
          <p:cNvPr id="8" name="Footer Placeholder 7"/>
          <p:cNvSpPr>
            <a:spLocks noGrp="1"/>
          </p:cNvSpPr>
          <p:nvPr>
            <p:ph type="ftr" sz="quarter" idx="11"/>
          </p:nvPr>
        </p:nvSpPr>
        <p:spPr/>
        <p:txBody>
          <a:bodyPr/>
          <a:lstStyle/>
          <a:p>
            <a:r>
              <a:rPr lang="en-US" smtClean="0"/>
              <a:t>BİLİŞİM TEKNOLOJİLERİNİN GELİR İDARESİNDE KULLANIMI (VEDOP)</a:t>
            </a:r>
            <a:endParaRPr lang="en-US"/>
          </a:p>
        </p:txBody>
      </p:sp>
      <p:sp>
        <p:nvSpPr>
          <p:cNvPr id="9" name="Slide Number Placeholder 8"/>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0670929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CFC0BF04-FCB7-431F-88A7-5C986F243B05}" type="datetime1">
              <a:rPr lang="en-US" smtClean="0"/>
              <a:t>2/4/2015</a:t>
            </a:fld>
            <a:endParaRPr lang="en-US"/>
          </a:p>
        </p:txBody>
      </p:sp>
      <p:sp>
        <p:nvSpPr>
          <p:cNvPr id="4" name="Footer Placeholder 3"/>
          <p:cNvSpPr>
            <a:spLocks noGrp="1"/>
          </p:cNvSpPr>
          <p:nvPr>
            <p:ph type="ftr" sz="quarter" idx="11"/>
          </p:nvPr>
        </p:nvSpPr>
        <p:spPr/>
        <p:txBody>
          <a:bodyPr/>
          <a:lstStyle/>
          <a:p>
            <a:r>
              <a:rPr lang="en-US" smtClean="0"/>
              <a:t>BİLİŞİM TEKNOLOJİLERİNİN GELİR İDARESİNDE KULLANIMI (VEDOP)</a:t>
            </a:r>
            <a:endParaRPr lang="en-US"/>
          </a:p>
        </p:txBody>
      </p:sp>
      <p:sp>
        <p:nvSpPr>
          <p:cNvPr id="5" name="Slide Number Placeholder 4"/>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8267955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C9A4F-7F70-435C-A54E-80690A7F2008}" type="datetime1">
              <a:rPr lang="en-US" smtClean="0"/>
              <a:t>2/4/2015</a:t>
            </a:fld>
            <a:endParaRPr lang="en-US"/>
          </a:p>
        </p:txBody>
      </p:sp>
      <p:sp>
        <p:nvSpPr>
          <p:cNvPr id="3" name="Footer Placeholder 2"/>
          <p:cNvSpPr>
            <a:spLocks noGrp="1"/>
          </p:cNvSpPr>
          <p:nvPr>
            <p:ph type="ftr" sz="quarter" idx="11"/>
          </p:nvPr>
        </p:nvSpPr>
        <p:spPr/>
        <p:txBody>
          <a:bodyPr/>
          <a:lstStyle/>
          <a:p>
            <a:r>
              <a:rPr lang="en-US" smtClean="0"/>
              <a:t>BİLİŞİM TEKNOLOJİLERİNİN GELİR İDARESİNDE KULLANIMI (VEDOP)</a:t>
            </a:r>
            <a:endParaRPr lang="en-US"/>
          </a:p>
        </p:txBody>
      </p:sp>
      <p:sp>
        <p:nvSpPr>
          <p:cNvPr id="4" name="Slide Number Placeholder 3"/>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38610141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228600" y="86958"/>
            <a:ext cx="3236913" cy="1162050"/>
          </a:xfrm>
        </p:spPr>
        <p:txBody>
          <a:bodyPr anchor="b"/>
          <a:lstStyle>
            <a:lvl1pPr algn="l">
              <a:defRPr sz="2000" b="1"/>
            </a:lvl1pPr>
          </a:lstStyle>
          <a:p>
            <a:r>
              <a:rPr lang="tr-TR" smtClean="0"/>
              <a:t>Asıl başlık stili için tıklatın</a:t>
            </a:r>
            <a:endParaRPr lang="en-US" dirty="0"/>
          </a:p>
        </p:txBody>
      </p:sp>
      <p:sp>
        <p:nvSpPr>
          <p:cNvPr id="3" name="Content Placeholder 2"/>
          <p:cNvSpPr>
            <a:spLocks noGrp="1"/>
          </p:cNvSpPr>
          <p:nvPr>
            <p:ph idx="1"/>
          </p:nvPr>
        </p:nvSpPr>
        <p:spPr>
          <a:xfrm>
            <a:off x="3575050" y="1371600"/>
            <a:ext cx="3968750" cy="4909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Text Placeholder 3"/>
          <p:cNvSpPr>
            <a:spLocks noGrp="1"/>
          </p:cNvSpPr>
          <p:nvPr>
            <p:ph type="body" sz="half" idx="2"/>
          </p:nvPr>
        </p:nvSpPr>
        <p:spPr>
          <a:xfrm>
            <a:off x="228600" y="1371600"/>
            <a:ext cx="3236913" cy="49136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E69BDE2A-D821-477F-8515-937E6F93D015}" type="datetime1">
              <a:rPr lang="en-US" smtClean="0"/>
              <a:t>2/4/2015</a:t>
            </a:fld>
            <a:endParaRPr lang="en-US"/>
          </a:p>
        </p:txBody>
      </p:sp>
      <p:sp>
        <p:nvSpPr>
          <p:cNvPr id="6" name="Footer Placeholder 5"/>
          <p:cNvSpPr>
            <a:spLocks noGrp="1"/>
          </p:cNvSpPr>
          <p:nvPr>
            <p:ph type="ftr" sz="quarter" idx="11"/>
          </p:nvPr>
        </p:nvSpPr>
        <p:spPr/>
        <p:txBody>
          <a:bodyPr/>
          <a:lstStyle/>
          <a:p>
            <a:r>
              <a:rPr lang="en-US" smtClean="0"/>
              <a:t>BİLİŞİM TEKNOLOJİLERİNİN GELİR İDARESİNDE KULLANIMI (VEDOP)</a:t>
            </a:r>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5490526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tx1"/>
                </a:solidFill>
              </a:defRPr>
            </a:lvl1pPr>
          </a:lstStyle>
          <a:p>
            <a:r>
              <a:rPr lang="tr-TR" smtClean="0"/>
              <a:t>Asıl başlık stili için tıklatın</a:t>
            </a:r>
            <a:endParaRPr lang="en-US"/>
          </a:p>
        </p:txBody>
      </p:sp>
      <p:sp>
        <p:nvSpPr>
          <p:cNvPr id="3" name="Picture Placeholder 2"/>
          <p:cNvSpPr>
            <a:spLocks noGrp="1"/>
          </p:cNvSpPr>
          <p:nvPr>
            <p:ph type="pic" idx="1"/>
          </p:nvPr>
        </p:nvSpPr>
        <p:spPr>
          <a:xfrm>
            <a:off x="1143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045752EC-CE69-453E-83F2-BD67FB9133BE}" type="datetime1">
              <a:rPr lang="en-US" smtClean="0"/>
              <a:t>2/4/2015</a:t>
            </a:fld>
            <a:endParaRPr lang="en-US"/>
          </a:p>
        </p:txBody>
      </p:sp>
      <p:sp>
        <p:nvSpPr>
          <p:cNvPr id="6" name="Footer Placeholder 5"/>
          <p:cNvSpPr>
            <a:spLocks noGrp="1"/>
          </p:cNvSpPr>
          <p:nvPr>
            <p:ph type="ftr" sz="quarter" idx="11"/>
          </p:nvPr>
        </p:nvSpPr>
        <p:spPr/>
        <p:txBody>
          <a:bodyPr/>
          <a:lstStyle/>
          <a:p>
            <a:r>
              <a:rPr lang="en-US" smtClean="0"/>
              <a:t>BİLİŞİM TEKNOLOJİLERİNİN GELİR İDARESİNDE KULLANIMI (VEDOP)</a:t>
            </a:r>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18891388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wm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7239000" cy="1143000"/>
          </a:xfrm>
          <a:prstGeom prst="rect">
            <a:avLst/>
          </a:prstGeom>
        </p:spPr>
        <p:txBody>
          <a:bodyPr vert="horz" lIns="91440" tIns="45720" rIns="91440" bIns="45720" rtlCol="0" anchor="ctr">
            <a:normAutofit/>
          </a:bodyPr>
          <a:lstStyle/>
          <a:p>
            <a:r>
              <a:rPr lang="tr-TR" smtClean="0"/>
              <a:t>Asıl başlık stili için tıklatın</a:t>
            </a:r>
            <a:endParaRPr lang="en-US"/>
          </a:p>
        </p:txBody>
      </p:sp>
      <p:sp>
        <p:nvSpPr>
          <p:cNvPr id="3" name="Text Placeholder 2"/>
          <p:cNvSpPr>
            <a:spLocks noGrp="1"/>
          </p:cNvSpPr>
          <p:nvPr>
            <p:ph type="body" idx="1"/>
          </p:nvPr>
        </p:nvSpPr>
        <p:spPr>
          <a:xfrm>
            <a:off x="228600" y="1403874"/>
            <a:ext cx="8686800" cy="4876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2"/>
          </p:nvPr>
        </p:nvSpPr>
        <p:spPr>
          <a:xfrm>
            <a:off x="214256"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7C3AF-FC08-4AFF-928F-5B521C6F0E7B}" type="datetime1">
              <a:rPr lang="en-US" smtClean="0"/>
              <a:t>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BİLİŞİM TEKNOLOJİLERİNİN GELİR İDARESİNDE KULLANIMI (VEDOP)</a:t>
            </a:r>
            <a:endParaRPr lang="en-US"/>
          </a:p>
        </p:txBody>
      </p:sp>
      <p:sp>
        <p:nvSpPr>
          <p:cNvPr id="6" name="Slide Number Placeholder 5"/>
          <p:cNvSpPr>
            <a:spLocks noGrp="1"/>
          </p:cNvSpPr>
          <p:nvPr>
            <p:ph type="sldNum" sz="quarter" idx="4"/>
          </p:nvPr>
        </p:nvSpPr>
        <p:spPr>
          <a:xfrm>
            <a:off x="6773732"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AA99-7238-42D3-B68A-A4E1B56FEE73}" type="slidenum">
              <a:rPr lang="en-US" smtClean="0"/>
              <a:t>‹#›</a:t>
            </a:fld>
            <a:endParaRPr lang="en-US"/>
          </a:p>
        </p:txBody>
      </p:sp>
      <p:pic>
        <p:nvPicPr>
          <p:cNvPr id="9" name="Glowing tech background 3d ,LO2.wmv">
            <a:hlinkClick r:id="" action="ppaction://media"/>
          </p:cNvPr>
          <p:cNvPicPr>
            <a:picLocks noChangeAspect="1"/>
          </p:cNvPicPr>
          <p:nvPr userDrawn="1">
            <a:videoFile r:link="rId14"/>
            <p:extLst>
              <p:ext uri="{DAA4B4D4-6D71-4841-9C94-3DE7FCFB9230}">
                <p14:media xmlns:p14="http://schemas.microsoft.com/office/powerpoint/2010/main" r:embed="rId13"/>
              </p:ext>
            </p:extLst>
          </p:nvPr>
        </p:nvPicPr>
        <p:blipFill rotWithShape="1">
          <a:blip r:embed="rId16"/>
          <a:srcRect l="25555" r="7778"/>
          <a:stretch/>
        </p:blipFill>
        <p:spPr>
          <a:xfrm>
            <a:off x="7239000" y="152400"/>
            <a:ext cx="1600200" cy="1600200"/>
          </a:xfrm>
          <a:prstGeom prst="roundRect">
            <a:avLst>
              <a:gd name="adj" fmla="val 18055"/>
            </a:avLst>
          </a:prstGeom>
          <a:ln>
            <a:noFill/>
          </a:ln>
          <a:effectLst/>
          <a:scene3d>
            <a:camera prst="perspectiveRelaxed" fov="7200000">
              <a:rot lat="23995" lon="3210004" rev="21299988"/>
            </a:camera>
            <a:lightRig rig="chilly" dir="t">
              <a:rot lat="0" lon="0" rev="0"/>
            </a:lightRig>
          </a:scene3d>
          <a:sp3d extrusionH="254000" prstMaterial="powder">
            <a:bevelT w="0" h="0"/>
            <a:contourClr>
              <a:srgbClr val="969696"/>
            </a:contourClr>
          </a:sp3d>
        </p:spPr>
      </p:pic>
    </p:spTree>
    <p:extLst>
      <p:ext uri="{BB962C8B-B14F-4D97-AF65-F5344CB8AC3E}">
        <p14:creationId xmlns:p14="http://schemas.microsoft.com/office/powerpoint/2010/main" val="4116082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hf sldNum="0" hdr="0" dt="0"/>
  <p:txStyles>
    <p:title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501803" cy="2667000"/>
          </a:xfrm>
        </p:spPr>
        <p:txBody>
          <a:bodyPr/>
          <a:lstStyle/>
          <a:p>
            <a:pPr algn="ctr"/>
            <a:r>
              <a:rPr lang="de-DE" dirty="0" smtClean="0"/>
              <a:t>AB2015 </a:t>
            </a:r>
            <a:r>
              <a:rPr lang="tr-TR" dirty="0" smtClean="0"/>
              <a:t/>
            </a:r>
            <a:br>
              <a:rPr lang="tr-TR" dirty="0" smtClean="0"/>
            </a:br>
            <a:r>
              <a:rPr lang="de-DE" dirty="0" smtClean="0"/>
              <a:t>17</a:t>
            </a:r>
            <a:r>
              <a:rPr lang="de-DE" dirty="0"/>
              <a:t>. </a:t>
            </a:r>
            <a:r>
              <a:rPr lang="de-DE" dirty="0" smtClean="0"/>
              <a:t>AKADEMİK </a:t>
            </a:r>
            <a:r>
              <a:rPr lang="de-DE" dirty="0"/>
              <a:t>BİLİŞİM </a:t>
            </a:r>
            <a:r>
              <a:rPr lang="de-DE" dirty="0" smtClean="0"/>
              <a:t>KONFERANSI </a:t>
            </a:r>
            <a:endParaRPr lang="tr-TR" dirty="0"/>
          </a:p>
        </p:txBody>
      </p:sp>
      <p:sp>
        <p:nvSpPr>
          <p:cNvPr id="3" name="Subtitle 2"/>
          <p:cNvSpPr>
            <a:spLocks noGrp="1"/>
          </p:cNvSpPr>
          <p:nvPr>
            <p:ph type="subTitle" idx="1"/>
          </p:nvPr>
        </p:nvSpPr>
        <p:spPr/>
        <p:txBody>
          <a:bodyPr>
            <a:normAutofit fontScale="92500" lnSpcReduction="10000"/>
          </a:bodyPr>
          <a:lstStyle/>
          <a:p>
            <a:pPr algn="ctr"/>
            <a:endParaRPr lang="tr-TR" dirty="0" smtClean="0"/>
          </a:p>
          <a:p>
            <a:pPr algn="ctr"/>
            <a:r>
              <a:rPr lang="tr-TR" dirty="0" smtClean="0"/>
              <a:t>4-6 Şubat 2015 </a:t>
            </a:r>
          </a:p>
          <a:p>
            <a:pPr algn="ctr"/>
            <a:r>
              <a:rPr lang="tr-TR" dirty="0" smtClean="0"/>
              <a:t>ANADOLU ÜNİVERSİTESİ</a:t>
            </a:r>
          </a:p>
          <a:p>
            <a:pPr algn="ctr"/>
            <a:r>
              <a:rPr lang="tr-TR" dirty="0" smtClean="0"/>
              <a:t>ESKİŞEHİR</a:t>
            </a:r>
            <a:endParaRPr lang="tr-TR" dirty="0"/>
          </a:p>
        </p:txBody>
      </p:sp>
    </p:spTree>
    <p:extLst>
      <p:ext uri="{BB962C8B-B14F-4D97-AF65-F5344CB8AC3E}">
        <p14:creationId xmlns:p14="http://schemas.microsoft.com/office/powerpoint/2010/main" val="2713551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28600" y="1403874"/>
            <a:ext cx="7511752" cy="4876800"/>
          </a:xfrm>
        </p:spPr>
        <p:txBody>
          <a:bodyPr>
            <a:normAutofit/>
          </a:bodyPr>
          <a:lstStyle/>
          <a:p>
            <a:pPr marL="0" indent="0">
              <a:lnSpc>
                <a:spcPct val="150000"/>
              </a:lnSpc>
              <a:spcBef>
                <a:spcPts val="0"/>
              </a:spcBef>
              <a:spcAft>
                <a:spcPts val="600"/>
              </a:spcAft>
              <a:buNone/>
            </a:pPr>
            <a:r>
              <a:rPr lang="tr-TR" sz="1800" b="1" dirty="0"/>
              <a:t>2014 yılı sonu itibariyle 448 vergi dairesi, Büyük Mükellefler Vergi Dairesi Başkanlığı ve 585 mal müdürlüğü e-VDO kapsamında bulunmaktadır. Böylece Gelir idaresi Başkanlığında otomasyon kapsamına alınmayan birim </a:t>
            </a:r>
            <a:r>
              <a:rPr lang="tr-TR" sz="1800" b="1" dirty="0" err="1" smtClean="0"/>
              <a:t>kalmamıştır.Böylece</a:t>
            </a:r>
            <a:r>
              <a:rPr lang="tr-TR" sz="1800" b="1" dirty="0" smtClean="0"/>
              <a:t> Gelir </a:t>
            </a:r>
            <a:r>
              <a:rPr lang="tr-TR" sz="1800" b="1" dirty="0"/>
              <a:t>İdaresi; VEDOP1 ile e-kurum olma sürecini, VEDOP2 ile e-devlete entegrasyon sürecini, </a:t>
            </a:r>
            <a:r>
              <a:rPr lang="tr-TR" sz="1800" b="1" dirty="0" smtClean="0"/>
              <a:t>VEDOP3 </a:t>
            </a:r>
            <a:r>
              <a:rPr lang="tr-TR" sz="1800" b="1" dirty="0"/>
              <a:t>ile de devam eden sürecin düzgün, hızlı ve verimli çalışmasını sağlayacak internet altyapısının ve diğer donanım araçlarının güçlendirilmesi sürecini tamamlamıştır.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4365104"/>
            <a:ext cx="5472608" cy="2160240"/>
          </a:xfrm>
          <a:prstGeom prst="rect">
            <a:avLst/>
          </a:prstGeom>
        </p:spPr>
      </p:pic>
    </p:spTree>
    <p:extLst>
      <p:ext uri="{BB962C8B-B14F-4D97-AF65-F5344CB8AC3E}">
        <p14:creationId xmlns:p14="http://schemas.microsoft.com/office/powerpoint/2010/main" val="2685556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28600" y="1403874"/>
            <a:ext cx="7511752" cy="4977454"/>
          </a:xfrm>
        </p:spPr>
        <p:txBody>
          <a:bodyPr>
            <a:normAutofit fontScale="92500" lnSpcReduction="20000"/>
          </a:bodyPr>
          <a:lstStyle/>
          <a:p>
            <a:pPr marL="0" indent="0">
              <a:buNone/>
            </a:pPr>
            <a:r>
              <a:rPr lang="tr-TR" sz="3800" b="1" dirty="0" smtClean="0"/>
              <a:t>VEDOP’TAN </a:t>
            </a:r>
            <a:r>
              <a:rPr lang="tr-TR" sz="3800" b="1" dirty="0"/>
              <a:t>SAĞLANAN </a:t>
            </a:r>
            <a:r>
              <a:rPr lang="tr-TR" sz="3800" b="1" dirty="0" smtClean="0"/>
              <a:t>FAYDALAR</a:t>
            </a:r>
          </a:p>
          <a:p>
            <a:pPr>
              <a:lnSpc>
                <a:spcPct val="150000"/>
              </a:lnSpc>
              <a:spcBef>
                <a:spcPts val="0"/>
              </a:spcBef>
              <a:spcAft>
                <a:spcPts val="600"/>
              </a:spcAft>
              <a:buFont typeface="Wingdings" panose="05000000000000000000" pitchFamily="2" charset="2"/>
              <a:buChar char="ü"/>
            </a:pPr>
            <a:r>
              <a:rPr lang="tr-TR" sz="1800" b="1" dirty="0" smtClean="0"/>
              <a:t>Gelir </a:t>
            </a:r>
            <a:r>
              <a:rPr lang="tr-TR" sz="1800" b="1" dirty="0"/>
              <a:t>İdaresi Başkanlığı; mükelleflerine şeffaf, denetlenebilir, erişilebilir, kapsamlı ve hızlı hizmet sunan bir kurum olmuştur.</a:t>
            </a:r>
          </a:p>
          <a:p>
            <a:pPr>
              <a:lnSpc>
                <a:spcPct val="150000"/>
              </a:lnSpc>
              <a:spcBef>
                <a:spcPts val="0"/>
              </a:spcBef>
              <a:spcAft>
                <a:spcPts val="600"/>
              </a:spcAft>
              <a:buFont typeface="Wingdings" panose="05000000000000000000" pitchFamily="2" charset="2"/>
              <a:buChar char="ü"/>
            </a:pPr>
            <a:r>
              <a:rPr lang="tr-TR" sz="1800" b="1" dirty="0" smtClean="0"/>
              <a:t>Vergi </a:t>
            </a:r>
            <a:r>
              <a:rPr lang="tr-TR" sz="1800" b="1" dirty="0"/>
              <a:t>dairelerinin verimlilikleri, etkinlikleri ve hizmet kalitesi artmıştır. </a:t>
            </a:r>
          </a:p>
          <a:p>
            <a:pPr>
              <a:lnSpc>
                <a:spcPct val="150000"/>
              </a:lnSpc>
              <a:spcBef>
                <a:spcPts val="0"/>
              </a:spcBef>
              <a:spcAft>
                <a:spcPts val="600"/>
              </a:spcAft>
              <a:buFont typeface="Wingdings" panose="05000000000000000000" pitchFamily="2" charset="2"/>
              <a:buChar char="ü"/>
            </a:pPr>
            <a:r>
              <a:rPr lang="tr-TR" sz="1800" b="1" dirty="0" smtClean="0"/>
              <a:t>Mükelleflerin </a:t>
            </a:r>
            <a:r>
              <a:rPr lang="tr-TR" sz="1800" b="1" dirty="0"/>
              <a:t>vergi dairesine gitmesini gerektiren işlemler azalmış, ayrıca mükelleflerin vergi dairesinde bulunduğu zaman içerisinde işlemlerinin çok daha hızlı ve doğru yapılması sağlanmıştır.</a:t>
            </a:r>
          </a:p>
          <a:p>
            <a:pPr>
              <a:lnSpc>
                <a:spcPct val="150000"/>
              </a:lnSpc>
              <a:spcBef>
                <a:spcPts val="0"/>
              </a:spcBef>
              <a:spcAft>
                <a:spcPts val="600"/>
              </a:spcAft>
              <a:buFont typeface="Wingdings" panose="05000000000000000000" pitchFamily="2" charset="2"/>
              <a:buChar char="ü"/>
            </a:pPr>
            <a:r>
              <a:rPr lang="tr-TR" sz="1800" b="1" dirty="0" smtClean="0"/>
              <a:t>Vergi </a:t>
            </a:r>
            <a:r>
              <a:rPr lang="tr-TR" sz="1800" b="1" dirty="0"/>
              <a:t>dairelerinin kendi aralarında ve merkezi yönetim ile elektronik iletişiminin artması ile bilgi akışında önemli ölçüde iyileştirme sağlanmıştır.</a:t>
            </a:r>
          </a:p>
          <a:p>
            <a:pPr>
              <a:lnSpc>
                <a:spcPct val="150000"/>
              </a:lnSpc>
              <a:spcBef>
                <a:spcPts val="0"/>
              </a:spcBef>
              <a:spcAft>
                <a:spcPts val="600"/>
              </a:spcAft>
              <a:buFont typeface="Wingdings" panose="05000000000000000000" pitchFamily="2" charset="2"/>
              <a:buChar char="ü"/>
            </a:pPr>
            <a:r>
              <a:rPr lang="tr-TR" sz="1800" b="1" dirty="0" smtClean="0"/>
              <a:t>Elektronik </a:t>
            </a:r>
            <a:r>
              <a:rPr lang="tr-TR" sz="1800" b="1" dirty="0"/>
              <a:t>Muhasebe Kayıt Arşiv Sistemi ile mükelleflerin vergilendirme ile ilgili geçmiş dönem bilgilerine kolaylıkla ulaşabilme imkânı sağlanmıştır.</a:t>
            </a:r>
          </a:p>
          <a:p>
            <a:pPr>
              <a:lnSpc>
                <a:spcPct val="150000"/>
              </a:lnSpc>
              <a:spcBef>
                <a:spcPts val="0"/>
              </a:spcBef>
              <a:spcAft>
                <a:spcPts val="600"/>
              </a:spcAft>
              <a:buFont typeface="Wingdings" panose="05000000000000000000" pitchFamily="2" charset="2"/>
              <a:buChar char="ü"/>
            </a:pPr>
            <a:r>
              <a:rPr lang="tr-TR" sz="1800" b="1" dirty="0" smtClean="0"/>
              <a:t>Kurumlarla </a:t>
            </a:r>
            <a:r>
              <a:rPr lang="tr-TR" sz="1800" b="1" dirty="0"/>
              <a:t>tamamen kâğıt ortamda gerçekleştirilen veri transferleri, güvenli on-</a:t>
            </a:r>
            <a:r>
              <a:rPr lang="tr-TR" sz="1800" b="1" dirty="0" err="1"/>
              <a:t>line</a:t>
            </a:r>
            <a:r>
              <a:rPr lang="tr-TR" sz="1800" b="1" dirty="0"/>
              <a:t> veri aktarımı haline getirilmiştir</a:t>
            </a:r>
            <a:r>
              <a:rPr lang="tr-TR" sz="1800" b="1" dirty="0" smtClean="0"/>
              <a:t>.</a:t>
            </a:r>
            <a:endParaRPr lang="tr-TR" sz="1800" b="1" dirty="0"/>
          </a:p>
        </p:txBody>
      </p:sp>
    </p:spTree>
    <p:extLst>
      <p:ext uri="{BB962C8B-B14F-4D97-AF65-F5344CB8AC3E}">
        <p14:creationId xmlns:p14="http://schemas.microsoft.com/office/powerpoint/2010/main" val="1568699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28600" y="1403874"/>
            <a:ext cx="7511752" cy="4876800"/>
          </a:xfrm>
        </p:spPr>
        <p:txBody>
          <a:bodyPr>
            <a:normAutofit fontScale="92500" lnSpcReduction="10000"/>
          </a:bodyPr>
          <a:lstStyle/>
          <a:p>
            <a:pPr>
              <a:lnSpc>
                <a:spcPct val="150000"/>
              </a:lnSpc>
              <a:spcBef>
                <a:spcPts val="0"/>
              </a:spcBef>
              <a:spcAft>
                <a:spcPts val="600"/>
              </a:spcAft>
              <a:buFont typeface="Wingdings" panose="05000000000000000000" pitchFamily="2" charset="2"/>
              <a:buChar char="ü"/>
            </a:pPr>
            <a:r>
              <a:rPr lang="tr-TR" sz="1800" b="1" dirty="0" smtClean="0"/>
              <a:t>Transfer </a:t>
            </a:r>
            <a:r>
              <a:rPr lang="tr-TR" sz="1800" b="1" dirty="0"/>
              <a:t>edilen verilerin düzenli ve doğru zamanda mükellef hesaplarına aktarılması sağlanmıştır.</a:t>
            </a:r>
          </a:p>
          <a:p>
            <a:pPr>
              <a:lnSpc>
                <a:spcPct val="150000"/>
              </a:lnSpc>
              <a:spcBef>
                <a:spcPts val="0"/>
              </a:spcBef>
              <a:spcAft>
                <a:spcPts val="600"/>
              </a:spcAft>
              <a:buFont typeface="Wingdings" panose="05000000000000000000" pitchFamily="2" charset="2"/>
              <a:buChar char="ü"/>
            </a:pPr>
            <a:r>
              <a:rPr lang="tr-TR" sz="1800" b="1" dirty="0"/>
              <a:t>İnternet Vergi Dairesi uygulaması ile vergi mükelleflerine vergi dairesinde bulunan kayıtlarını takip ve kontrol edebilme ve aynı zamanda vergi dairelerinde adlarına yapılan işlemleri denetleyebilme olanağı sunulmuştur.</a:t>
            </a:r>
          </a:p>
          <a:p>
            <a:pPr>
              <a:lnSpc>
                <a:spcPct val="150000"/>
              </a:lnSpc>
              <a:spcBef>
                <a:spcPts val="0"/>
              </a:spcBef>
              <a:spcAft>
                <a:spcPts val="600"/>
              </a:spcAft>
              <a:buFont typeface="Wingdings" panose="05000000000000000000" pitchFamily="2" charset="2"/>
              <a:buChar char="ü"/>
            </a:pPr>
            <a:r>
              <a:rPr lang="tr-TR" sz="1800" b="1" dirty="0"/>
              <a:t>İnternet üzerinden beyanname, ekleri ve bildirimlerin kabulünü sağlayan e-Beyanname uygulaması ile mükelleflere büyük kolaylık sağlanmıştır.</a:t>
            </a:r>
          </a:p>
          <a:p>
            <a:pPr>
              <a:lnSpc>
                <a:spcPct val="150000"/>
              </a:lnSpc>
              <a:spcBef>
                <a:spcPts val="0"/>
              </a:spcBef>
              <a:spcAft>
                <a:spcPts val="600"/>
              </a:spcAft>
              <a:buFont typeface="Wingdings" panose="05000000000000000000" pitchFamily="2" charset="2"/>
              <a:buChar char="ü"/>
            </a:pPr>
            <a:r>
              <a:rPr lang="tr-TR" sz="1800" b="1" dirty="0"/>
              <a:t>Vergi Denetmenleri Birimlerinin Otomasyonu ile etkin ve mobil vergi denetimi yapma imkanı doğmuştur.</a:t>
            </a:r>
          </a:p>
          <a:p>
            <a:pPr>
              <a:lnSpc>
                <a:spcPct val="150000"/>
              </a:lnSpc>
              <a:spcBef>
                <a:spcPts val="0"/>
              </a:spcBef>
              <a:spcAft>
                <a:spcPts val="600"/>
              </a:spcAft>
              <a:buFont typeface="Wingdings" panose="05000000000000000000" pitchFamily="2" charset="2"/>
              <a:buChar char="ü"/>
            </a:pPr>
            <a:r>
              <a:rPr lang="tr-TR" sz="1800" b="1" dirty="0"/>
              <a:t>Beyan dışı kalmış vergisel olayları tespit etmek kolaylaşmıştır.</a:t>
            </a:r>
          </a:p>
          <a:p>
            <a:pPr>
              <a:lnSpc>
                <a:spcPct val="150000"/>
              </a:lnSpc>
              <a:spcBef>
                <a:spcPts val="0"/>
              </a:spcBef>
              <a:spcAft>
                <a:spcPts val="600"/>
              </a:spcAft>
              <a:buFont typeface="Wingdings" panose="05000000000000000000" pitchFamily="2" charset="2"/>
              <a:buChar char="ü"/>
            </a:pPr>
            <a:r>
              <a:rPr lang="tr-TR" sz="1800" b="1" dirty="0"/>
              <a:t>e-Beyanname işleminden sonra vergide tahsilat, haciz, arşivleme ve takip işlemlerinin de elektronik ortamda yapılması sağlanmıştır</a:t>
            </a:r>
            <a:r>
              <a:rPr lang="tr-TR" sz="1800" b="1" dirty="0" smtClean="0"/>
              <a:t>.</a:t>
            </a:r>
            <a:endParaRPr lang="tr-TR" sz="1800" b="1" dirty="0"/>
          </a:p>
        </p:txBody>
      </p:sp>
    </p:spTree>
    <p:extLst>
      <p:ext uri="{BB962C8B-B14F-4D97-AF65-F5344CB8AC3E}">
        <p14:creationId xmlns:p14="http://schemas.microsoft.com/office/powerpoint/2010/main" val="2285220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28600" y="1403874"/>
            <a:ext cx="7871792" cy="5121470"/>
          </a:xfrm>
        </p:spPr>
        <p:txBody>
          <a:bodyPr>
            <a:normAutofit fontScale="92500" lnSpcReduction="20000"/>
          </a:bodyPr>
          <a:lstStyle/>
          <a:p>
            <a:pPr marL="0" indent="0">
              <a:buNone/>
            </a:pPr>
            <a:r>
              <a:rPr lang="tr-TR" sz="3500" b="1" dirty="0" smtClean="0"/>
              <a:t>SONUÇ</a:t>
            </a:r>
            <a:endParaRPr lang="tr-TR" sz="3500" b="1" dirty="0"/>
          </a:p>
          <a:p>
            <a:pPr marL="0" indent="0">
              <a:lnSpc>
                <a:spcPct val="150000"/>
              </a:lnSpc>
              <a:spcBef>
                <a:spcPts val="0"/>
              </a:spcBef>
              <a:spcAft>
                <a:spcPts val="600"/>
              </a:spcAft>
              <a:buNone/>
            </a:pPr>
            <a:r>
              <a:rPr lang="tr-TR" sz="1800" b="1" dirty="0"/>
              <a:t>VEDOP Türkiye’de, vergilendirme işlemleri alanında hem gelir idaresi hem de mükellefler açısından oldukça önemli değişim ve gelişim </a:t>
            </a:r>
            <a:r>
              <a:rPr lang="tr-TR" sz="1800" b="1" dirty="0" smtClean="0"/>
              <a:t>yaratmıştır</a:t>
            </a:r>
            <a:r>
              <a:rPr lang="tr-TR" sz="1800" b="1" dirty="0"/>
              <a:t>. Öncelikle bilişim çağının bir gereği olan güvenli ve hızlı işlem yapabilme olanağı her iki taraf için de zamandan tasarruf sağlarken memnuniyet derecesini de artırmıştır. Mükelleflerin vergi dairesine gitmesini gerektiren işlemler azalmış, elektronik ortamda beyanname verme, vergi ödeme ve bilgi edinme gibi işlemleri kolaylıkla yapabilmeleri sağlanmıştır. Devlet açısından ise, vergi dairelerine giden mükellef sayısı azaldığı için vergi dairesi çalışanlarının yükü hafiflemiş, vergilendirme işlemlerinin her adımı sisteme dâhil olan her mükellef açısından her an izlenebilir ve denetlenebilir duruma gelmiş böylece vergilendirmede yaşanan kayıp ve kaçakların büyük oranda önüne geçilmiştir. </a:t>
            </a:r>
          </a:p>
          <a:p>
            <a:pPr marL="0" indent="0">
              <a:lnSpc>
                <a:spcPct val="150000"/>
              </a:lnSpc>
              <a:spcBef>
                <a:spcPts val="0"/>
              </a:spcBef>
              <a:spcAft>
                <a:spcPts val="600"/>
              </a:spcAft>
              <a:buNone/>
            </a:pPr>
            <a:r>
              <a:rPr lang="tr-TR" sz="1800" b="1" dirty="0"/>
              <a:t>2015 yılı itibariyle, Türkiye’deki tüm defterdarlık, vergi daireleri, mal müdürlükleri ve bağlı birimlerde VEDOP projesi başarılı bir şekilde yürütülmektedir.</a:t>
            </a:r>
          </a:p>
          <a:p>
            <a:pPr marL="0" indent="0">
              <a:buNone/>
            </a:pPr>
            <a:endParaRPr lang="tr-TR" dirty="0"/>
          </a:p>
        </p:txBody>
      </p:sp>
    </p:spTree>
    <p:extLst>
      <p:ext uri="{BB962C8B-B14F-4D97-AF65-F5344CB8AC3E}">
        <p14:creationId xmlns:p14="http://schemas.microsoft.com/office/powerpoint/2010/main" val="14905425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dirty="0" smtClean="0"/>
          </a:p>
          <a:p>
            <a:pPr marL="0" indent="0" algn="ctr">
              <a:buNone/>
            </a:pPr>
            <a:r>
              <a:rPr lang="tr-TR" sz="8000" b="1" dirty="0">
                <a:effectLst>
                  <a:reflection blurRad="6350" stA="55000" endA="300" endPos="45500" dir="5400000" sy="-100000" algn="bl" rotWithShape="0"/>
                </a:effectLst>
              </a:rPr>
              <a:t>İlgi ve sabrınız için </a:t>
            </a:r>
          </a:p>
          <a:p>
            <a:pPr marL="0" indent="0" algn="ctr">
              <a:buNone/>
            </a:pPr>
            <a:r>
              <a:rPr lang="tr-TR" sz="8000" b="1" dirty="0">
                <a:effectLst>
                  <a:reflection blurRad="6350" stA="55000" endA="300" endPos="45500" dir="5400000" sy="-100000" algn="bl" rotWithShape="0"/>
                </a:effectLst>
              </a:rPr>
              <a:t>Teşekkür Ederim</a:t>
            </a:r>
          </a:p>
        </p:txBody>
      </p:sp>
    </p:spTree>
    <p:extLst>
      <p:ext uri="{BB962C8B-B14F-4D97-AF65-F5344CB8AC3E}">
        <p14:creationId xmlns:p14="http://schemas.microsoft.com/office/powerpoint/2010/main" val="627175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501803" cy="2667000"/>
          </a:xfrm>
        </p:spPr>
        <p:txBody>
          <a:bodyPr>
            <a:normAutofit fontScale="90000"/>
          </a:bodyPr>
          <a:lstStyle/>
          <a:p>
            <a:pPr algn="ctr"/>
            <a:r>
              <a:rPr lang="tr-TR" dirty="0"/>
              <a:t>BİLİŞİM TEKNOLOJİLERİNİN GELİR İDARESİNDE KULLANIMI</a:t>
            </a:r>
            <a:br>
              <a:rPr lang="tr-TR" dirty="0"/>
            </a:br>
            <a:r>
              <a:rPr lang="tr-TR" dirty="0"/>
              <a:t>(VEDOP</a:t>
            </a:r>
            <a:r>
              <a:rPr lang="tr-TR" dirty="0" smtClean="0"/>
              <a:t>)</a:t>
            </a:r>
            <a:endParaRPr lang="tr-TR" dirty="0"/>
          </a:p>
        </p:txBody>
      </p:sp>
      <p:sp>
        <p:nvSpPr>
          <p:cNvPr id="3" name="Subtitle 2"/>
          <p:cNvSpPr>
            <a:spLocks noGrp="1"/>
          </p:cNvSpPr>
          <p:nvPr>
            <p:ph type="subTitle" idx="1"/>
          </p:nvPr>
        </p:nvSpPr>
        <p:spPr/>
        <p:txBody>
          <a:bodyPr>
            <a:normAutofit fontScale="92500" lnSpcReduction="10000"/>
          </a:bodyPr>
          <a:lstStyle/>
          <a:p>
            <a:pPr algn="ctr"/>
            <a:endParaRPr lang="tr-TR" dirty="0" smtClean="0"/>
          </a:p>
          <a:p>
            <a:pPr algn="ctr"/>
            <a:r>
              <a:rPr lang="tr-TR" dirty="0" smtClean="0"/>
              <a:t>Öğr.Grv.Dr. Şennur ÖZTÜRK</a:t>
            </a:r>
          </a:p>
          <a:p>
            <a:pPr algn="ctr"/>
            <a:r>
              <a:rPr lang="tr-TR" dirty="0" smtClean="0"/>
              <a:t>Anadolu Üniversitesi</a:t>
            </a:r>
          </a:p>
          <a:p>
            <a:pPr algn="ctr"/>
            <a:r>
              <a:rPr lang="tr-TR" dirty="0" smtClean="0"/>
              <a:t>AÖF</a:t>
            </a:r>
            <a:endParaRPr lang="tr-TR" dirty="0"/>
          </a:p>
        </p:txBody>
      </p:sp>
    </p:spTree>
    <p:extLst>
      <p:ext uri="{BB962C8B-B14F-4D97-AF65-F5344CB8AC3E}">
        <p14:creationId xmlns:p14="http://schemas.microsoft.com/office/powerpoint/2010/main" val="909393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tr-TR" sz="2800" dirty="0" smtClean="0"/>
              <a:t>VERGİ </a:t>
            </a:r>
            <a:r>
              <a:rPr lang="tr-TR" sz="2800" dirty="0"/>
              <a:t>DAİRESİ TAM OTOMASYON PROJESİ </a:t>
            </a:r>
            <a:r>
              <a:rPr lang="tr-TR" sz="2800" dirty="0" smtClean="0"/>
              <a:t/>
            </a:r>
            <a:br>
              <a:rPr lang="tr-TR" sz="2800" dirty="0" smtClean="0"/>
            </a:br>
            <a:r>
              <a:rPr lang="tr-TR" sz="2800" dirty="0" smtClean="0"/>
              <a:t>(</a:t>
            </a:r>
            <a:r>
              <a:rPr lang="tr-TR" sz="2800" dirty="0"/>
              <a:t>VEDOP)</a:t>
            </a:r>
          </a:p>
        </p:txBody>
      </p:sp>
      <p:sp>
        <p:nvSpPr>
          <p:cNvPr id="3" name="Content Placeholder 2"/>
          <p:cNvSpPr>
            <a:spLocks noGrp="1"/>
          </p:cNvSpPr>
          <p:nvPr>
            <p:ph idx="1"/>
          </p:nvPr>
        </p:nvSpPr>
        <p:spPr>
          <a:xfrm>
            <a:off x="228600" y="1403874"/>
            <a:ext cx="7367736" cy="4876800"/>
          </a:xfrm>
        </p:spPr>
        <p:txBody>
          <a:bodyPr>
            <a:normAutofit/>
          </a:bodyPr>
          <a:lstStyle/>
          <a:p>
            <a:pPr marL="0" indent="0">
              <a:lnSpc>
                <a:spcPct val="170000"/>
              </a:lnSpc>
              <a:spcBef>
                <a:spcPts val="600"/>
              </a:spcBef>
              <a:spcAft>
                <a:spcPts val="600"/>
              </a:spcAft>
              <a:buNone/>
            </a:pPr>
            <a:r>
              <a:rPr lang="tr-TR" b="1" dirty="0" smtClean="0"/>
              <a:t>e-Devlet ve VEDOP</a:t>
            </a:r>
          </a:p>
          <a:p>
            <a:pPr marL="0" indent="0">
              <a:lnSpc>
                <a:spcPct val="160000"/>
              </a:lnSpc>
              <a:spcBef>
                <a:spcPts val="0"/>
              </a:spcBef>
              <a:spcAft>
                <a:spcPts val="600"/>
              </a:spcAft>
              <a:buNone/>
            </a:pPr>
            <a:r>
              <a:rPr lang="tr-TR" sz="1800" b="1" dirty="0"/>
              <a:t>VEDOP uygulamasının başlatılma düşüncesi e-Devlet uygulamalarına dayanır. </a:t>
            </a:r>
          </a:p>
          <a:p>
            <a:pPr marL="0" indent="0">
              <a:lnSpc>
                <a:spcPct val="160000"/>
              </a:lnSpc>
              <a:spcBef>
                <a:spcPts val="0"/>
              </a:spcBef>
              <a:spcAft>
                <a:spcPts val="600"/>
              </a:spcAft>
              <a:buNone/>
            </a:pPr>
            <a:r>
              <a:rPr lang="tr-TR" sz="1800" b="1" dirty="0"/>
              <a:t>e-Devlet kavramı, genel olarak vatandaşlara devlet tarafından verilen hizmetlerde bilişim teknolojilerinin kullanılması olarak tanımlanabilir. </a:t>
            </a:r>
          </a:p>
          <a:p>
            <a:pPr marL="0" indent="0">
              <a:lnSpc>
                <a:spcPct val="160000"/>
              </a:lnSpc>
              <a:spcBef>
                <a:spcPts val="0"/>
              </a:spcBef>
              <a:spcAft>
                <a:spcPts val="600"/>
              </a:spcAft>
              <a:buNone/>
            </a:pPr>
            <a:r>
              <a:rPr lang="tr-TR" sz="1800" b="1" dirty="0"/>
              <a:t>Maliye Bakanlığı Gelir İdaresi Başkanlığı e-Devlet uygulamalarına VEDOP (Vergi Dairesi Tam Otomasyon Projesi) ile dâhil olmuştur. </a:t>
            </a:r>
          </a:p>
        </p:txBody>
      </p:sp>
    </p:spTree>
    <p:extLst>
      <p:ext uri="{BB962C8B-B14F-4D97-AF65-F5344CB8AC3E}">
        <p14:creationId xmlns:p14="http://schemas.microsoft.com/office/powerpoint/2010/main" val="24596932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28600" y="1403874"/>
            <a:ext cx="4775448" cy="4876800"/>
          </a:xfrm>
        </p:spPr>
        <p:txBody>
          <a:bodyPr>
            <a:normAutofit/>
          </a:bodyPr>
          <a:lstStyle/>
          <a:p>
            <a:pPr marL="0" indent="0">
              <a:buNone/>
            </a:pPr>
            <a:endParaRPr lang="tr-TR" sz="1800" dirty="0" smtClean="0"/>
          </a:p>
          <a:p>
            <a:pPr marL="0" indent="0">
              <a:lnSpc>
                <a:spcPct val="150000"/>
              </a:lnSpc>
              <a:spcBef>
                <a:spcPts val="0"/>
              </a:spcBef>
              <a:spcAft>
                <a:spcPts val="600"/>
              </a:spcAft>
              <a:buNone/>
            </a:pPr>
            <a:r>
              <a:rPr lang="tr-TR" sz="1800" b="1" dirty="0"/>
              <a:t>VEDOP uygulamalarına 1995 yılında pilot proje olarak başlanmış ve uygulamanın başarılı olmasından sonra 1998 yılından itibaren proje VEDOP1, VEDOP2, VEDOP3 şeklinde güncellenmiştir</a:t>
            </a:r>
            <a:r>
              <a:rPr lang="tr-TR" sz="1800" b="1" dirty="0" smtClean="0"/>
              <a:t>.</a:t>
            </a:r>
          </a:p>
          <a:p>
            <a:pPr marL="0" indent="0">
              <a:lnSpc>
                <a:spcPct val="150000"/>
              </a:lnSpc>
              <a:spcBef>
                <a:spcPts val="0"/>
              </a:spcBef>
              <a:spcAft>
                <a:spcPts val="600"/>
              </a:spcAft>
              <a:buNone/>
            </a:pPr>
            <a:r>
              <a:rPr lang="tr-TR" sz="1800" b="1" dirty="0" smtClean="0"/>
              <a:t>VEDOP</a:t>
            </a:r>
            <a:r>
              <a:rPr lang="tr-TR" sz="1800" b="1" dirty="0"/>
              <a:t>, bilgisayar teknolojisi olanaklarıyla vergi dairesi fonksiyonlarının tümünü içine alan bir bilgi işlem uygulamasının, vergi dairelerine yaygınlaştırması ile bölge ve merkez ağ yapısının kurulması olarak </a:t>
            </a:r>
            <a:r>
              <a:rPr lang="tr-TR" sz="1800" b="1" dirty="0" smtClean="0"/>
              <a:t>tanımlanabilir.</a:t>
            </a:r>
            <a:endParaRPr lang="tr-TR" sz="1800"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2060848"/>
            <a:ext cx="3816424" cy="4320480"/>
          </a:xfrm>
          <a:prstGeom prst="rect">
            <a:avLst/>
          </a:prstGeom>
        </p:spPr>
      </p:pic>
    </p:spTree>
    <p:extLst>
      <p:ext uri="{BB962C8B-B14F-4D97-AF65-F5344CB8AC3E}">
        <p14:creationId xmlns:p14="http://schemas.microsoft.com/office/powerpoint/2010/main" val="10811710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28600" y="1403874"/>
            <a:ext cx="7583760" cy="5193478"/>
          </a:xfrm>
        </p:spPr>
        <p:txBody>
          <a:bodyPr>
            <a:normAutofit fontScale="55000" lnSpcReduction="20000"/>
          </a:bodyPr>
          <a:lstStyle/>
          <a:p>
            <a:pPr marL="0" indent="0">
              <a:buNone/>
            </a:pPr>
            <a:r>
              <a:rPr lang="tr-TR" sz="6700" b="1" dirty="0" err="1" smtClean="0"/>
              <a:t>VEDOP’un</a:t>
            </a:r>
            <a:r>
              <a:rPr lang="tr-TR" sz="6700" b="1" dirty="0" smtClean="0"/>
              <a:t> Amacı</a:t>
            </a:r>
          </a:p>
          <a:p>
            <a:pPr>
              <a:lnSpc>
                <a:spcPct val="170000"/>
              </a:lnSpc>
              <a:spcBef>
                <a:spcPts val="0"/>
              </a:spcBef>
              <a:spcAft>
                <a:spcPts val="600"/>
              </a:spcAft>
              <a:buFont typeface="Wingdings" panose="05000000000000000000" pitchFamily="2" charset="2"/>
              <a:buChar char="ü"/>
            </a:pPr>
            <a:r>
              <a:rPr lang="tr-TR" b="1" dirty="0"/>
              <a:t>Ç</a:t>
            </a:r>
            <a:r>
              <a:rPr lang="tr-TR" b="1" dirty="0" smtClean="0"/>
              <a:t>ağdaş </a:t>
            </a:r>
            <a:r>
              <a:rPr lang="tr-TR" b="1" dirty="0"/>
              <a:t>bir bilgi sistemi ve veri tabanı oluşturulması</a:t>
            </a:r>
            <a:r>
              <a:rPr lang="tr-TR" b="1" dirty="0" smtClean="0"/>
              <a:t>,</a:t>
            </a:r>
          </a:p>
          <a:p>
            <a:pPr>
              <a:lnSpc>
                <a:spcPct val="170000"/>
              </a:lnSpc>
              <a:spcBef>
                <a:spcPts val="0"/>
              </a:spcBef>
              <a:spcAft>
                <a:spcPts val="600"/>
              </a:spcAft>
              <a:buFont typeface="Wingdings" panose="05000000000000000000" pitchFamily="2" charset="2"/>
              <a:buChar char="ü"/>
            </a:pPr>
            <a:r>
              <a:rPr lang="tr-TR" b="1" dirty="0" smtClean="0"/>
              <a:t> Vergi </a:t>
            </a:r>
            <a:r>
              <a:rPr lang="tr-TR" b="1" dirty="0"/>
              <a:t>dairesi işlemlerinin tümünün bilgisayarla yapılarak, iş yükünün azaltılması, </a:t>
            </a:r>
            <a:endParaRPr lang="tr-TR" b="1" dirty="0" smtClean="0"/>
          </a:p>
          <a:p>
            <a:pPr>
              <a:lnSpc>
                <a:spcPct val="170000"/>
              </a:lnSpc>
              <a:spcBef>
                <a:spcPts val="0"/>
              </a:spcBef>
              <a:spcAft>
                <a:spcPts val="600"/>
              </a:spcAft>
              <a:buFont typeface="Wingdings" panose="05000000000000000000" pitchFamily="2" charset="2"/>
              <a:buChar char="ü"/>
            </a:pPr>
            <a:r>
              <a:rPr lang="tr-TR" b="1" dirty="0"/>
              <a:t>V</a:t>
            </a:r>
            <a:r>
              <a:rPr lang="tr-TR" b="1" dirty="0" smtClean="0"/>
              <a:t>ergi </a:t>
            </a:r>
            <a:r>
              <a:rPr lang="tr-TR" b="1" dirty="0"/>
              <a:t>dairesi çalışmalarında etkinlik ve verimliliğin artırılması, </a:t>
            </a:r>
            <a:endParaRPr lang="tr-TR" b="1" dirty="0" smtClean="0"/>
          </a:p>
          <a:p>
            <a:pPr>
              <a:lnSpc>
                <a:spcPct val="170000"/>
              </a:lnSpc>
              <a:spcBef>
                <a:spcPts val="0"/>
              </a:spcBef>
              <a:spcAft>
                <a:spcPts val="600"/>
              </a:spcAft>
              <a:buFont typeface="Wingdings" panose="05000000000000000000" pitchFamily="2" charset="2"/>
              <a:buChar char="ü"/>
            </a:pPr>
            <a:r>
              <a:rPr lang="tr-TR" b="1" dirty="0"/>
              <a:t>M</a:t>
            </a:r>
            <a:r>
              <a:rPr lang="tr-TR" b="1" dirty="0" smtClean="0"/>
              <a:t>ükellef </a:t>
            </a:r>
            <a:r>
              <a:rPr lang="tr-TR" b="1" dirty="0"/>
              <a:t>işlemlerinin kolaylaştırılması, </a:t>
            </a:r>
            <a:endParaRPr lang="tr-TR" b="1" dirty="0" smtClean="0"/>
          </a:p>
          <a:p>
            <a:pPr>
              <a:lnSpc>
                <a:spcPct val="170000"/>
              </a:lnSpc>
              <a:spcBef>
                <a:spcPts val="0"/>
              </a:spcBef>
              <a:spcAft>
                <a:spcPts val="600"/>
              </a:spcAft>
              <a:buFont typeface="Wingdings" panose="05000000000000000000" pitchFamily="2" charset="2"/>
              <a:buChar char="ü"/>
            </a:pPr>
            <a:r>
              <a:rPr lang="tr-TR" b="1" dirty="0"/>
              <a:t>D</a:t>
            </a:r>
            <a:r>
              <a:rPr lang="tr-TR" b="1" dirty="0" smtClean="0"/>
              <a:t>enetim </a:t>
            </a:r>
            <a:r>
              <a:rPr lang="tr-TR" b="1" dirty="0"/>
              <a:t>ve takip fonksiyonlarının güçlendirilmesi</a:t>
            </a:r>
            <a:r>
              <a:rPr lang="tr-TR" b="1" dirty="0" smtClean="0"/>
              <a:t>,</a:t>
            </a:r>
          </a:p>
          <a:p>
            <a:pPr>
              <a:lnSpc>
                <a:spcPct val="170000"/>
              </a:lnSpc>
              <a:spcBef>
                <a:spcPts val="0"/>
              </a:spcBef>
              <a:spcAft>
                <a:spcPts val="600"/>
              </a:spcAft>
              <a:buFont typeface="Wingdings" panose="05000000000000000000" pitchFamily="2" charset="2"/>
              <a:buChar char="ü"/>
            </a:pPr>
            <a:r>
              <a:rPr lang="tr-TR" b="1" dirty="0" smtClean="0"/>
              <a:t>İşlemlerde </a:t>
            </a:r>
            <a:r>
              <a:rPr lang="tr-TR" b="1" dirty="0"/>
              <a:t>şeffaflığın </a:t>
            </a:r>
            <a:r>
              <a:rPr lang="tr-TR" b="1" dirty="0" smtClean="0"/>
              <a:t>sağlanması,</a:t>
            </a:r>
          </a:p>
          <a:p>
            <a:pPr>
              <a:lnSpc>
                <a:spcPct val="170000"/>
              </a:lnSpc>
              <a:spcBef>
                <a:spcPts val="0"/>
              </a:spcBef>
              <a:spcAft>
                <a:spcPts val="600"/>
              </a:spcAft>
              <a:buFont typeface="Wingdings" panose="05000000000000000000" pitchFamily="2" charset="2"/>
              <a:buChar char="ü"/>
            </a:pPr>
            <a:r>
              <a:rPr lang="tr-TR" b="1" dirty="0" smtClean="0"/>
              <a:t>Kayıt </a:t>
            </a:r>
            <a:r>
              <a:rPr lang="tr-TR" b="1" dirty="0"/>
              <a:t>dışı ekonomi ile mücadelede etkinliğin artırılması</a:t>
            </a:r>
            <a:r>
              <a:rPr lang="tr-TR" b="1" dirty="0" smtClean="0"/>
              <a:t>,</a:t>
            </a:r>
          </a:p>
          <a:p>
            <a:pPr>
              <a:lnSpc>
                <a:spcPct val="170000"/>
              </a:lnSpc>
              <a:spcBef>
                <a:spcPts val="0"/>
              </a:spcBef>
              <a:spcAft>
                <a:spcPts val="600"/>
              </a:spcAft>
              <a:buFont typeface="Wingdings" panose="05000000000000000000" pitchFamily="2" charset="2"/>
              <a:buChar char="ü"/>
            </a:pPr>
            <a:r>
              <a:rPr lang="tr-TR" b="1" dirty="0" smtClean="0"/>
              <a:t>Vergi </a:t>
            </a:r>
            <a:r>
              <a:rPr lang="tr-TR" b="1" dirty="0"/>
              <a:t>idaresi yöneticileri için sağlıklı bir karar destek ve yönetim bilgi sisteminin </a:t>
            </a:r>
            <a:r>
              <a:rPr lang="tr-TR" b="1" dirty="0" smtClean="0"/>
              <a:t>oluşturulmasıdır.</a:t>
            </a:r>
            <a:endParaRPr lang="tr-TR" b="1" dirty="0"/>
          </a:p>
        </p:txBody>
      </p:sp>
    </p:spTree>
    <p:extLst>
      <p:ext uri="{BB962C8B-B14F-4D97-AF65-F5344CB8AC3E}">
        <p14:creationId xmlns:p14="http://schemas.microsoft.com/office/powerpoint/2010/main" val="4091855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28600" y="1403874"/>
            <a:ext cx="4919464" cy="5193478"/>
          </a:xfrm>
        </p:spPr>
        <p:txBody>
          <a:bodyPr>
            <a:normAutofit fontScale="62500" lnSpcReduction="20000"/>
          </a:bodyPr>
          <a:lstStyle/>
          <a:p>
            <a:pPr marL="0" indent="0">
              <a:buNone/>
            </a:pPr>
            <a:r>
              <a:rPr lang="tr-TR" sz="5100" b="1" dirty="0" err="1" smtClean="0"/>
              <a:t>VEDOP’un</a:t>
            </a:r>
            <a:r>
              <a:rPr lang="tr-TR" sz="5100" b="1" dirty="0" smtClean="0"/>
              <a:t> Bileşenleri</a:t>
            </a:r>
          </a:p>
          <a:p>
            <a:pPr marL="0" indent="0">
              <a:lnSpc>
                <a:spcPct val="170000"/>
              </a:lnSpc>
              <a:spcBef>
                <a:spcPts val="0"/>
              </a:spcBef>
              <a:spcAft>
                <a:spcPts val="600"/>
              </a:spcAft>
              <a:buNone/>
            </a:pPr>
            <a:r>
              <a:rPr lang="tr-TR" sz="2600" b="1" dirty="0"/>
              <a:t>VEDOP, </a:t>
            </a:r>
            <a:r>
              <a:rPr lang="tr-TR" sz="2600" b="1" dirty="0" smtClean="0"/>
              <a:t>birbiriyle entegre çalışan e-devlet </a:t>
            </a:r>
            <a:r>
              <a:rPr lang="tr-TR" sz="2600" b="1" dirty="0"/>
              <a:t>uygulamaları </a:t>
            </a:r>
            <a:r>
              <a:rPr lang="tr-TR" sz="2600" b="1" dirty="0" smtClean="0"/>
              <a:t>ve/veya </a:t>
            </a:r>
            <a:r>
              <a:rPr lang="tr-TR" sz="2600" b="1" dirty="0"/>
              <a:t>sistemlerini içermektedir. </a:t>
            </a:r>
            <a:r>
              <a:rPr lang="tr-TR" sz="2600" b="1" dirty="0" smtClean="0"/>
              <a:t>Bunlar;</a:t>
            </a:r>
          </a:p>
          <a:p>
            <a:pPr>
              <a:lnSpc>
                <a:spcPct val="170000"/>
              </a:lnSpc>
              <a:spcBef>
                <a:spcPts val="0"/>
              </a:spcBef>
              <a:spcAft>
                <a:spcPts val="600"/>
              </a:spcAft>
              <a:buFont typeface="Wingdings" panose="05000000000000000000" pitchFamily="2" charset="2"/>
              <a:buChar char="ü"/>
            </a:pPr>
            <a:r>
              <a:rPr lang="tr-TR" sz="2600" b="1" dirty="0" smtClean="0"/>
              <a:t>Vergi </a:t>
            </a:r>
            <a:r>
              <a:rPr lang="tr-TR" sz="2600" b="1" dirty="0"/>
              <a:t>Dairesi Otomasyonu (VDO ve e-VDO</a:t>
            </a:r>
            <a:r>
              <a:rPr lang="tr-TR" sz="2600" b="1" dirty="0" smtClean="0"/>
              <a:t>),</a:t>
            </a:r>
          </a:p>
          <a:p>
            <a:pPr>
              <a:lnSpc>
                <a:spcPct val="170000"/>
              </a:lnSpc>
              <a:spcBef>
                <a:spcPts val="0"/>
              </a:spcBef>
              <a:spcAft>
                <a:spcPts val="600"/>
              </a:spcAft>
              <a:buFont typeface="Wingdings" panose="05000000000000000000" pitchFamily="2" charset="2"/>
              <a:buChar char="ü"/>
            </a:pPr>
            <a:r>
              <a:rPr lang="tr-TR" sz="2600" b="1" dirty="0" smtClean="0"/>
              <a:t>Elektronik </a:t>
            </a:r>
            <a:r>
              <a:rPr lang="tr-TR" sz="2600" b="1" dirty="0"/>
              <a:t>Banka Tahsilatları İşleme Sistemi (EBTİS</a:t>
            </a:r>
            <a:r>
              <a:rPr lang="tr-TR" sz="2600" b="1" dirty="0" smtClean="0"/>
              <a:t>),</a:t>
            </a:r>
          </a:p>
          <a:p>
            <a:pPr>
              <a:lnSpc>
                <a:spcPct val="170000"/>
              </a:lnSpc>
              <a:spcBef>
                <a:spcPts val="0"/>
              </a:spcBef>
              <a:spcAft>
                <a:spcPts val="600"/>
              </a:spcAft>
              <a:buFont typeface="Wingdings" panose="05000000000000000000" pitchFamily="2" charset="2"/>
              <a:buChar char="ü"/>
            </a:pPr>
            <a:r>
              <a:rPr lang="tr-TR" sz="2600" b="1" dirty="0" smtClean="0"/>
              <a:t>e-beyanname</a:t>
            </a:r>
            <a:r>
              <a:rPr lang="tr-TR" sz="2600" b="1" dirty="0"/>
              <a:t>, </a:t>
            </a:r>
            <a:endParaRPr lang="tr-TR" sz="2600" b="1" dirty="0" smtClean="0"/>
          </a:p>
          <a:p>
            <a:pPr>
              <a:lnSpc>
                <a:spcPct val="170000"/>
              </a:lnSpc>
              <a:spcBef>
                <a:spcPts val="0"/>
              </a:spcBef>
              <a:spcAft>
                <a:spcPts val="600"/>
              </a:spcAft>
              <a:buFont typeface="Wingdings" panose="05000000000000000000" pitchFamily="2" charset="2"/>
              <a:buChar char="ü"/>
            </a:pPr>
            <a:r>
              <a:rPr lang="tr-TR" sz="2600" b="1" dirty="0" smtClean="0"/>
              <a:t>Veri </a:t>
            </a:r>
            <a:r>
              <a:rPr lang="tr-TR" sz="2600" b="1" dirty="0"/>
              <a:t>Ambarı (VERİA), </a:t>
            </a:r>
            <a:endParaRPr lang="tr-TR" sz="2600" b="1" dirty="0" smtClean="0"/>
          </a:p>
          <a:p>
            <a:pPr>
              <a:lnSpc>
                <a:spcPct val="170000"/>
              </a:lnSpc>
              <a:spcBef>
                <a:spcPts val="0"/>
              </a:spcBef>
              <a:spcAft>
                <a:spcPts val="600"/>
              </a:spcAft>
              <a:buFont typeface="Wingdings" panose="05000000000000000000" pitchFamily="2" charset="2"/>
              <a:buChar char="ü"/>
            </a:pPr>
            <a:r>
              <a:rPr lang="tr-TR" sz="2600" b="1" dirty="0" smtClean="0"/>
              <a:t>Elektronik </a:t>
            </a:r>
            <a:r>
              <a:rPr lang="tr-TR" sz="2600" b="1" dirty="0"/>
              <a:t>Muhasebe Kayıtları Arşiv Sistemi (EMKAS</a:t>
            </a:r>
            <a:r>
              <a:rPr lang="tr-TR" sz="2600" b="1" dirty="0" smtClean="0"/>
              <a:t>),</a:t>
            </a:r>
          </a:p>
          <a:p>
            <a:pPr>
              <a:lnSpc>
                <a:spcPct val="170000"/>
              </a:lnSpc>
              <a:spcBef>
                <a:spcPts val="0"/>
              </a:spcBef>
              <a:spcAft>
                <a:spcPts val="600"/>
              </a:spcAft>
              <a:buFont typeface="Wingdings" panose="05000000000000000000" pitchFamily="2" charset="2"/>
              <a:buChar char="ü"/>
            </a:pPr>
            <a:r>
              <a:rPr lang="tr-TR" sz="2600" b="1" dirty="0" smtClean="0"/>
              <a:t>e-haciz</a:t>
            </a:r>
            <a:r>
              <a:rPr lang="tr-TR" sz="2600" b="1" dirty="0"/>
              <a:t>, </a:t>
            </a:r>
            <a:endParaRPr lang="tr-TR" sz="2600" b="1" dirty="0" smtClean="0"/>
          </a:p>
          <a:p>
            <a:pPr>
              <a:lnSpc>
                <a:spcPct val="170000"/>
              </a:lnSpc>
              <a:spcBef>
                <a:spcPts val="0"/>
              </a:spcBef>
              <a:spcAft>
                <a:spcPts val="600"/>
              </a:spcAft>
              <a:buFont typeface="Wingdings" panose="05000000000000000000" pitchFamily="2" charset="2"/>
              <a:buChar char="ü"/>
            </a:pPr>
            <a:r>
              <a:rPr lang="tr-TR" sz="2600" b="1" dirty="0" smtClean="0"/>
              <a:t>e-fatura, </a:t>
            </a:r>
          </a:p>
          <a:p>
            <a:pPr>
              <a:lnSpc>
                <a:spcPct val="170000"/>
              </a:lnSpc>
              <a:spcBef>
                <a:spcPts val="0"/>
              </a:spcBef>
              <a:spcAft>
                <a:spcPts val="600"/>
              </a:spcAft>
              <a:buFont typeface="Wingdings" panose="05000000000000000000" pitchFamily="2" charset="2"/>
              <a:buChar char="ü"/>
            </a:pPr>
            <a:r>
              <a:rPr lang="tr-TR" sz="2600" b="1" dirty="0" smtClean="0"/>
              <a:t>İnternet </a:t>
            </a:r>
            <a:r>
              <a:rPr lang="tr-TR" sz="2600" b="1" dirty="0"/>
              <a:t>Vergi </a:t>
            </a:r>
            <a:r>
              <a:rPr lang="tr-TR" sz="2600" b="1" dirty="0" smtClean="0"/>
              <a:t>Dairesi</a:t>
            </a:r>
            <a:endParaRPr lang="tr-TR" sz="2600"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1988840"/>
            <a:ext cx="3816424" cy="4536504"/>
          </a:xfrm>
          <a:prstGeom prst="rect">
            <a:avLst/>
          </a:prstGeom>
        </p:spPr>
      </p:pic>
    </p:spTree>
    <p:extLst>
      <p:ext uri="{BB962C8B-B14F-4D97-AF65-F5344CB8AC3E}">
        <p14:creationId xmlns:p14="http://schemas.microsoft.com/office/powerpoint/2010/main" val="3072448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28600" y="1403874"/>
            <a:ext cx="4559424" cy="4876800"/>
          </a:xfrm>
        </p:spPr>
        <p:txBody>
          <a:bodyPr>
            <a:normAutofit/>
          </a:bodyPr>
          <a:lstStyle/>
          <a:p>
            <a:pPr marL="0" indent="0">
              <a:buNone/>
            </a:pPr>
            <a:r>
              <a:rPr lang="tr-TR" b="1" dirty="0" smtClean="0"/>
              <a:t>VEDOP’UN Aşamaları</a:t>
            </a:r>
          </a:p>
          <a:p>
            <a:pPr marL="0" indent="0">
              <a:lnSpc>
                <a:spcPct val="150000"/>
              </a:lnSpc>
              <a:spcBef>
                <a:spcPts val="0"/>
              </a:spcBef>
              <a:spcAft>
                <a:spcPts val="600"/>
              </a:spcAft>
              <a:buNone/>
            </a:pPr>
            <a:r>
              <a:rPr lang="tr-TR" sz="2800" b="1" dirty="0" smtClean="0"/>
              <a:t>VEDOP1:</a:t>
            </a:r>
          </a:p>
          <a:p>
            <a:pPr marL="0" indent="0">
              <a:lnSpc>
                <a:spcPct val="150000"/>
              </a:lnSpc>
              <a:spcBef>
                <a:spcPts val="0"/>
              </a:spcBef>
              <a:spcAft>
                <a:spcPts val="600"/>
              </a:spcAft>
              <a:buNone/>
            </a:pPr>
            <a:r>
              <a:rPr lang="tr-TR" sz="1900" b="1" dirty="0"/>
              <a:t>1998 yılında </a:t>
            </a:r>
            <a:r>
              <a:rPr lang="tr-TR" sz="1900" b="1" dirty="0" smtClean="0"/>
              <a:t>22 </a:t>
            </a:r>
            <a:r>
              <a:rPr lang="tr-TR" sz="1900" b="1" dirty="0"/>
              <a:t>il merkezinde, 155 vergi dairesinde ve 5 defterdarlıkta </a:t>
            </a:r>
            <a:r>
              <a:rPr lang="tr-TR" sz="1900" b="1"/>
              <a:t>uygulamaya </a:t>
            </a:r>
            <a:r>
              <a:rPr lang="tr-TR" sz="1900" b="1" smtClean="0"/>
              <a:t>geçirilen VEDOP1 </a:t>
            </a:r>
            <a:r>
              <a:rPr lang="tr-TR" sz="1900" b="1" dirty="0"/>
              <a:t>ile </a:t>
            </a:r>
            <a:r>
              <a:rPr lang="tr-TR" sz="1900" b="1" dirty="0" smtClean="0"/>
              <a:t>vergi </a:t>
            </a:r>
            <a:r>
              <a:rPr lang="tr-TR" sz="1900" b="1" dirty="0"/>
              <a:t>dairesi işlemlerinin </a:t>
            </a:r>
            <a:r>
              <a:rPr lang="tr-TR" sz="1900" b="1" dirty="0" smtClean="0"/>
              <a:t>tümü bilgisayar </a:t>
            </a:r>
            <a:r>
              <a:rPr lang="tr-TR" sz="1900" b="1" dirty="0"/>
              <a:t>ortamına </a:t>
            </a:r>
            <a:r>
              <a:rPr lang="tr-TR" sz="1900" b="1" dirty="0" smtClean="0"/>
              <a:t>aktarılmış, </a:t>
            </a:r>
            <a:r>
              <a:rPr lang="tr-TR" sz="1900" b="1" dirty="0"/>
              <a:t>daha etkin ve mükelleflerine daha iyi hizmet veren bir gelir idaresi </a:t>
            </a:r>
            <a:r>
              <a:rPr lang="tr-TR" sz="1900" b="1" dirty="0" smtClean="0"/>
              <a:t>oluşturulması hedefine ulaşılmıştır.</a:t>
            </a:r>
            <a:endParaRPr lang="tr-TR" sz="1900"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2852936"/>
            <a:ext cx="3528392" cy="3096344"/>
          </a:xfrm>
          <a:prstGeom prst="rect">
            <a:avLst/>
          </a:prstGeom>
        </p:spPr>
      </p:pic>
    </p:spTree>
    <p:extLst>
      <p:ext uri="{BB962C8B-B14F-4D97-AF65-F5344CB8AC3E}">
        <p14:creationId xmlns:p14="http://schemas.microsoft.com/office/powerpoint/2010/main" val="5519531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28600" y="1403874"/>
            <a:ext cx="5063480" cy="4876800"/>
          </a:xfrm>
        </p:spPr>
        <p:txBody>
          <a:bodyPr>
            <a:normAutofit/>
          </a:bodyPr>
          <a:lstStyle/>
          <a:p>
            <a:pPr marL="0" indent="0">
              <a:buNone/>
            </a:pPr>
            <a:r>
              <a:rPr lang="tr-TR" sz="2800" b="1" dirty="0" smtClean="0"/>
              <a:t>VEDOP2:</a:t>
            </a:r>
          </a:p>
          <a:p>
            <a:pPr marL="0" indent="0">
              <a:lnSpc>
                <a:spcPct val="150000"/>
              </a:lnSpc>
              <a:spcBef>
                <a:spcPts val="0"/>
              </a:spcBef>
              <a:spcAft>
                <a:spcPts val="600"/>
              </a:spcAft>
              <a:buNone/>
            </a:pPr>
            <a:r>
              <a:rPr lang="tr-TR" sz="1800" b="1" dirty="0" smtClean="0"/>
              <a:t>VEDOP2 ile 283 </a:t>
            </a:r>
            <a:r>
              <a:rPr lang="tr-TR" sz="1800" b="1" dirty="0"/>
              <a:t>vergi </a:t>
            </a:r>
            <a:r>
              <a:rPr lang="tr-TR" sz="1800" b="1" dirty="0" smtClean="0"/>
              <a:t>dairesi, gelir </a:t>
            </a:r>
            <a:r>
              <a:rPr lang="tr-TR" sz="1800" b="1" dirty="0"/>
              <a:t>müdürlükleri, vergi denetmenleri birimleri de otomasyona dahil </a:t>
            </a:r>
            <a:r>
              <a:rPr lang="tr-TR" sz="1800" b="1" dirty="0" smtClean="0"/>
              <a:t>edilmiştir. Bunun yanı sıra </a:t>
            </a:r>
            <a:r>
              <a:rPr lang="tr-TR" sz="1800" b="1" dirty="0"/>
              <a:t>e-beyanname, Veri Ambarı (VERİA), Motorlu Taşıtlar Vergisini Tahsile Yetkili Vergi Dairelerinin Otomasyonu ve Çağrı Merkezi sistemleri oluşturulmuş, genişleyen kapasite doğrultusunda merkez sunucuların altyapısı güçlendirilmiş ve web tabanlı merkezi vergi dairesi sistemine (e-VDO) geçiş işlemleri </a:t>
            </a:r>
            <a:r>
              <a:rPr lang="tr-TR" sz="1800" b="1" dirty="0" smtClean="0"/>
              <a:t>başlatılmıştır. </a:t>
            </a:r>
            <a:endParaRPr lang="tr-TR" sz="1800" b="1" dirty="0"/>
          </a:p>
          <a:p>
            <a:pPr marL="0" indent="0">
              <a:lnSpc>
                <a:spcPct val="150000"/>
              </a:lnSpc>
              <a:spcBef>
                <a:spcPts val="0"/>
              </a:spcBef>
              <a:spcAft>
                <a:spcPts val="600"/>
              </a:spcAft>
              <a:buNone/>
            </a:pP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2204864"/>
            <a:ext cx="3096344" cy="3642758"/>
          </a:xfrm>
          <a:prstGeom prst="rect">
            <a:avLst/>
          </a:prstGeom>
        </p:spPr>
      </p:pic>
    </p:spTree>
    <p:extLst>
      <p:ext uri="{BB962C8B-B14F-4D97-AF65-F5344CB8AC3E}">
        <p14:creationId xmlns:p14="http://schemas.microsoft.com/office/powerpoint/2010/main" val="1533945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a:xfrm>
            <a:off x="228600" y="1403874"/>
            <a:ext cx="7439744" cy="4876800"/>
          </a:xfrm>
        </p:spPr>
        <p:txBody>
          <a:bodyPr>
            <a:normAutofit/>
          </a:bodyPr>
          <a:lstStyle/>
          <a:p>
            <a:pPr marL="0" indent="0">
              <a:buNone/>
            </a:pPr>
            <a:r>
              <a:rPr lang="tr-TR" sz="2800" b="1" dirty="0" smtClean="0"/>
              <a:t>VEDOP3:</a:t>
            </a:r>
          </a:p>
          <a:p>
            <a:pPr marL="0" indent="0">
              <a:lnSpc>
                <a:spcPct val="150000"/>
              </a:lnSpc>
              <a:spcBef>
                <a:spcPts val="0"/>
              </a:spcBef>
              <a:spcAft>
                <a:spcPts val="600"/>
              </a:spcAft>
              <a:buNone/>
            </a:pPr>
            <a:r>
              <a:rPr lang="tr-TR" sz="1900" b="1" dirty="0" smtClean="0"/>
              <a:t>2007 </a:t>
            </a:r>
            <a:r>
              <a:rPr lang="tr-TR" sz="1900" b="1" dirty="0"/>
              <a:t>yılında başlayan üçüncü aşama (VEDOP3) ile e-VDO (internet Tabanlı Vergi Dairesi Otomasyonu) </a:t>
            </a:r>
            <a:r>
              <a:rPr lang="tr-TR" sz="1900" b="1" dirty="0" smtClean="0"/>
              <a:t>uygulamaları </a:t>
            </a:r>
            <a:r>
              <a:rPr lang="tr-TR" sz="1900" b="1" dirty="0"/>
              <a:t>301 vergi dairesine ve 585 mal müdürlüğü gelir servisine yaygınlaştırılmış ve takdir komisyonları işlemleri de otomasyon kapsamına alınmıştır. Vergi dairesi başkanlıkları ve tüm diğer birimlerin ilave donanım ihtiyaçları karşılanmış, arttırılan kapasite doğrultusunda sunucu altyapısı güçlendirilmiştir. </a:t>
            </a:r>
          </a:p>
          <a:p>
            <a:pPr marL="0" indent="0">
              <a:buNone/>
            </a:pPr>
            <a:endParaRPr lang="tr-TR" dirty="0"/>
          </a:p>
        </p:txBody>
      </p:sp>
    </p:spTree>
    <p:extLst>
      <p:ext uri="{BB962C8B-B14F-4D97-AF65-F5344CB8AC3E}">
        <p14:creationId xmlns:p14="http://schemas.microsoft.com/office/powerpoint/2010/main" val="1417915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185ED8A-974D-4EB2-BC5C-9E90AAA2B7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Coşkulu teknoloji şablonu (videolu)</Template>
  <TotalTime>0</TotalTime>
  <Words>830</Words>
  <Application>Microsoft Office PowerPoint</Application>
  <PresentationFormat>Ekran Gösterisi (4:3)</PresentationFormat>
  <Paragraphs>67</Paragraphs>
  <Slides>14</Slides>
  <Notes>3</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14</vt:i4>
      </vt:variant>
    </vt:vector>
  </HeadingPairs>
  <TitlesOfParts>
    <vt:vector size="18" baseType="lpstr">
      <vt:lpstr>Arial</vt:lpstr>
      <vt:lpstr>Calibri</vt:lpstr>
      <vt:lpstr>Wingdings</vt:lpstr>
      <vt:lpstr>Office Teması</vt:lpstr>
      <vt:lpstr>AB2015  17. AKADEMİK BİLİŞİM KONFERANSI </vt:lpstr>
      <vt:lpstr>BİLİŞİM TEKNOLOJİLERİNİN GELİR İDARESİNDE KULLANIMI (VEDOP)</vt:lpstr>
      <vt:lpstr>VERGİ DAİRESİ TAM OTOMASYON PROJESİ  (VEDOP)</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dc:description/>
  <cp:lastModifiedBy/>
  <cp:revision>1</cp:revision>
  <dcterms:created xsi:type="dcterms:W3CDTF">2015-01-29T13:33:54Z</dcterms:created>
  <dcterms:modified xsi:type="dcterms:W3CDTF">2015-02-04T11:58:23Z</dcterms:modified>
  <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TC018813529991</vt:lpwstr>
  </property>
</Properties>
</file>