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76" r:id="rId7"/>
    <p:sldId id="261" r:id="rId8"/>
    <p:sldId id="262" r:id="rId9"/>
    <p:sldId id="263" r:id="rId10"/>
    <p:sldId id="264" r:id="rId11"/>
    <p:sldId id="278" r:id="rId12"/>
    <p:sldId id="265" r:id="rId13"/>
    <p:sldId id="266" r:id="rId14"/>
    <p:sldId id="267" r:id="rId15"/>
    <p:sldId id="268" r:id="rId16"/>
    <p:sldId id="279" r:id="rId17"/>
    <p:sldId id="269" r:id="rId18"/>
    <p:sldId id="270" r:id="rId19"/>
    <p:sldId id="271" r:id="rId20"/>
    <p:sldId id="272" r:id="rId21"/>
    <p:sldId id="273" r:id="rId22"/>
    <p:sldId id="275" r:id="rId23"/>
    <p:sldId id="274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FF3300"/>
    <a:srgbClr val="00CC00"/>
    <a:srgbClr val="00FF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5.0820428696412949E-2"/>
                  <c:y val="-0.1699752114319043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%92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%8</a:t>
                    </a:r>
                  </a:p>
                </c:rich>
              </c:tx>
              <c:numFmt formatCode="#,##0" sourceLinked="0"/>
              <c:spPr/>
              <c:showLegendKey val="0"/>
              <c:showVal val="1"/>
              <c:showCatName val="0"/>
              <c:showSerName val="0"/>
              <c:showPercent val="1"/>
              <c:showBubbleSize val="0"/>
            </c:dLbl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Sayfa1!$G$8:$G$9</c:f>
              <c:strCache>
                <c:ptCount val="2"/>
                <c:pt idx="0">
                  <c:v>Evet</c:v>
                </c:pt>
                <c:pt idx="1">
                  <c:v>Hayır</c:v>
                </c:pt>
              </c:strCache>
            </c:strRef>
          </c:cat>
          <c:val>
            <c:numRef>
              <c:f>Sayfa1!$H$8:$H$9</c:f>
              <c:numCache>
                <c:formatCode>General</c:formatCode>
                <c:ptCount val="2"/>
                <c:pt idx="0">
                  <c:v>92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222312884464566"/>
          <c:y val="0.32899557791452211"/>
          <c:w val="0.17112171859346595"/>
          <c:h val="0.1747019501482990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B750D-CAC6-4589-BE12-93BC80319252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D1BBF-58B9-4648-AAAA-A4C50C745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3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876256" y="6355080"/>
            <a:ext cx="1353344" cy="365760"/>
          </a:xfrm>
        </p:spPr>
        <p:txBody>
          <a:bodyPr/>
          <a:lstStyle>
            <a:lvl1pPr algn="r">
              <a:defRPr sz="1400"/>
            </a:lvl1pPr>
          </a:lstStyle>
          <a:p>
            <a:r>
              <a:rPr lang="en-US" smtClean="0"/>
              <a:t>5.2.2015</a:t>
            </a:r>
            <a:endParaRPr lang="tr-TR" dirty="0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070119" y="59492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5436096" y="6381328"/>
            <a:ext cx="12192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Dikdörtgen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Dikdörtgen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İkizkenar Üçgen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6" name="İkizkenar Üçgen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üz Bağlayıcı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İkizkenar Üçgen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İkizkenar Üçgen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İkizkenar Üçgen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5.2.2015</a:t>
            </a: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Düz Bağlayıcı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Düz Bağlayıcı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İkizkenar Üçgen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veterinarybusinessadvisors.com/up/file/JAVMA_-_Bayer_Study_Part_1_May_15_2011_PDF_Plus.pdf" TargetMode="External"/><Relationship Id="rId2" Type="http://schemas.openxmlformats.org/officeDocument/2006/relationships/hyperlink" Target="http://www.pewinternet.org/2013/01/15/health-online-2013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elegraph.co.uk/news/11038657/Vets-warn-pet-owners-over-online-diagnoses.html" TargetMode="External"/><Relationship Id="rId5" Type="http://schemas.openxmlformats.org/officeDocument/2006/relationships/hyperlink" Target="http://veterinarynews.dvm360.com/veterinary-challenge-occupy-internet-build-credible-information-pet-owners?rel=canonical" TargetMode="External"/><Relationship Id="rId4" Type="http://schemas.openxmlformats.org/officeDocument/2006/relationships/hyperlink" Target="http://www.aahanet.org/blog/NewStat/post/2012/08/01/935220/Clients-seek-health-nutrition.asp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19200" y="3645024"/>
            <a:ext cx="6858000" cy="9906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InterPet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Evcil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Hayvan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Sağlığı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Hakkında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Bilgiye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Erişim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Kaynağı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Olarak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İnternet</a:t>
            </a:r>
            <a:b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31168" y="5013176"/>
            <a:ext cx="7457256" cy="1184870"/>
          </a:xfrm>
        </p:spPr>
        <p:txBody>
          <a:bodyPr>
            <a:normAutofit/>
          </a:bodyPr>
          <a:lstStyle/>
          <a:p>
            <a:pPr algn="ctr"/>
            <a:r>
              <a:rPr lang="en-US" sz="1800" dirty="0" err="1" smtClean="0"/>
              <a:t>Çiğdem</a:t>
            </a:r>
            <a:r>
              <a:rPr lang="en-US" sz="1800" dirty="0" smtClean="0"/>
              <a:t> </a:t>
            </a:r>
            <a:r>
              <a:rPr lang="en-US" sz="1800" dirty="0" err="1" smtClean="0"/>
              <a:t>Selçukcan</a:t>
            </a:r>
            <a:r>
              <a:rPr lang="en-US" sz="1800" dirty="0" smtClean="0"/>
              <a:t> </a:t>
            </a:r>
            <a:r>
              <a:rPr lang="en-US" sz="1800" dirty="0" err="1" smtClean="0"/>
              <a:t>Erol</a:t>
            </a:r>
            <a:r>
              <a:rPr lang="en-US" sz="1800" dirty="0"/>
              <a:t> </a:t>
            </a:r>
            <a:r>
              <a:rPr lang="en-US" sz="1800" dirty="0" smtClean="0"/>
              <a:t>| </a:t>
            </a:r>
            <a:r>
              <a:rPr lang="en-US" sz="1800" dirty="0" err="1" smtClean="0"/>
              <a:t>Fatma</a:t>
            </a:r>
            <a:r>
              <a:rPr lang="en-US" sz="1800" dirty="0" smtClean="0"/>
              <a:t> </a:t>
            </a:r>
            <a:r>
              <a:rPr lang="en-US" sz="1800" dirty="0" err="1" smtClean="0"/>
              <a:t>Önay</a:t>
            </a:r>
            <a:r>
              <a:rPr lang="en-US" sz="1800" dirty="0" smtClean="0"/>
              <a:t> </a:t>
            </a:r>
            <a:r>
              <a:rPr lang="en-US" sz="1800" dirty="0" err="1" smtClean="0"/>
              <a:t>Koçoğlu</a:t>
            </a:r>
            <a:r>
              <a:rPr lang="en-US" sz="1800" dirty="0" smtClean="0"/>
              <a:t> </a:t>
            </a:r>
            <a:r>
              <a:rPr lang="en-US" sz="1800" dirty="0" err="1" smtClean="0"/>
              <a:t>Bakioğlu</a:t>
            </a:r>
            <a:endParaRPr lang="en-US" sz="1800" dirty="0" smtClean="0"/>
          </a:p>
          <a:p>
            <a:pPr algn="ctr"/>
            <a:r>
              <a:rPr lang="en-US" sz="1800" dirty="0" err="1" smtClean="0"/>
              <a:t>Zeki</a:t>
            </a:r>
            <a:r>
              <a:rPr lang="en-US" sz="1800" dirty="0" smtClean="0"/>
              <a:t> </a:t>
            </a:r>
            <a:r>
              <a:rPr lang="en-US" sz="1800" dirty="0" err="1" smtClean="0"/>
              <a:t>Özen</a:t>
            </a:r>
            <a:r>
              <a:rPr lang="en-US" sz="1800" dirty="0" smtClean="0"/>
              <a:t> </a:t>
            </a:r>
            <a:r>
              <a:rPr lang="en-US" sz="1800" dirty="0" smtClean="0"/>
              <a:t>| </a:t>
            </a:r>
            <a:r>
              <a:rPr lang="en-US" sz="1800" dirty="0" err="1" smtClean="0"/>
              <a:t>Elif</a:t>
            </a:r>
            <a:r>
              <a:rPr lang="en-US" sz="1800" dirty="0" smtClean="0"/>
              <a:t> </a:t>
            </a:r>
            <a:r>
              <a:rPr lang="en-US" sz="1800" dirty="0" err="1" smtClean="0"/>
              <a:t>Kartal</a:t>
            </a:r>
            <a:r>
              <a:rPr lang="en-US" sz="1800" dirty="0" smtClean="0"/>
              <a:t> </a:t>
            </a:r>
            <a:r>
              <a:rPr lang="en-US" sz="1800" dirty="0" smtClean="0"/>
              <a:t>| </a:t>
            </a:r>
            <a:r>
              <a:rPr lang="en-US" sz="1800" dirty="0" err="1" smtClean="0"/>
              <a:t>Sevinç</a:t>
            </a:r>
            <a:r>
              <a:rPr lang="en-US" sz="1800" dirty="0" smtClean="0"/>
              <a:t> </a:t>
            </a:r>
            <a:r>
              <a:rPr lang="en-US" sz="1800" dirty="0" err="1" smtClean="0"/>
              <a:t>Gülseçen</a:t>
            </a:r>
            <a:endParaRPr lang="en-US" sz="1800" dirty="0" smtClean="0"/>
          </a:p>
          <a:p>
            <a:pPr algn="ctr"/>
            <a:r>
              <a:rPr lang="en-US" sz="1800" dirty="0"/>
              <a:t> </a:t>
            </a:r>
            <a:r>
              <a:rPr lang="en-US" sz="1800" dirty="0" smtClean="0"/>
              <a:t>                                         </a:t>
            </a:r>
            <a:r>
              <a:rPr lang="en-US" sz="1400" dirty="0" smtClean="0"/>
              <a:t>İstanbul </a:t>
            </a:r>
            <a:r>
              <a:rPr lang="en-US" sz="1400" dirty="0" err="1" smtClean="0"/>
              <a:t>Üniversitesi</a:t>
            </a:r>
            <a:r>
              <a:rPr lang="en-US" sz="1400" dirty="0" smtClean="0"/>
              <a:t> </a:t>
            </a:r>
            <a:r>
              <a:rPr lang="en-US" sz="1400" dirty="0" err="1" smtClean="0"/>
              <a:t>Enformatik</a:t>
            </a:r>
            <a:r>
              <a:rPr lang="en-US" sz="1400" dirty="0" smtClean="0"/>
              <a:t> </a:t>
            </a:r>
            <a:r>
              <a:rPr lang="en-US" sz="1400" dirty="0" err="1" smtClean="0"/>
              <a:t>Bölümü</a:t>
            </a:r>
            <a:r>
              <a:rPr lang="en-US" sz="1400" dirty="0" smtClean="0"/>
              <a:t>                </a:t>
            </a:r>
            <a:endParaRPr lang="en-US" sz="14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40584"/>
            <a:ext cx="2991766" cy="1532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 descr="http://www3.istanbul.edu.tr/genel/idari/basinhalk/TANITIM/IUKK_tasarim/ornekler/IU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805264"/>
            <a:ext cx="541337" cy="54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Başlık 1"/>
          <p:cNvSpPr txBox="1">
            <a:spLocks/>
          </p:cNvSpPr>
          <p:nvPr/>
        </p:nvSpPr>
        <p:spPr>
          <a:xfrm>
            <a:off x="1752034" y="6098951"/>
            <a:ext cx="5993904" cy="495300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05.02.2015</a:t>
            </a:r>
            <a:b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12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BULGULAR</a:t>
            </a:r>
            <a:endParaRPr lang="en-US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685800"/>
          </a:xfrm>
        </p:spPr>
        <p:txBody>
          <a:bodyPr/>
          <a:lstStyle/>
          <a:p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“Kaç </a:t>
            </a:r>
            <a:r>
              <a:rPr lang="tr-TR" sz="1800" dirty="0"/>
              <a:t>yıldır evcil hayvan besliyorsunuz</a:t>
            </a:r>
            <a:r>
              <a:rPr lang="tr-TR" sz="1800" dirty="0" smtClean="0"/>
              <a:t>?”</a:t>
            </a:r>
            <a:endParaRPr lang="en-US" sz="1800" b="1" dirty="0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sz="1800" dirty="0" smtClean="0"/>
              <a:t>Katılımcıların </a:t>
            </a:r>
            <a:r>
              <a:rPr lang="tr-TR" sz="1800" dirty="0"/>
              <a:t>şu anda sahip olduğu evcil hayvan </a:t>
            </a:r>
            <a:r>
              <a:rPr lang="tr-TR" sz="1800" dirty="0" smtClean="0"/>
              <a:t>sayıları</a:t>
            </a:r>
            <a:endParaRPr lang="en-US" sz="1800" b="1" dirty="0"/>
          </a:p>
          <a:p>
            <a:endParaRPr lang="en-US" dirty="0"/>
          </a:p>
        </p:txBody>
      </p:sp>
      <p:pic>
        <p:nvPicPr>
          <p:cNvPr id="10" name="Resim 9"/>
          <p:cNvPicPr/>
          <p:nvPr/>
        </p:nvPicPr>
        <p:blipFill rotWithShape="1">
          <a:blip r:embed="rId2" cstate="print"/>
          <a:srcRect t="8081"/>
          <a:stretch/>
        </p:blipFill>
        <p:spPr bwMode="auto">
          <a:xfrm>
            <a:off x="755576" y="2996952"/>
            <a:ext cx="3456384" cy="31683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171092"/>
              </p:ext>
            </p:extLst>
          </p:nvPr>
        </p:nvGraphicFramePr>
        <p:xfrm>
          <a:off x="5004048" y="2780928"/>
          <a:ext cx="3456384" cy="38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4047"/>
                <a:gridCol w="1082337"/>
              </a:tblGrid>
              <a:tr h="4629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 dirty="0">
                          <a:effectLst/>
                        </a:rPr>
                        <a:t>Sahip Olunan Evcil Hayvan Sayısı</a:t>
                      </a:r>
                      <a:endParaRPr lang="en-US" sz="1800" kern="1800" dirty="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Kişi Sayısı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0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1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1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46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2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33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3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11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4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3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5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4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6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4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7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3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9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2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11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1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13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>
                          <a:effectLst/>
                        </a:rPr>
                        <a:t>1</a:t>
                      </a:r>
                      <a:endParaRPr lang="en-US" sz="1800" kern="180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14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 dirty="0">
                          <a:effectLst/>
                        </a:rPr>
                        <a:t>15</a:t>
                      </a:r>
                      <a:endParaRPr lang="en-US" sz="1800" kern="1800" dirty="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kern="1800" dirty="0">
                          <a:effectLst/>
                        </a:rPr>
                        <a:t>1</a:t>
                      </a:r>
                      <a:endParaRPr lang="en-US" sz="1800" kern="1800" dirty="0">
                        <a:solidFill>
                          <a:srgbClr val="365F9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850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BULGULAR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8219256" cy="685800"/>
          </a:xfrm>
        </p:spPr>
        <p:txBody>
          <a:bodyPr/>
          <a:lstStyle/>
          <a:p>
            <a:r>
              <a:rPr lang="en-US" dirty="0" smtClean="0"/>
              <a:t>İnternet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Durumları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11</a:t>
            </a:fld>
            <a:endParaRPr lang="tr-TR"/>
          </a:p>
        </p:txBody>
      </p:sp>
      <p:graphicFrame>
        <p:nvGraphicFramePr>
          <p:cNvPr id="8" name="İçerik Yer Tutucusu 7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09108122"/>
              </p:ext>
            </p:extLst>
          </p:nvPr>
        </p:nvGraphicFramePr>
        <p:xfrm>
          <a:off x="1331640" y="2204864"/>
          <a:ext cx="5184576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9918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BULGULAR</a:t>
            </a:r>
            <a:endParaRPr lang="en-US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457200" y="1087016"/>
            <a:ext cx="8219256" cy="685800"/>
          </a:xfrm>
        </p:spPr>
        <p:txBody>
          <a:bodyPr/>
          <a:lstStyle/>
          <a:p>
            <a:r>
              <a:rPr lang="en-US" dirty="0" err="1" smtClean="0"/>
              <a:t>İnternette</a:t>
            </a:r>
            <a:r>
              <a:rPr lang="en-US" dirty="0" smtClean="0"/>
              <a:t> </a:t>
            </a:r>
            <a:r>
              <a:rPr lang="en-US" dirty="0" err="1" smtClean="0"/>
              <a:t>Evcil</a:t>
            </a:r>
            <a:r>
              <a:rPr lang="en-US" dirty="0" smtClean="0"/>
              <a:t> </a:t>
            </a:r>
            <a:r>
              <a:rPr lang="en-US" dirty="0" err="1" smtClean="0"/>
              <a:t>Hayvanlarının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Bilgisine</a:t>
            </a:r>
            <a:r>
              <a:rPr lang="en-US" dirty="0" smtClean="0"/>
              <a:t> </a:t>
            </a:r>
            <a:r>
              <a:rPr lang="en-US" dirty="0" err="1" smtClean="0"/>
              <a:t>Erişimleri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2"/>
          </p:nvPr>
        </p:nvSpPr>
        <p:spPr>
          <a:xfrm>
            <a:off x="457200" y="1772816"/>
            <a:ext cx="8147248" cy="4536504"/>
          </a:xfrm>
        </p:spPr>
        <p:txBody>
          <a:bodyPr>
            <a:normAutofit/>
          </a:bodyPr>
          <a:lstStyle/>
          <a:p>
            <a:r>
              <a:rPr lang="en-US" sz="2000" i="1" dirty="0" smtClean="0"/>
              <a:t>“</a:t>
            </a:r>
            <a:r>
              <a:rPr lang="en-US" sz="2000" i="1" dirty="0" err="1"/>
              <a:t>İnternetten</a:t>
            </a:r>
            <a:r>
              <a:rPr lang="en-US" sz="2000" i="1" dirty="0"/>
              <a:t> </a:t>
            </a:r>
            <a:r>
              <a:rPr lang="en-US" sz="2000" i="1" dirty="0" err="1"/>
              <a:t>evcil</a:t>
            </a:r>
            <a:r>
              <a:rPr lang="en-US" sz="2000" i="1" dirty="0"/>
              <a:t> </a:t>
            </a:r>
            <a:r>
              <a:rPr lang="en-US" sz="2000" i="1" dirty="0" err="1"/>
              <a:t>hayvan</a:t>
            </a:r>
            <a:r>
              <a:rPr lang="en-US" sz="2000" i="1" dirty="0"/>
              <a:t> </a:t>
            </a:r>
            <a:r>
              <a:rPr lang="en-US" sz="2000" i="1" dirty="0" err="1"/>
              <a:t>sağlığı</a:t>
            </a:r>
            <a:r>
              <a:rPr lang="en-US" sz="2000" i="1" dirty="0"/>
              <a:t> </a:t>
            </a:r>
            <a:r>
              <a:rPr lang="en-US" sz="2000" i="1" dirty="0" err="1"/>
              <a:t>ile</a:t>
            </a:r>
            <a:r>
              <a:rPr lang="en-US" sz="2000" i="1" dirty="0"/>
              <a:t> </a:t>
            </a:r>
            <a:r>
              <a:rPr lang="en-US" sz="2000" i="1" dirty="0" err="1"/>
              <a:t>ilgili</a:t>
            </a:r>
            <a:r>
              <a:rPr lang="en-US" sz="2000" i="1" dirty="0"/>
              <a:t> </a:t>
            </a:r>
            <a:r>
              <a:rPr lang="en-US" sz="2000" i="1" dirty="0" err="1"/>
              <a:t>hangi</a:t>
            </a:r>
            <a:r>
              <a:rPr lang="en-US" sz="2000" i="1" dirty="0"/>
              <a:t> </a:t>
            </a:r>
            <a:r>
              <a:rPr lang="en-US" sz="2000" i="1" dirty="0" err="1"/>
              <a:t>konuyu</a:t>
            </a:r>
            <a:r>
              <a:rPr lang="en-US" sz="2000" i="1" dirty="0"/>
              <a:t>/</a:t>
            </a:r>
            <a:r>
              <a:rPr lang="en-US" sz="2000" i="1" dirty="0" err="1"/>
              <a:t>konuları</a:t>
            </a:r>
            <a:r>
              <a:rPr lang="en-US" sz="2000" i="1" dirty="0"/>
              <a:t> </a:t>
            </a:r>
            <a:r>
              <a:rPr lang="en-US" sz="2000" i="1" dirty="0" err="1"/>
              <a:t>araştırdınız</a:t>
            </a:r>
            <a:r>
              <a:rPr lang="en-US" sz="2000" i="1" dirty="0"/>
              <a:t>?” </a:t>
            </a:r>
            <a:r>
              <a:rPr lang="en-US" sz="2000" dirty="0" err="1"/>
              <a:t>sorusuna</a:t>
            </a:r>
            <a:r>
              <a:rPr lang="en-US" sz="2000" dirty="0"/>
              <a:t> </a:t>
            </a:r>
            <a:r>
              <a:rPr lang="en-US" sz="2000" dirty="0" err="1"/>
              <a:t>verilen</a:t>
            </a:r>
            <a:r>
              <a:rPr lang="en-US" sz="2000" dirty="0"/>
              <a:t> </a:t>
            </a:r>
            <a:r>
              <a:rPr lang="en-US" sz="2000" dirty="0" err="1"/>
              <a:t>cevaplar</a:t>
            </a:r>
            <a:r>
              <a:rPr lang="en-US" sz="2000" dirty="0" smtClean="0"/>
              <a:t>.</a:t>
            </a:r>
          </a:p>
          <a:p>
            <a:pPr lvl="2"/>
            <a:r>
              <a:rPr lang="en-US" sz="1800" dirty="0" smtClean="0"/>
              <a:t>A</a:t>
            </a:r>
            <a:r>
              <a:rPr lang="en-US" sz="1800" dirty="0"/>
              <a:t>: </a:t>
            </a:r>
            <a:r>
              <a:rPr lang="en-US" sz="1800" dirty="0" err="1"/>
              <a:t>Aşılar</a:t>
            </a:r>
            <a:r>
              <a:rPr lang="en-US" sz="1800" dirty="0"/>
              <a:t> (62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  <a:p>
            <a:pPr lvl="2"/>
            <a:r>
              <a:rPr lang="en-US" sz="1800" dirty="0" smtClean="0"/>
              <a:t>B</a:t>
            </a:r>
            <a:r>
              <a:rPr lang="en-US" sz="1800" dirty="0"/>
              <a:t>: </a:t>
            </a:r>
            <a:r>
              <a:rPr lang="en-US" sz="1800" dirty="0" err="1"/>
              <a:t>Bakım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Temizlik</a:t>
            </a:r>
            <a:r>
              <a:rPr lang="en-US" sz="1800" dirty="0"/>
              <a:t> (2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  <a:p>
            <a:pPr lvl="2"/>
            <a:r>
              <a:rPr lang="en-US" sz="1800" dirty="0" smtClean="0"/>
              <a:t>D</a:t>
            </a:r>
            <a:r>
              <a:rPr lang="en-US" sz="1800" dirty="0"/>
              <a:t>: </a:t>
            </a:r>
            <a:r>
              <a:rPr lang="en-US" sz="1800" dirty="0" err="1"/>
              <a:t>Davranış</a:t>
            </a:r>
            <a:r>
              <a:rPr lang="en-US" sz="1800" dirty="0"/>
              <a:t> </a:t>
            </a:r>
            <a:r>
              <a:rPr lang="en-US" sz="1800" dirty="0" err="1"/>
              <a:t>sorunları</a:t>
            </a:r>
            <a:r>
              <a:rPr lang="en-US" sz="1800" dirty="0"/>
              <a:t> (57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  <a:p>
            <a:pPr lvl="2"/>
            <a:r>
              <a:rPr lang="en-US" sz="1800" dirty="0" smtClean="0"/>
              <a:t>E</a:t>
            </a:r>
            <a:r>
              <a:rPr lang="en-US" sz="1800" dirty="0"/>
              <a:t>: </a:t>
            </a:r>
            <a:r>
              <a:rPr lang="en-US" sz="1800" dirty="0" err="1"/>
              <a:t>Egzersiz</a:t>
            </a:r>
            <a:r>
              <a:rPr lang="en-US" sz="1800" dirty="0"/>
              <a:t> </a:t>
            </a:r>
            <a:r>
              <a:rPr lang="en-US" sz="1800" dirty="0" err="1"/>
              <a:t>veya</a:t>
            </a:r>
            <a:r>
              <a:rPr lang="en-US" sz="1800" dirty="0"/>
              <a:t> </a:t>
            </a:r>
            <a:r>
              <a:rPr lang="en-US" sz="1800" dirty="0" err="1"/>
              <a:t>spor</a:t>
            </a:r>
            <a:r>
              <a:rPr lang="en-US" sz="1800" dirty="0"/>
              <a:t> (9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  <a:p>
            <a:pPr lvl="2"/>
            <a:r>
              <a:rPr lang="en-US" sz="1800" dirty="0" smtClean="0"/>
              <a:t>K</a:t>
            </a:r>
            <a:r>
              <a:rPr lang="en-US" sz="1800" dirty="0"/>
              <a:t>: </a:t>
            </a:r>
            <a:r>
              <a:rPr lang="en-US" sz="1800" dirty="0" err="1"/>
              <a:t>Kısırlaştırma</a:t>
            </a:r>
            <a:r>
              <a:rPr lang="en-US" sz="1800" dirty="0"/>
              <a:t> (1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  <a:p>
            <a:pPr lvl="2"/>
            <a:r>
              <a:rPr lang="en-US" sz="1800" dirty="0" smtClean="0"/>
              <a:t>Ö:Önleyici/Koruyucu </a:t>
            </a:r>
            <a:r>
              <a:rPr lang="en-US" sz="1800" dirty="0" err="1"/>
              <a:t>sağlık</a:t>
            </a:r>
            <a:r>
              <a:rPr lang="en-US" sz="1800" dirty="0"/>
              <a:t> </a:t>
            </a:r>
            <a:r>
              <a:rPr lang="en-US" sz="1800" dirty="0" err="1"/>
              <a:t>tedbirleri</a:t>
            </a:r>
            <a:r>
              <a:rPr lang="en-US" sz="1800" dirty="0"/>
              <a:t> (69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  <a:p>
            <a:pPr lvl="2"/>
            <a:r>
              <a:rPr lang="en-US" sz="1800" dirty="0" smtClean="0"/>
              <a:t>R</a:t>
            </a:r>
            <a:r>
              <a:rPr lang="en-US" sz="1800" dirty="0"/>
              <a:t>: </a:t>
            </a:r>
            <a:r>
              <a:rPr lang="en-US" sz="1800" dirty="0" err="1"/>
              <a:t>Reçeteli</a:t>
            </a:r>
            <a:r>
              <a:rPr lang="en-US" sz="1800" dirty="0"/>
              <a:t> </a:t>
            </a:r>
            <a:r>
              <a:rPr lang="en-US" sz="1800" dirty="0" err="1"/>
              <a:t>veya</a:t>
            </a:r>
            <a:r>
              <a:rPr lang="en-US" sz="1800" dirty="0"/>
              <a:t> </a:t>
            </a:r>
            <a:r>
              <a:rPr lang="en-US" sz="1800" dirty="0" err="1"/>
              <a:t>reçetesiz</a:t>
            </a:r>
            <a:r>
              <a:rPr lang="en-US" sz="1800" dirty="0"/>
              <a:t> </a:t>
            </a:r>
            <a:r>
              <a:rPr lang="en-US" sz="1800" dirty="0" err="1"/>
              <a:t>ilaçlar</a:t>
            </a:r>
            <a:r>
              <a:rPr lang="en-US" sz="1800" dirty="0"/>
              <a:t> (21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  <a:p>
            <a:pPr lvl="2"/>
            <a:r>
              <a:rPr lang="en-US" sz="1800" dirty="0" smtClean="0"/>
              <a:t>T</a:t>
            </a:r>
            <a:r>
              <a:rPr lang="en-US" sz="1800" dirty="0"/>
              <a:t>: </a:t>
            </a:r>
            <a:r>
              <a:rPr lang="en-US" sz="1800" dirty="0" err="1"/>
              <a:t>Tıbbi</a:t>
            </a:r>
            <a:r>
              <a:rPr lang="en-US" sz="1800" dirty="0"/>
              <a:t> </a:t>
            </a:r>
            <a:r>
              <a:rPr lang="en-US" sz="1800" dirty="0" err="1"/>
              <a:t>tedavi</a:t>
            </a:r>
            <a:r>
              <a:rPr lang="en-US" sz="1800" dirty="0"/>
              <a:t> </a:t>
            </a:r>
            <a:r>
              <a:rPr lang="en-US" sz="1800" dirty="0" err="1"/>
              <a:t>veya</a:t>
            </a:r>
            <a:r>
              <a:rPr lang="en-US" sz="1800" dirty="0"/>
              <a:t> </a:t>
            </a:r>
            <a:r>
              <a:rPr lang="en-US" sz="1800" dirty="0" err="1"/>
              <a:t>prosedürler</a:t>
            </a:r>
            <a:r>
              <a:rPr lang="en-US" sz="1800" dirty="0"/>
              <a:t> (</a:t>
            </a:r>
            <a:r>
              <a:rPr lang="en-US" sz="1800" dirty="0" err="1"/>
              <a:t>Geleneksel</a:t>
            </a:r>
            <a:r>
              <a:rPr lang="en-US" sz="1800" dirty="0"/>
              <a:t>/</a:t>
            </a:r>
            <a:r>
              <a:rPr lang="en-US" sz="1800" dirty="0" err="1"/>
              <a:t>Deneysel</a:t>
            </a:r>
            <a:r>
              <a:rPr lang="en-US" sz="1800" dirty="0"/>
              <a:t>/</a:t>
            </a:r>
            <a:r>
              <a:rPr lang="en-US" sz="1800" dirty="0" err="1"/>
              <a:t>Alternatif</a:t>
            </a:r>
            <a:r>
              <a:rPr lang="en-US" sz="1800" dirty="0"/>
              <a:t> </a:t>
            </a:r>
            <a:r>
              <a:rPr lang="en-US" sz="1800" dirty="0" err="1"/>
              <a:t>tedaviler</a:t>
            </a:r>
            <a:r>
              <a:rPr lang="en-US" sz="1800" i="1" dirty="0"/>
              <a:t>) </a:t>
            </a:r>
            <a:r>
              <a:rPr lang="en-US" sz="1800" dirty="0"/>
              <a:t>(70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  <a:p>
            <a:pPr lvl="2"/>
            <a:r>
              <a:rPr lang="en-US" sz="1800" dirty="0" smtClean="0"/>
              <a:t>V</a:t>
            </a:r>
            <a:r>
              <a:rPr lang="en-US" sz="1800" dirty="0"/>
              <a:t>: </a:t>
            </a:r>
            <a:r>
              <a:rPr lang="en-US" sz="1800" dirty="0" err="1"/>
              <a:t>Diyet</a:t>
            </a:r>
            <a:r>
              <a:rPr lang="en-US" sz="1800" dirty="0"/>
              <a:t>, </a:t>
            </a:r>
            <a:r>
              <a:rPr lang="en-US" sz="1800" dirty="0" err="1"/>
              <a:t>beslenme</a:t>
            </a:r>
            <a:r>
              <a:rPr lang="en-US" sz="1800" dirty="0"/>
              <a:t>, </a:t>
            </a:r>
            <a:r>
              <a:rPr lang="en-US" sz="1800" dirty="0" err="1"/>
              <a:t>vitaminler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besin</a:t>
            </a:r>
            <a:r>
              <a:rPr lang="en-US" sz="1800" dirty="0"/>
              <a:t> </a:t>
            </a:r>
            <a:r>
              <a:rPr lang="en-US" sz="1800" dirty="0" err="1"/>
              <a:t>takviyesi</a:t>
            </a:r>
            <a:r>
              <a:rPr lang="en-US" sz="1800" dirty="0"/>
              <a:t> (63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  <a:p>
            <a:pPr lvl="2"/>
            <a:r>
              <a:rPr lang="en-US" sz="1800" dirty="0" smtClean="0"/>
              <a:t>Z</a:t>
            </a:r>
            <a:r>
              <a:rPr lang="en-US" sz="1800" dirty="0"/>
              <a:t>: </a:t>
            </a:r>
            <a:r>
              <a:rPr lang="en-US" sz="1800" dirty="0" err="1"/>
              <a:t>Veteriner</a:t>
            </a:r>
            <a:r>
              <a:rPr lang="en-US" sz="1800" dirty="0"/>
              <a:t> </a:t>
            </a:r>
            <a:r>
              <a:rPr lang="en-US" sz="1800" dirty="0" err="1"/>
              <a:t>Adresleri</a:t>
            </a:r>
            <a:r>
              <a:rPr lang="en-US" sz="1800" dirty="0"/>
              <a:t> (1 </a:t>
            </a:r>
            <a:r>
              <a:rPr lang="en-US" sz="1800" dirty="0" err="1"/>
              <a:t>kişi</a:t>
            </a:r>
            <a:r>
              <a:rPr lang="en-US" sz="1800" dirty="0"/>
              <a:t>) </a:t>
            </a:r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73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BULGULAR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19256" cy="685800"/>
          </a:xfrm>
        </p:spPr>
        <p:txBody>
          <a:bodyPr/>
          <a:lstStyle/>
          <a:p>
            <a:r>
              <a:rPr lang="en-US" dirty="0" err="1"/>
              <a:t>İnternette</a:t>
            </a:r>
            <a:r>
              <a:rPr lang="en-US" dirty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Hayvanlarının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Bilgisine</a:t>
            </a:r>
            <a:r>
              <a:rPr lang="en-US" dirty="0"/>
              <a:t> </a:t>
            </a:r>
            <a:r>
              <a:rPr lang="en-US" dirty="0" err="1"/>
              <a:t>Erişimleri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457200" y="1916832"/>
            <a:ext cx="8147248" cy="4680520"/>
          </a:xfrm>
        </p:spPr>
        <p:txBody>
          <a:bodyPr>
            <a:normAutofit fontScale="55000" lnSpcReduction="20000"/>
          </a:bodyPr>
          <a:lstStyle/>
          <a:p>
            <a:r>
              <a:rPr lang="en-US" sz="4200" i="1" dirty="0" err="1" smtClean="0"/>
              <a:t>Neden</a:t>
            </a:r>
            <a:r>
              <a:rPr lang="en-US" sz="4200" i="1" dirty="0" smtClean="0"/>
              <a:t> </a:t>
            </a:r>
            <a:r>
              <a:rPr lang="en-US" sz="4200" i="1" dirty="0" err="1"/>
              <a:t>evcil</a:t>
            </a:r>
            <a:r>
              <a:rPr lang="en-US" sz="4200" i="1" dirty="0"/>
              <a:t> </a:t>
            </a:r>
            <a:r>
              <a:rPr lang="en-US" sz="4200" i="1" dirty="0" err="1"/>
              <a:t>hayvan</a:t>
            </a:r>
            <a:r>
              <a:rPr lang="en-US" sz="4200" i="1" dirty="0"/>
              <a:t> </a:t>
            </a:r>
            <a:r>
              <a:rPr lang="en-US" sz="4200" i="1" dirty="0" err="1"/>
              <a:t>sağlığı</a:t>
            </a:r>
            <a:r>
              <a:rPr lang="en-US" sz="4200" i="1" dirty="0"/>
              <a:t> </a:t>
            </a:r>
            <a:r>
              <a:rPr lang="en-US" sz="4200" i="1" dirty="0" err="1"/>
              <a:t>ile</a:t>
            </a:r>
            <a:r>
              <a:rPr lang="en-US" sz="4200" i="1" dirty="0"/>
              <a:t> </a:t>
            </a:r>
            <a:r>
              <a:rPr lang="en-US" sz="4200" i="1" dirty="0" err="1"/>
              <a:t>ilgili</a:t>
            </a:r>
            <a:r>
              <a:rPr lang="en-US" sz="4200" i="1" dirty="0"/>
              <a:t> </a:t>
            </a:r>
            <a:r>
              <a:rPr lang="en-US" sz="4200" i="1" dirty="0" err="1"/>
              <a:t>İnternetten</a:t>
            </a:r>
            <a:r>
              <a:rPr lang="en-US" sz="4200" i="1" dirty="0"/>
              <a:t> </a:t>
            </a:r>
            <a:r>
              <a:rPr lang="en-US" sz="4200" i="1" dirty="0" err="1"/>
              <a:t>araştırma</a:t>
            </a:r>
            <a:r>
              <a:rPr lang="en-US" sz="4200" i="1" dirty="0"/>
              <a:t> </a:t>
            </a:r>
            <a:r>
              <a:rPr lang="en-US" sz="4200" i="1" dirty="0" err="1"/>
              <a:t>yaptınız</a:t>
            </a:r>
            <a:r>
              <a:rPr lang="en-US" sz="4200" i="1" dirty="0"/>
              <a:t>?” </a:t>
            </a:r>
            <a:r>
              <a:rPr lang="en-US" sz="4200" i="1" dirty="0" err="1"/>
              <a:t>sorusuna</a:t>
            </a:r>
            <a:r>
              <a:rPr lang="en-US" sz="4200" i="1" dirty="0"/>
              <a:t> </a:t>
            </a:r>
            <a:r>
              <a:rPr lang="en-US" sz="4200" i="1" dirty="0" err="1"/>
              <a:t>verilen</a:t>
            </a:r>
            <a:r>
              <a:rPr lang="en-US" sz="4200" i="1" dirty="0"/>
              <a:t> </a:t>
            </a:r>
            <a:r>
              <a:rPr lang="en-US" sz="4200" i="1" dirty="0" err="1" smtClean="0"/>
              <a:t>cevaplar</a:t>
            </a:r>
            <a:endParaRPr lang="en-US" sz="4200" i="1" dirty="0" smtClean="0"/>
          </a:p>
          <a:p>
            <a:endParaRPr lang="en-US" sz="2000" i="1" dirty="0" smtClean="0"/>
          </a:p>
          <a:p>
            <a:pPr lvl="2"/>
            <a:r>
              <a:rPr lang="tr-TR" sz="2900" dirty="0"/>
              <a:t>B: Bulunduğum yerde veteriner yok (1 kişi)</a:t>
            </a:r>
            <a:endParaRPr lang="en-US" sz="2900" dirty="0"/>
          </a:p>
          <a:p>
            <a:pPr lvl="2"/>
            <a:r>
              <a:rPr lang="tr-TR" sz="2900" dirty="0"/>
              <a:t>D: Diğer benzer sağlık sorununa sahip evcil hayvanların sahiplerinden destek istiyorum (44 kişi)</a:t>
            </a:r>
            <a:endParaRPr lang="en-US" sz="2900" dirty="0"/>
          </a:p>
          <a:p>
            <a:pPr lvl="2"/>
            <a:r>
              <a:rPr lang="tr-TR" sz="2900" dirty="0"/>
              <a:t>F: Veteriner tarafından bana verilenden daha fazla açıklama veya daha fazla bilgi istiyorum (50 kişi)</a:t>
            </a:r>
            <a:endParaRPr lang="en-US" sz="2900" dirty="0"/>
          </a:p>
          <a:p>
            <a:pPr lvl="2"/>
            <a:r>
              <a:rPr lang="tr-TR" sz="2900" dirty="0"/>
              <a:t>G: İkinci bir görüş almak istiyorum (51 kişi)</a:t>
            </a:r>
            <a:endParaRPr lang="en-US" sz="2900" dirty="0"/>
          </a:p>
          <a:p>
            <a:pPr lvl="2"/>
            <a:r>
              <a:rPr lang="tr-TR" sz="2900" dirty="0"/>
              <a:t>K: Veterinerimden randevu alıp almama konusunda karar vermemde bana yardımcı oluyor (25 kişi)</a:t>
            </a:r>
            <a:endParaRPr lang="en-US" sz="2900" dirty="0"/>
          </a:p>
          <a:p>
            <a:pPr lvl="2"/>
            <a:r>
              <a:rPr lang="tr-TR" sz="2900" dirty="0"/>
              <a:t>M: Evcil hayvan sağlığı konusuna meraklıyım (56 kişi)</a:t>
            </a:r>
            <a:endParaRPr lang="en-US" sz="2900" dirty="0"/>
          </a:p>
          <a:p>
            <a:pPr lvl="2"/>
            <a:r>
              <a:rPr lang="tr-TR" sz="2900" dirty="0"/>
              <a:t>Ö: Baktığım hayvanı daha iyi anlayıp zamanında önlem almak (1 kişi)</a:t>
            </a:r>
            <a:endParaRPr lang="en-US" sz="2900" dirty="0"/>
          </a:p>
          <a:p>
            <a:pPr lvl="2"/>
            <a:r>
              <a:rPr lang="tr-TR" sz="2900" dirty="0"/>
              <a:t>P: Veteriner tedavisini pahalı buluyorum (27 kişi)</a:t>
            </a:r>
            <a:endParaRPr lang="en-US" sz="2900" dirty="0"/>
          </a:p>
          <a:p>
            <a:pPr lvl="2"/>
            <a:r>
              <a:rPr lang="tr-TR" sz="2900" dirty="0"/>
              <a:t>S: Veterinerim tarafından sağlanan bilgilere katılmıyorum (2 kişi)</a:t>
            </a:r>
            <a:endParaRPr lang="en-US" sz="2900" dirty="0"/>
          </a:p>
          <a:p>
            <a:pPr lvl="2"/>
            <a:r>
              <a:rPr lang="tr-TR" sz="2900" dirty="0"/>
              <a:t>V: Veterinerim tarafından sağlanan bilgilere güvenmiyorum (9 kişi)</a:t>
            </a:r>
            <a:endParaRPr lang="en-US" sz="2900" dirty="0"/>
          </a:p>
          <a:p>
            <a:pPr lvl="2"/>
            <a:r>
              <a:rPr lang="tr-TR" sz="2900" dirty="0"/>
              <a:t>Y: Uygulanan tedavi yeterli olmadı (1 kişi)</a:t>
            </a:r>
            <a:endParaRPr lang="en-US" sz="2900" dirty="0"/>
          </a:p>
          <a:p>
            <a:pPr lvl="2"/>
            <a:r>
              <a:rPr lang="tr-TR" sz="2900" dirty="0"/>
              <a:t>Z: Veterinere götürmek için zaman bulamıyorum (7 kişi) </a:t>
            </a:r>
            <a:endParaRPr lang="en-US" sz="2900" dirty="0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298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BULGULAR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“</a:t>
            </a:r>
            <a:r>
              <a:rPr lang="tr-TR" sz="1800" i="1" dirty="0" smtClean="0"/>
              <a:t>İnternette </a:t>
            </a:r>
            <a:r>
              <a:rPr lang="tr-TR" sz="1800" i="1" dirty="0"/>
              <a:t>yer alan evcil hayvan sağlığı hakkındaki bilgileri faydalı buluyor musunuz</a:t>
            </a:r>
            <a:r>
              <a:rPr lang="tr-TR" sz="1800" i="1" dirty="0" smtClean="0"/>
              <a:t>?</a:t>
            </a:r>
            <a:r>
              <a:rPr lang="tr-TR" sz="1800" dirty="0" smtClean="0"/>
              <a:t>”</a:t>
            </a:r>
            <a:endParaRPr lang="en-US" sz="1800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sz="1800" dirty="0"/>
              <a:t>“</a:t>
            </a:r>
            <a:r>
              <a:rPr lang="tr-TR" sz="1800" i="1" dirty="0"/>
              <a:t>Evcil hayvanınızı veterinere götürmeden, sadece internetten eriştiğiniz bilgilerle uyguladığınız tedavi genellikle nasıl </a:t>
            </a:r>
            <a:r>
              <a:rPr lang="tr-TR" sz="1800" i="1" dirty="0" smtClean="0"/>
              <a:t>sonuçlandı?</a:t>
            </a:r>
            <a:r>
              <a:rPr lang="tr-TR" sz="1800" dirty="0" smtClean="0"/>
              <a:t>”</a:t>
            </a:r>
            <a:endParaRPr lang="en-US" sz="1800" dirty="0" smtClean="0"/>
          </a:p>
          <a:p>
            <a:endParaRPr lang="en-US" sz="1800" dirty="0"/>
          </a:p>
        </p:txBody>
      </p:sp>
      <p:sp>
        <p:nvSpPr>
          <p:cNvPr id="7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19256" cy="685800"/>
          </a:xfrm>
        </p:spPr>
        <p:txBody>
          <a:bodyPr/>
          <a:lstStyle/>
          <a:p>
            <a:r>
              <a:rPr lang="en-US" dirty="0" err="1"/>
              <a:t>İnternette</a:t>
            </a:r>
            <a:r>
              <a:rPr lang="en-US" dirty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Hayvanlarının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Bilgisine</a:t>
            </a:r>
            <a:r>
              <a:rPr lang="en-US" dirty="0"/>
              <a:t> </a:t>
            </a:r>
            <a:r>
              <a:rPr lang="en-US" dirty="0" err="1"/>
              <a:t>Erişimleri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8" name="Resim 7"/>
          <p:cNvPicPr/>
          <p:nvPr/>
        </p:nvPicPr>
        <p:blipFill rotWithShape="1">
          <a:blip r:embed="rId2" cstate="print"/>
          <a:srcRect t="8494"/>
          <a:stretch/>
        </p:blipFill>
        <p:spPr bwMode="auto">
          <a:xfrm>
            <a:off x="611560" y="3429000"/>
            <a:ext cx="3672408" cy="27363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Resim 8"/>
          <p:cNvPicPr/>
          <p:nvPr/>
        </p:nvPicPr>
        <p:blipFill rotWithShape="1">
          <a:blip r:embed="rId3" cstate="print"/>
          <a:srcRect t="8697" b="4678"/>
          <a:stretch/>
        </p:blipFill>
        <p:spPr bwMode="auto">
          <a:xfrm>
            <a:off x="5076056" y="3429000"/>
            <a:ext cx="3456384" cy="27363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460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BULGULAR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tr-TR" sz="1800" i="1" dirty="0"/>
              <a:t>“Evcil hayvan sağlığı hakkında aşağıdaki kaynaklardan hangisinden </a:t>
            </a:r>
            <a:r>
              <a:rPr lang="tr-TR" sz="1800" i="1" dirty="0" smtClean="0"/>
              <a:t>faydalanıyorsunuz?”</a:t>
            </a:r>
            <a:endParaRPr lang="en-US" sz="1800" i="1" dirty="0" smtClean="0"/>
          </a:p>
          <a:p>
            <a:pPr lvl="1"/>
            <a:r>
              <a:rPr lang="tr-TR" sz="1800" dirty="0"/>
              <a:t>B: </a:t>
            </a:r>
            <a:r>
              <a:rPr lang="tr-TR" sz="1800" dirty="0" err="1"/>
              <a:t>Blog</a:t>
            </a:r>
            <a:r>
              <a:rPr lang="tr-TR" sz="1800" dirty="0"/>
              <a:t> </a:t>
            </a:r>
            <a:r>
              <a:rPr lang="tr-TR" sz="1800" u="sng" dirty="0"/>
              <a:t>(34 kişi),</a:t>
            </a:r>
            <a:endParaRPr lang="en-US" sz="1800" dirty="0"/>
          </a:p>
          <a:p>
            <a:pPr lvl="1"/>
            <a:r>
              <a:rPr lang="tr-TR" sz="1800" dirty="0"/>
              <a:t>F:  Forum </a:t>
            </a:r>
            <a:r>
              <a:rPr lang="tr-TR" sz="1800" u="sng" dirty="0"/>
              <a:t>(59 kişi)</a:t>
            </a:r>
            <a:endParaRPr lang="en-US" sz="1800" dirty="0"/>
          </a:p>
          <a:p>
            <a:pPr lvl="1"/>
            <a:r>
              <a:rPr lang="tr-TR" sz="1800" dirty="0"/>
              <a:t>İ: İngilizce siteler </a:t>
            </a:r>
            <a:r>
              <a:rPr lang="tr-TR" sz="1800" u="sng" dirty="0"/>
              <a:t>(1 kişi)</a:t>
            </a:r>
            <a:r>
              <a:rPr lang="tr-TR" sz="1800" dirty="0"/>
              <a:t>, </a:t>
            </a:r>
            <a:endParaRPr lang="en-US" sz="1800" dirty="0"/>
          </a:p>
          <a:p>
            <a:pPr lvl="1"/>
            <a:r>
              <a:rPr lang="tr-TR" sz="1800" dirty="0"/>
              <a:t>S: Sosyal Medya </a:t>
            </a:r>
            <a:r>
              <a:rPr lang="tr-TR" sz="1800" u="sng" dirty="0"/>
              <a:t>(47 kişi)</a:t>
            </a:r>
            <a:r>
              <a:rPr lang="tr-TR" sz="1800" dirty="0"/>
              <a:t> </a:t>
            </a:r>
            <a:endParaRPr lang="en-US" sz="1800" dirty="0"/>
          </a:p>
          <a:p>
            <a:pPr lvl="1"/>
            <a:r>
              <a:rPr lang="tr-TR" sz="1800" dirty="0"/>
              <a:t>V: Veteriner hekim web sitesi </a:t>
            </a:r>
            <a:r>
              <a:rPr lang="tr-TR" sz="1800" u="sng" dirty="0"/>
              <a:t>(57 kişi)</a:t>
            </a:r>
            <a:r>
              <a:rPr lang="tr-TR" sz="1800" dirty="0"/>
              <a:t> </a:t>
            </a:r>
            <a:endParaRPr lang="en-US" sz="1800" dirty="0"/>
          </a:p>
          <a:p>
            <a:pPr lvl="1"/>
            <a:r>
              <a:rPr lang="tr-TR" sz="1800" dirty="0"/>
              <a:t>W: Web siteleri </a:t>
            </a:r>
            <a:r>
              <a:rPr lang="tr-TR" sz="1800" u="sng" dirty="0"/>
              <a:t>(78 kişi</a:t>
            </a:r>
            <a:r>
              <a:rPr lang="tr-TR" sz="1800" u="sng" dirty="0" smtClean="0"/>
              <a:t>)</a:t>
            </a:r>
            <a:endParaRPr lang="en-US" sz="1800" dirty="0"/>
          </a:p>
        </p:txBody>
      </p:sp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409418334"/>
              </p:ext>
            </p:extLst>
          </p:nvPr>
        </p:nvGraphicFramePr>
        <p:xfrm>
          <a:off x="4788024" y="1844824"/>
          <a:ext cx="3744415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0822"/>
                <a:gridCol w="1443593"/>
              </a:tblGrid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 dirty="0">
                          <a:effectLst/>
                        </a:rPr>
                        <a:t>Cevaplar</a:t>
                      </a:r>
                      <a:endParaRPr lang="en-US" sz="1200" kern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Kişi Sayısı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F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1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 dirty="0">
                          <a:effectLst/>
                        </a:rPr>
                        <a:t>F, B</a:t>
                      </a:r>
                      <a:endParaRPr lang="en-US" sz="1200" kern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4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 dirty="0">
                          <a:effectLst/>
                        </a:rPr>
                        <a:t>F, B, V</a:t>
                      </a:r>
                      <a:endParaRPr lang="en-US" sz="1200" kern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1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F,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2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F, V,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3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3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V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6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V,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2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3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B,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2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B, V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3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B, V,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2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F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9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F, B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6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F, B,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1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F, B, V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3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F, B, V, İ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1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F, B, V,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12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F,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6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F, V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6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F, V,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5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6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V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10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5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>
                          <a:effectLst/>
                        </a:rPr>
                        <a:t>W, V, S</a:t>
                      </a:r>
                      <a:endParaRPr lang="en-US" sz="1200" kern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kern="1800" dirty="0">
                          <a:effectLst/>
                        </a:rPr>
                        <a:t>4</a:t>
                      </a:r>
                      <a:endParaRPr lang="en-US" sz="1200" kern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19256" cy="685800"/>
          </a:xfrm>
        </p:spPr>
        <p:txBody>
          <a:bodyPr/>
          <a:lstStyle/>
          <a:p>
            <a:r>
              <a:rPr lang="en-US" dirty="0" err="1"/>
              <a:t>İnternette</a:t>
            </a:r>
            <a:r>
              <a:rPr lang="en-US" dirty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Hayvanlarının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Bilgisine</a:t>
            </a:r>
            <a:r>
              <a:rPr lang="en-US" dirty="0"/>
              <a:t> </a:t>
            </a:r>
            <a:r>
              <a:rPr lang="en-US" dirty="0" err="1"/>
              <a:t>Erişimleri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004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BULGULAR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19256" cy="685800"/>
          </a:xfrm>
        </p:spPr>
        <p:txBody>
          <a:bodyPr/>
          <a:lstStyle/>
          <a:p>
            <a:r>
              <a:rPr lang="en-US" dirty="0" err="1"/>
              <a:t>İnternette</a:t>
            </a:r>
            <a:r>
              <a:rPr lang="en-US" dirty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Hayvanlarının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Bilgisine</a:t>
            </a:r>
            <a:r>
              <a:rPr lang="en-US" dirty="0"/>
              <a:t> </a:t>
            </a:r>
            <a:r>
              <a:rPr lang="en-US" dirty="0" err="1"/>
              <a:t>Erişimleri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2"/>
          </p:nvPr>
        </p:nvSpPr>
        <p:spPr>
          <a:xfrm>
            <a:off x="457200" y="1916832"/>
            <a:ext cx="4038600" cy="42553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“</a:t>
            </a:r>
            <a:r>
              <a:rPr lang="en-US" i="1" dirty="0" err="1"/>
              <a:t>Evcil</a:t>
            </a:r>
            <a:r>
              <a:rPr lang="en-US" i="1" dirty="0"/>
              <a:t> </a:t>
            </a:r>
            <a:r>
              <a:rPr lang="en-US" i="1" dirty="0" err="1"/>
              <a:t>hayvanınız</a:t>
            </a:r>
            <a:r>
              <a:rPr lang="en-US" i="1" dirty="0"/>
              <a:t> </a:t>
            </a:r>
            <a:r>
              <a:rPr lang="en-US" i="1" dirty="0" err="1"/>
              <a:t>için</a:t>
            </a:r>
            <a:r>
              <a:rPr lang="en-US" i="1" dirty="0"/>
              <a:t> </a:t>
            </a:r>
            <a:r>
              <a:rPr lang="en-US" i="1" dirty="0" err="1"/>
              <a:t>internette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</a:t>
            </a:r>
            <a:r>
              <a:rPr lang="en-US" i="1" dirty="0" err="1"/>
              <a:t>çok</a:t>
            </a:r>
            <a:r>
              <a:rPr lang="en-US" i="1" dirty="0"/>
              <a:t> </a:t>
            </a:r>
            <a:r>
              <a:rPr lang="en-US" i="1" dirty="0" err="1"/>
              <a:t>faydalandığınız</a:t>
            </a:r>
            <a:r>
              <a:rPr lang="en-US" i="1" dirty="0"/>
              <a:t> web </a:t>
            </a:r>
            <a:r>
              <a:rPr lang="en-US" i="1" dirty="0" err="1"/>
              <a:t>sitesinin</a:t>
            </a:r>
            <a:r>
              <a:rPr lang="en-US" i="1" dirty="0"/>
              <a:t> </a:t>
            </a:r>
            <a:r>
              <a:rPr lang="en-US" i="1" dirty="0" err="1"/>
              <a:t>adresini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neden</a:t>
            </a:r>
            <a:r>
              <a:rPr lang="en-US" i="1" dirty="0"/>
              <a:t> </a:t>
            </a:r>
            <a:r>
              <a:rPr lang="en-US" i="1" dirty="0" err="1"/>
              <a:t>bu</a:t>
            </a:r>
            <a:r>
              <a:rPr lang="en-US" i="1" dirty="0"/>
              <a:t> </a:t>
            </a:r>
            <a:r>
              <a:rPr lang="en-US" i="1" dirty="0" err="1"/>
              <a:t>siteden</a:t>
            </a:r>
            <a:r>
              <a:rPr lang="en-US" i="1" dirty="0"/>
              <a:t> </a:t>
            </a:r>
            <a:r>
              <a:rPr lang="en-US" i="1" dirty="0" err="1"/>
              <a:t>sıklıkla</a:t>
            </a:r>
            <a:r>
              <a:rPr lang="en-US" i="1" dirty="0"/>
              <a:t> </a:t>
            </a:r>
            <a:r>
              <a:rPr lang="en-US" i="1" dirty="0" err="1"/>
              <a:t>faydalandığınızı</a:t>
            </a:r>
            <a:r>
              <a:rPr lang="en-US" i="1" dirty="0"/>
              <a:t> </a:t>
            </a:r>
            <a:r>
              <a:rPr lang="en-US" i="1" dirty="0" err="1"/>
              <a:t>yazınız</a:t>
            </a:r>
            <a:r>
              <a:rPr lang="en-US" i="1" dirty="0"/>
              <a:t>” </a:t>
            </a:r>
            <a:endParaRPr lang="en-US" i="1" dirty="0" smtClean="0"/>
          </a:p>
          <a:p>
            <a:pPr lvl="1"/>
            <a:r>
              <a:rPr lang="en-US" i="1" dirty="0" smtClean="0"/>
              <a:t>Google </a:t>
            </a:r>
            <a:r>
              <a:rPr lang="en-US" i="1" dirty="0" err="1" smtClean="0"/>
              <a:t>arama</a:t>
            </a:r>
            <a:r>
              <a:rPr lang="en-US" i="1" dirty="0" smtClean="0"/>
              <a:t> </a:t>
            </a:r>
            <a:r>
              <a:rPr lang="en-US" i="1" dirty="0" err="1" smtClean="0"/>
              <a:t>motorunu</a:t>
            </a:r>
            <a:r>
              <a:rPr lang="en-US" i="1" dirty="0" smtClean="0"/>
              <a:t> </a:t>
            </a:r>
            <a:r>
              <a:rPr lang="en-US" i="1" dirty="0" err="1" smtClean="0"/>
              <a:t>kullanarak</a:t>
            </a:r>
            <a:r>
              <a:rPr lang="en-US" i="1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/>
              <a:t>konularıyla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listelenen</a:t>
            </a:r>
            <a:r>
              <a:rPr lang="en-US" dirty="0"/>
              <a:t> her </a:t>
            </a:r>
            <a:r>
              <a:rPr lang="en-US" dirty="0" smtClean="0"/>
              <a:t>site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Facebook’taki</a:t>
            </a:r>
            <a:r>
              <a:rPr lang="en-US" dirty="0"/>
              <a:t> </a:t>
            </a:r>
            <a:r>
              <a:rPr lang="en-US" i="1" dirty="0"/>
              <a:t>her eve </a:t>
            </a:r>
            <a:r>
              <a:rPr lang="en-US" i="1" dirty="0" err="1"/>
              <a:t>bir</a:t>
            </a:r>
            <a:r>
              <a:rPr lang="en-US" i="1" dirty="0"/>
              <a:t> </a:t>
            </a:r>
            <a:r>
              <a:rPr lang="en-US" i="1" dirty="0" err="1"/>
              <a:t>kedi</a:t>
            </a:r>
            <a:r>
              <a:rPr lang="en-US" dirty="0"/>
              <a:t>, </a:t>
            </a:r>
            <a:r>
              <a:rPr lang="en-US" i="1" dirty="0" err="1"/>
              <a:t>hayvan</a:t>
            </a:r>
            <a:r>
              <a:rPr lang="en-US" i="1" dirty="0"/>
              <a:t> </a:t>
            </a:r>
            <a:r>
              <a:rPr lang="en-US" i="1" dirty="0" err="1"/>
              <a:t>severler</a:t>
            </a:r>
            <a:r>
              <a:rPr lang="en-US" i="1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 smtClean="0"/>
              <a:t>sayfalardan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web </a:t>
            </a:r>
            <a:r>
              <a:rPr lang="en-US" dirty="0" err="1" smtClean="0"/>
              <a:t>sayfaları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"/>
          </p:nvPr>
        </p:nvSpPr>
        <p:spPr>
          <a:xfrm>
            <a:off x="4648200" y="1988840"/>
            <a:ext cx="4038600" cy="418336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 </a:t>
            </a:r>
            <a:r>
              <a:rPr lang="en-US" dirty="0" err="1"/>
              <a:t>Özvet</a:t>
            </a:r>
            <a:r>
              <a:rPr lang="en-US" dirty="0"/>
              <a:t> </a:t>
            </a:r>
            <a:r>
              <a:rPr lang="en-US" dirty="0" err="1"/>
              <a:t>veteriner</a:t>
            </a:r>
            <a:r>
              <a:rPr lang="en-US" dirty="0"/>
              <a:t> </a:t>
            </a:r>
            <a:r>
              <a:rPr lang="en-US" dirty="0" err="1"/>
              <a:t>kliniği</a:t>
            </a:r>
            <a:r>
              <a:rPr lang="en-US" dirty="0"/>
              <a:t> </a:t>
            </a:r>
          </a:p>
          <a:p>
            <a:r>
              <a:rPr lang="en-US" dirty="0"/>
              <a:t> Mersin </a:t>
            </a:r>
            <a:r>
              <a:rPr lang="en-US" dirty="0" err="1"/>
              <a:t>petical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hastanesi</a:t>
            </a:r>
            <a:r>
              <a:rPr lang="en-US" dirty="0"/>
              <a:t> </a:t>
            </a:r>
          </a:p>
          <a:p>
            <a:r>
              <a:rPr lang="en-US" dirty="0"/>
              <a:t> dogusveterinerklinigi.com </a:t>
            </a:r>
          </a:p>
          <a:p>
            <a:r>
              <a:rPr lang="en-US" dirty="0"/>
              <a:t> </a:t>
            </a:r>
            <a:r>
              <a:rPr lang="en-US" dirty="0" err="1"/>
              <a:t>petforum</a:t>
            </a:r>
            <a:r>
              <a:rPr lang="en-US" dirty="0"/>
              <a:t> </a:t>
            </a:r>
          </a:p>
          <a:p>
            <a:r>
              <a:rPr lang="en-US" dirty="0"/>
              <a:t> www.tavsiyeediyorum.com </a:t>
            </a:r>
          </a:p>
          <a:p>
            <a:r>
              <a:rPr lang="en-US" dirty="0"/>
              <a:t> www.mihav.com </a:t>
            </a:r>
          </a:p>
          <a:p>
            <a:r>
              <a:rPr lang="en-US" dirty="0"/>
              <a:t> www.barnievet.com.tr </a:t>
            </a:r>
          </a:p>
          <a:p>
            <a:r>
              <a:rPr lang="en-US" dirty="0"/>
              <a:t> veteriner.omu.edu.tr </a:t>
            </a:r>
          </a:p>
          <a:p>
            <a:r>
              <a:rPr lang="en-US" dirty="0"/>
              <a:t> www.izmir-vho.org </a:t>
            </a:r>
          </a:p>
          <a:p>
            <a:r>
              <a:rPr lang="en-US" dirty="0"/>
              <a:t> evdekopekegitimi.org </a:t>
            </a:r>
          </a:p>
          <a:p>
            <a:r>
              <a:rPr lang="en-US" dirty="0"/>
              <a:t> www.vetstreet.com/cats </a:t>
            </a:r>
          </a:p>
          <a:p>
            <a:r>
              <a:rPr lang="en-US" dirty="0"/>
              <a:t> veterinerhekim.net </a:t>
            </a:r>
          </a:p>
          <a:p>
            <a:r>
              <a:rPr lang="en-US" dirty="0"/>
              <a:t> www.kedici.com.tr </a:t>
            </a:r>
          </a:p>
          <a:p>
            <a:r>
              <a:rPr lang="en-US" dirty="0"/>
              <a:t> www.petarkadas.com </a:t>
            </a:r>
            <a:r>
              <a:rPr lang="en-US" dirty="0" err="1"/>
              <a:t>ve</a:t>
            </a:r>
            <a:r>
              <a:rPr lang="en-US" dirty="0"/>
              <a:t> </a:t>
            </a:r>
          </a:p>
          <a:p>
            <a:r>
              <a:rPr lang="en-US" dirty="0"/>
              <a:t> forum.petarkadas.com/</a:t>
            </a:r>
            <a:r>
              <a:rPr lang="en-US" dirty="0" err="1"/>
              <a:t>kedi-sagligi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189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TARTIŞMA </a:t>
            </a:r>
            <a:r>
              <a:rPr lang="en-US" dirty="0" err="1" smtClean="0"/>
              <a:t>ve</a:t>
            </a:r>
            <a:r>
              <a:rPr lang="en-US" dirty="0" smtClean="0"/>
              <a:t> ÖNERİLER</a:t>
            </a:r>
            <a:endParaRPr lang="en-US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Anket</a:t>
            </a:r>
            <a:r>
              <a:rPr lang="en-US" dirty="0" smtClean="0"/>
              <a:t> </a:t>
            </a:r>
            <a:r>
              <a:rPr lang="en-US" dirty="0" err="1"/>
              <a:t>katılımcılarının</a:t>
            </a:r>
            <a:r>
              <a:rPr lang="en-US" dirty="0"/>
              <a:t> </a:t>
            </a:r>
            <a:r>
              <a:rPr lang="en-US" dirty="0" err="1"/>
              <a:t>çoğunluğunun</a:t>
            </a:r>
            <a:r>
              <a:rPr lang="en-US" dirty="0"/>
              <a:t> </a:t>
            </a:r>
            <a:r>
              <a:rPr lang="en-US" dirty="0" err="1"/>
              <a:t>kadın</a:t>
            </a:r>
            <a:r>
              <a:rPr lang="en-US" dirty="0"/>
              <a:t> (%92), </a:t>
            </a:r>
            <a:r>
              <a:rPr lang="en-US" dirty="0" err="1"/>
              <a:t>lisans</a:t>
            </a:r>
            <a:r>
              <a:rPr lang="en-US" dirty="0"/>
              <a:t> </a:t>
            </a:r>
            <a:r>
              <a:rPr lang="en-US" dirty="0" err="1"/>
              <a:t>mezunu</a:t>
            </a:r>
            <a:r>
              <a:rPr lang="en-US" dirty="0"/>
              <a:t> (%56) </a:t>
            </a:r>
            <a:r>
              <a:rPr lang="en-US" dirty="0" err="1"/>
              <a:t>ve</a:t>
            </a:r>
            <a:r>
              <a:rPr lang="en-US" dirty="0"/>
              <a:t> 10 </a:t>
            </a:r>
            <a:r>
              <a:rPr lang="en-US" dirty="0" err="1"/>
              <a:t>yılı</a:t>
            </a:r>
            <a:r>
              <a:rPr lang="en-US" dirty="0"/>
              <a:t> </a:t>
            </a:r>
            <a:r>
              <a:rPr lang="en-US" dirty="0" err="1"/>
              <a:t>aşkın</a:t>
            </a:r>
            <a:r>
              <a:rPr lang="en-US" dirty="0"/>
              <a:t> </a:t>
            </a:r>
            <a:r>
              <a:rPr lang="en-US" dirty="0" err="1"/>
              <a:t>süredir</a:t>
            </a:r>
            <a:r>
              <a:rPr lang="en-US" dirty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beslediği</a:t>
            </a:r>
            <a:r>
              <a:rPr lang="en-US" dirty="0"/>
              <a:t> (%47) </a:t>
            </a:r>
            <a:r>
              <a:rPr lang="en-US" dirty="0" err="1"/>
              <a:t>görülmektedir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Çoğunlukla</a:t>
            </a:r>
            <a:r>
              <a:rPr lang="en-US" dirty="0" smtClean="0"/>
              <a:t> </a:t>
            </a:r>
            <a:r>
              <a:rPr lang="en-US" dirty="0" err="1"/>
              <a:t>kedi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(%74)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, </a:t>
            </a:r>
            <a:r>
              <a:rPr lang="en-US" dirty="0" err="1"/>
              <a:t>genellikle</a:t>
            </a:r>
            <a:r>
              <a:rPr lang="en-US" dirty="0"/>
              <a:t> (%42) 1 </a:t>
            </a:r>
            <a:r>
              <a:rPr lang="en-US" dirty="0" err="1" smtClean="0"/>
              <a:t>adet</a:t>
            </a:r>
            <a:r>
              <a:rPr lang="en-US" dirty="0"/>
              <a:t> </a:t>
            </a:r>
            <a:r>
              <a:rPr lang="en-US" dirty="0" err="1" smtClean="0"/>
              <a:t>kedi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kısmının</a:t>
            </a:r>
            <a:r>
              <a:rPr lang="en-US" dirty="0"/>
              <a:t> (%94) </a:t>
            </a:r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ödemeden</a:t>
            </a:r>
            <a:r>
              <a:rPr lang="en-US" dirty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görülmektedir</a:t>
            </a:r>
            <a:r>
              <a:rPr lang="en-US" dirty="0"/>
              <a:t>. 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471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TARTIŞMA </a:t>
            </a:r>
            <a:r>
              <a:rPr lang="en-US" dirty="0" err="1"/>
              <a:t>ve</a:t>
            </a:r>
            <a:r>
              <a:rPr lang="en-US" dirty="0"/>
              <a:t> ÖNERİLER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Anket</a:t>
            </a:r>
            <a:r>
              <a:rPr lang="en-US" dirty="0" smtClean="0"/>
              <a:t> </a:t>
            </a:r>
            <a:r>
              <a:rPr lang="en-US" dirty="0" err="1" smtClean="0"/>
              <a:t>katılımcıları</a:t>
            </a:r>
            <a:r>
              <a:rPr lang="en-US" dirty="0" smtClean="0"/>
              <a:t> </a:t>
            </a:r>
            <a:r>
              <a:rPr lang="en-US" dirty="0" err="1"/>
              <a:t>canlılara</a:t>
            </a:r>
            <a:r>
              <a:rPr lang="en-US" dirty="0"/>
              <a:t>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,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dostu</a:t>
            </a:r>
            <a:r>
              <a:rPr lang="en-US" dirty="0"/>
              <a:t>, </a:t>
            </a:r>
            <a:r>
              <a:rPr lang="en-US" dirty="0" err="1"/>
              <a:t>bilinçli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paylaşıma</a:t>
            </a:r>
            <a:r>
              <a:rPr lang="en-US" dirty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,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Cinsiyet</a:t>
            </a:r>
            <a:r>
              <a:rPr lang="en-US" dirty="0" smtClean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alındığında</a:t>
            </a:r>
            <a:r>
              <a:rPr lang="en-US" dirty="0"/>
              <a:t>, </a:t>
            </a:r>
            <a:r>
              <a:rPr lang="en-US" dirty="0" err="1"/>
              <a:t>kadınların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duyarlı</a:t>
            </a:r>
            <a:r>
              <a:rPr lang="en-US" dirty="0"/>
              <a:t> </a:t>
            </a:r>
            <a:r>
              <a:rPr lang="en-US" dirty="0" err="1"/>
              <a:t>oldukları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ankete</a:t>
            </a:r>
            <a:r>
              <a:rPr lang="en-US" dirty="0"/>
              <a:t> </a:t>
            </a:r>
            <a:r>
              <a:rPr lang="en-US" dirty="0" err="1"/>
              <a:t>katılmak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zaman </a:t>
            </a:r>
            <a:r>
              <a:rPr lang="en-US" dirty="0" err="1"/>
              <a:t>ayırma</a:t>
            </a:r>
            <a:r>
              <a:rPr lang="en-US" dirty="0"/>
              <a:t> </a:t>
            </a:r>
            <a:r>
              <a:rPr lang="en-US" dirty="0" err="1"/>
              <a:t>nezaketinde</a:t>
            </a:r>
            <a:r>
              <a:rPr lang="en-US" dirty="0"/>
              <a:t> </a:t>
            </a:r>
            <a:r>
              <a:rPr lang="en-US" dirty="0" err="1"/>
              <a:t>bulunabildikleri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anketin</a:t>
            </a:r>
            <a:r>
              <a:rPr lang="en-US" dirty="0"/>
              <a:t> </a:t>
            </a:r>
            <a:r>
              <a:rPr lang="en-US" dirty="0" err="1"/>
              <a:t>yayıldığı</a:t>
            </a:r>
            <a:r>
              <a:rPr lang="en-US" dirty="0"/>
              <a:t> </a:t>
            </a:r>
            <a:r>
              <a:rPr lang="en-US" dirty="0" err="1"/>
              <a:t>ortamlarda</a:t>
            </a:r>
            <a:r>
              <a:rPr lang="en-US" dirty="0"/>
              <a:t> (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ağlar</a:t>
            </a:r>
            <a:r>
              <a:rPr lang="en-US" dirty="0"/>
              <a:t> vb.) </a:t>
            </a:r>
            <a:r>
              <a:rPr lang="en-US" dirty="0" err="1"/>
              <a:t>sayıca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 smtClean="0"/>
              <a:t>oldukları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Önleyici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faaliyetlerinin</a:t>
            </a:r>
            <a:r>
              <a:rPr lang="en-US" dirty="0" smtClean="0"/>
              <a:t> </a:t>
            </a:r>
            <a:r>
              <a:rPr lang="en-US" dirty="0" err="1" smtClean="0"/>
              <a:t>yaygınlaştığı</a:t>
            </a:r>
            <a:r>
              <a:rPr lang="en-US" dirty="0" smtClean="0"/>
              <a:t> </a:t>
            </a:r>
            <a:r>
              <a:rPr lang="en-US" dirty="0" err="1" smtClean="0"/>
              <a:t>düşünülmekte</a:t>
            </a:r>
            <a:r>
              <a:rPr lang="en-US" dirty="0" smtClean="0"/>
              <a:t>,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İnternet </a:t>
            </a:r>
            <a:r>
              <a:rPr lang="en-US" dirty="0" err="1" smtClean="0"/>
              <a:t>ortamında</a:t>
            </a:r>
            <a:r>
              <a:rPr lang="en-US" dirty="0" smtClean="0"/>
              <a:t> </a:t>
            </a:r>
            <a:r>
              <a:rPr lang="en-US" dirty="0" err="1" smtClean="0"/>
              <a:t>hastalıklar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görseller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hastalık</a:t>
            </a:r>
            <a:r>
              <a:rPr lang="en-US" dirty="0" smtClean="0"/>
              <a:t> </a:t>
            </a:r>
            <a:r>
              <a:rPr lang="en-US" dirty="0" err="1" smtClean="0"/>
              <a:t>tanımı</a:t>
            </a:r>
            <a:r>
              <a:rPr lang="en-US" dirty="0" smtClean="0"/>
              <a:t>, </a:t>
            </a:r>
            <a:r>
              <a:rPr lang="en-US" dirty="0" err="1" smtClean="0"/>
              <a:t>tedavisi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uzman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deneyimli</a:t>
            </a:r>
            <a:r>
              <a:rPr lang="en-US" dirty="0" smtClean="0"/>
              <a:t> </a:t>
            </a:r>
            <a:r>
              <a:rPr lang="en-US" dirty="0" err="1" smtClean="0"/>
              <a:t>kişilerle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olunması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imkan</a:t>
            </a:r>
            <a:r>
              <a:rPr lang="en-US" dirty="0" smtClean="0"/>
              <a:t> </a:t>
            </a:r>
            <a:r>
              <a:rPr lang="en-US" dirty="0" err="1" smtClean="0"/>
              <a:t>verecek</a:t>
            </a:r>
            <a:r>
              <a:rPr lang="en-US" dirty="0" smtClean="0"/>
              <a:t> </a:t>
            </a:r>
            <a:r>
              <a:rPr lang="en-US" dirty="0" err="1" smtClean="0"/>
              <a:t>ortamların</a:t>
            </a:r>
            <a:r>
              <a:rPr lang="en-US" dirty="0" smtClean="0"/>
              <a:t> </a:t>
            </a:r>
            <a:r>
              <a:rPr lang="en-US" dirty="0" err="1" smtClean="0"/>
              <a:t>oluşturulması</a:t>
            </a:r>
            <a:r>
              <a:rPr lang="en-US" dirty="0" smtClean="0"/>
              <a:t> </a:t>
            </a:r>
            <a:r>
              <a:rPr lang="en-US" dirty="0" err="1" smtClean="0"/>
              <a:t>öneril</a:t>
            </a:r>
            <a:r>
              <a:rPr lang="en-US" dirty="0" err="1" smtClean="0"/>
              <a:t>mektedir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631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TARTIŞMA </a:t>
            </a:r>
            <a:r>
              <a:rPr lang="en-US" dirty="0" err="1"/>
              <a:t>ve</a:t>
            </a:r>
            <a:r>
              <a:rPr lang="en-US" dirty="0"/>
              <a:t> ÖNERİLER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Ç</a:t>
            </a:r>
            <a:r>
              <a:rPr lang="en-US" dirty="0" err="1" smtClean="0"/>
              <a:t>oğunlukla</a:t>
            </a:r>
            <a:r>
              <a:rPr lang="en-US" dirty="0" smtClean="0"/>
              <a:t> </a:t>
            </a:r>
            <a:r>
              <a:rPr lang="en-US" dirty="0" err="1"/>
              <a:t>merakından</a:t>
            </a:r>
            <a:r>
              <a:rPr lang="en-US" dirty="0"/>
              <a:t>, </a:t>
            </a:r>
            <a:r>
              <a:rPr lang="en-US" dirty="0" err="1"/>
              <a:t>ikinci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görüş</a:t>
            </a:r>
            <a:r>
              <a:rPr lang="en-US" dirty="0"/>
              <a:t> alma </a:t>
            </a:r>
            <a:r>
              <a:rPr lang="en-US" dirty="0" err="1"/>
              <a:t>isteğinden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“</a:t>
            </a:r>
            <a:r>
              <a:rPr lang="en-US" dirty="0" err="1"/>
              <a:t>çeken</a:t>
            </a:r>
            <a:r>
              <a:rPr lang="en-US" dirty="0"/>
              <a:t> </a:t>
            </a:r>
            <a:r>
              <a:rPr lang="en-US" dirty="0" err="1"/>
              <a:t>bilir</a:t>
            </a:r>
            <a:r>
              <a:rPr lang="en-US" dirty="0"/>
              <a:t>” </a:t>
            </a:r>
            <a:r>
              <a:rPr lang="en-US" dirty="0" err="1"/>
              <a:t>düşüncesi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olanlar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iletişime</a:t>
            </a:r>
            <a:r>
              <a:rPr lang="en-US" dirty="0"/>
              <a:t> </a:t>
            </a:r>
            <a:r>
              <a:rPr lang="en-US" dirty="0" err="1"/>
              <a:t>geçme</a:t>
            </a:r>
            <a:r>
              <a:rPr lang="en-US" dirty="0"/>
              <a:t> </a:t>
            </a:r>
            <a:r>
              <a:rPr lang="en-US" dirty="0" err="1"/>
              <a:t>isteğiyle</a:t>
            </a:r>
            <a:r>
              <a:rPr lang="en-US" dirty="0"/>
              <a:t> </a:t>
            </a:r>
            <a:r>
              <a:rPr lang="en-US" dirty="0" err="1"/>
              <a:t>arama</a:t>
            </a:r>
            <a:r>
              <a:rPr lang="en-US" dirty="0"/>
              <a:t> </a:t>
            </a:r>
            <a:r>
              <a:rPr lang="en-US" dirty="0" err="1"/>
              <a:t>yapan</a:t>
            </a:r>
            <a:r>
              <a:rPr lang="en-US" dirty="0"/>
              <a:t> </a:t>
            </a:r>
            <a:r>
              <a:rPr lang="en-US" dirty="0" err="1"/>
              <a:t>kişiler</a:t>
            </a:r>
            <a:r>
              <a:rPr lang="en-US" dirty="0"/>
              <a:t>, </a:t>
            </a:r>
            <a:r>
              <a:rPr lang="en-US" dirty="0" err="1"/>
              <a:t>hayvanlarının</a:t>
            </a:r>
            <a:r>
              <a:rPr lang="en-US" dirty="0"/>
              <a:t> </a:t>
            </a:r>
            <a:r>
              <a:rPr lang="en-US" dirty="0" err="1">
                <a:solidFill>
                  <a:srgbClr val="00CC00"/>
                </a:solidFill>
              </a:rPr>
              <a:t>hastalıkları</a:t>
            </a:r>
            <a:r>
              <a:rPr lang="en-US" dirty="0">
                <a:solidFill>
                  <a:srgbClr val="00CC00"/>
                </a:solidFill>
              </a:rPr>
              <a:t> </a:t>
            </a:r>
            <a:r>
              <a:rPr lang="en-US" dirty="0" err="1">
                <a:solidFill>
                  <a:srgbClr val="00CC00"/>
                </a:solidFill>
              </a:rPr>
              <a:t>kadar</a:t>
            </a:r>
            <a:r>
              <a:rPr lang="en-US" dirty="0">
                <a:solidFill>
                  <a:srgbClr val="00CC00"/>
                </a:solidFill>
              </a:rPr>
              <a:t> </a:t>
            </a:r>
            <a:r>
              <a:rPr lang="en-US" dirty="0" err="1">
                <a:solidFill>
                  <a:srgbClr val="00CC00"/>
                </a:solidFill>
              </a:rPr>
              <a:t>önleyici</a:t>
            </a:r>
            <a:r>
              <a:rPr lang="en-US" dirty="0">
                <a:solidFill>
                  <a:srgbClr val="00CC00"/>
                </a:solidFill>
              </a:rPr>
              <a:t> </a:t>
            </a:r>
            <a:r>
              <a:rPr lang="en-US" dirty="0" err="1">
                <a:solidFill>
                  <a:srgbClr val="00CC00"/>
                </a:solidFill>
              </a:rPr>
              <a:t>ve</a:t>
            </a:r>
            <a:r>
              <a:rPr lang="en-US" dirty="0">
                <a:solidFill>
                  <a:srgbClr val="00CC00"/>
                </a:solidFill>
              </a:rPr>
              <a:t> </a:t>
            </a:r>
            <a:r>
              <a:rPr lang="en-US" dirty="0" err="1">
                <a:solidFill>
                  <a:srgbClr val="00CC00"/>
                </a:solidFill>
              </a:rPr>
              <a:t>koruyucu</a:t>
            </a:r>
            <a:r>
              <a:rPr lang="en-US" dirty="0">
                <a:solidFill>
                  <a:srgbClr val="00CC00"/>
                </a:solidFill>
              </a:rPr>
              <a:t> </a:t>
            </a:r>
            <a:r>
              <a:rPr lang="en-US" dirty="0" err="1">
                <a:solidFill>
                  <a:srgbClr val="00CC00"/>
                </a:solidFill>
              </a:rPr>
              <a:t>sağlık</a:t>
            </a:r>
            <a:r>
              <a:rPr lang="en-US" dirty="0">
                <a:solidFill>
                  <a:srgbClr val="00CC00"/>
                </a:solidFill>
              </a:rPr>
              <a:t> </a:t>
            </a:r>
            <a:r>
              <a:rPr lang="en-US" dirty="0" err="1">
                <a:solidFill>
                  <a:srgbClr val="00CC00"/>
                </a:solidFill>
              </a:rPr>
              <a:t>tedbirleri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da </a:t>
            </a:r>
            <a:r>
              <a:rPr lang="en-US" dirty="0" err="1"/>
              <a:t>arama</a:t>
            </a:r>
            <a:r>
              <a:rPr lang="en-US" dirty="0"/>
              <a:t> </a:t>
            </a:r>
            <a:r>
              <a:rPr lang="en-US" dirty="0" err="1"/>
              <a:t>yapmaktadırlar</a:t>
            </a:r>
            <a:r>
              <a:rPr lang="en-US" dirty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Anket</a:t>
            </a:r>
            <a:r>
              <a:rPr lang="en-US" dirty="0" smtClean="0"/>
              <a:t> </a:t>
            </a:r>
            <a:r>
              <a:rPr lang="en-US" dirty="0" err="1"/>
              <a:t>katılımcılarının</a:t>
            </a:r>
            <a:r>
              <a:rPr lang="en-US" dirty="0"/>
              <a:t> </a:t>
            </a:r>
            <a:r>
              <a:rPr lang="en-US" dirty="0" err="1"/>
              <a:t>beraber</a:t>
            </a:r>
            <a:r>
              <a:rPr lang="en-US" dirty="0"/>
              <a:t> </a:t>
            </a:r>
            <a:r>
              <a:rPr lang="en-US" dirty="0" err="1"/>
              <a:t>yaşadıkları</a:t>
            </a:r>
            <a:r>
              <a:rPr lang="en-US" dirty="0"/>
              <a:t> </a:t>
            </a:r>
            <a:r>
              <a:rPr lang="en-US" dirty="0" err="1"/>
              <a:t>canlıya</a:t>
            </a:r>
            <a:r>
              <a:rPr lang="en-US" dirty="0"/>
              <a:t> ne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verdiğinin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göstergesi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, </a:t>
            </a:r>
            <a:r>
              <a:rPr lang="en-US" dirty="0" err="1"/>
              <a:t>toplumumuzda</a:t>
            </a:r>
            <a:r>
              <a:rPr lang="en-US" dirty="0"/>
              <a:t> </a:t>
            </a:r>
            <a:r>
              <a:rPr lang="en-US" dirty="0" err="1">
                <a:solidFill>
                  <a:srgbClr val="FF3300"/>
                </a:solidFill>
              </a:rPr>
              <a:t>önleyici</a:t>
            </a:r>
            <a:r>
              <a:rPr lang="en-US" dirty="0">
                <a:solidFill>
                  <a:srgbClr val="FF3300"/>
                </a:solidFill>
              </a:rPr>
              <a:t> </a:t>
            </a:r>
            <a:r>
              <a:rPr lang="en-US" dirty="0" err="1">
                <a:solidFill>
                  <a:srgbClr val="FF3300"/>
                </a:solidFill>
              </a:rPr>
              <a:t>sağlık</a:t>
            </a:r>
            <a:r>
              <a:rPr lang="en-US" dirty="0">
                <a:solidFill>
                  <a:srgbClr val="FF3300"/>
                </a:solidFill>
              </a:rPr>
              <a:t> </a:t>
            </a:r>
            <a:r>
              <a:rPr lang="en-US" dirty="0" err="1">
                <a:solidFill>
                  <a:srgbClr val="FF3300"/>
                </a:solidFill>
              </a:rPr>
              <a:t>faaliyetleri</a:t>
            </a:r>
            <a:r>
              <a:rPr lang="en-US" dirty="0">
                <a:solidFill>
                  <a:srgbClr val="FF3300"/>
                </a:solidFill>
              </a:rPr>
              <a:t> </a:t>
            </a:r>
            <a:r>
              <a:rPr lang="en-US" dirty="0" err="1">
                <a:solidFill>
                  <a:srgbClr val="FF3300"/>
                </a:solidFill>
              </a:rPr>
              <a:t>bilincinin</a:t>
            </a:r>
            <a:r>
              <a:rPr lang="en-US" dirty="0">
                <a:solidFill>
                  <a:srgbClr val="FF3300"/>
                </a:solidFill>
              </a:rPr>
              <a:t> de </a:t>
            </a:r>
            <a:r>
              <a:rPr lang="en-US" dirty="0" err="1">
                <a:solidFill>
                  <a:srgbClr val="FF3300"/>
                </a:solidFill>
              </a:rPr>
              <a:t>yaygınlaştığının</a:t>
            </a:r>
            <a:r>
              <a:rPr lang="en-US" dirty="0"/>
              <a:t> </a:t>
            </a:r>
            <a:r>
              <a:rPr lang="en-US" dirty="0" err="1"/>
              <a:t>görülmesi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oldukça</a:t>
            </a:r>
            <a:r>
              <a:rPr lang="en-US" dirty="0"/>
              <a:t> </a:t>
            </a:r>
            <a:r>
              <a:rPr lang="en-US" dirty="0" err="1"/>
              <a:t>sevindiricidir</a:t>
            </a:r>
            <a:r>
              <a:rPr lang="en-US" dirty="0"/>
              <a:t>.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921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İÇERİK 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195736" y="1700808"/>
            <a:ext cx="6192688" cy="38164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Giriş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Amaç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Materyal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Metot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Bulgular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Tartışma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Öneriler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Sonuç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935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TARTIŞMA </a:t>
            </a:r>
            <a:r>
              <a:rPr lang="en-US" dirty="0" err="1"/>
              <a:t>ve</a:t>
            </a:r>
            <a:r>
              <a:rPr lang="en-US" dirty="0"/>
              <a:t> ÖNERİLER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İnternet </a:t>
            </a:r>
            <a:r>
              <a:rPr lang="en-US" dirty="0" err="1"/>
              <a:t>ortamında</a:t>
            </a:r>
            <a:r>
              <a:rPr lang="en-US" dirty="0"/>
              <a:t> </a:t>
            </a:r>
            <a:r>
              <a:rPr lang="en-US" dirty="0" smtClean="0"/>
              <a:t>web </a:t>
            </a:r>
            <a:r>
              <a:rPr lang="en-US" dirty="0" err="1"/>
              <a:t>siteleri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forumlarda</a:t>
            </a:r>
            <a:r>
              <a:rPr lang="en-US" dirty="0"/>
              <a:t> </a:t>
            </a:r>
            <a:r>
              <a:rPr lang="en-US" dirty="0" err="1"/>
              <a:t>hastalık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fotoğraflardan</a:t>
            </a:r>
            <a:r>
              <a:rPr lang="en-US" dirty="0"/>
              <a:t> </a:t>
            </a:r>
            <a:r>
              <a:rPr lang="en-US" dirty="0" err="1"/>
              <a:t>ziyade</a:t>
            </a:r>
            <a:r>
              <a:rPr lang="en-US" dirty="0"/>
              <a:t> </a:t>
            </a:r>
            <a:r>
              <a:rPr lang="en-US" dirty="0" err="1"/>
              <a:t>hastalığın</a:t>
            </a:r>
            <a:r>
              <a:rPr lang="en-US" dirty="0"/>
              <a:t> </a:t>
            </a:r>
            <a:r>
              <a:rPr lang="en-US" dirty="0" err="1"/>
              <a:t>tanımı</a:t>
            </a:r>
            <a:r>
              <a:rPr lang="en-US" dirty="0"/>
              <a:t>, </a:t>
            </a:r>
            <a:r>
              <a:rPr lang="en-US" dirty="0" err="1"/>
              <a:t>tedavisi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uzman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/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>
                <a:solidFill>
                  <a:srgbClr val="FF33CC"/>
                </a:solidFill>
              </a:rPr>
              <a:t>deneyimli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kişilerle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iletişim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halinde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olunmasına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imkân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verecek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bilgilerin</a:t>
            </a:r>
            <a:r>
              <a:rPr lang="en-US" dirty="0">
                <a:solidFill>
                  <a:srgbClr val="FF33CC"/>
                </a:solidFill>
              </a:rPr>
              <a:t>/ </a:t>
            </a:r>
            <a:r>
              <a:rPr lang="en-US" dirty="0" err="1">
                <a:solidFill>
                  <a:srgbClr val="FF33CC"/>
                </a:solidFill>
              </a:rPr>
              <a:t>ortamların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oluşturulması</a:t>
            </a:r>
            <a:r>
              <a:rPr lang="en-US" dirty="0" smtClean="0"/>
              <a:t> </a:t>
            </a:r>
            <a:r>
              <a:rPr lang="en-US" dirty="0" err="1"/>
              <a:t>önerilmektedir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Evcil</a:t>
            </a:r>
            <a:r>
              <a:rPr lang="en-US" dirty="0" smtClean="0"/>
              <a:t> </a:t>
            </a:r>
            <a:r>
              <a:rPr lang="en-US" dirty="0" err="1"/>
              <a:t>hayvanlarını</a:t>
            </a:r>
            <a:r>
              <a:rPr lang="en-US" dirty="0"/>
              <a:t> </a:t>
            </a:r>
            <a:r>
              <a:rPr lang="en-US" dirty="0" err="1"/>
              <a:t>veterinere</a:t>
            </a:r>
            <a:r>
              <a:rPr lang="en-US" dirty="0"/>
              <a:t> </a:t>
            </a:r>
            <a:r>
              <a:rPr lang="en-US" dirty="0" err="1"/>
              <a:t>götürmeden</a:t>
            </a:r>
            <a:r>
              <a:rPr lang="en-US" dirty="0"/>
              <a:t>,  </a:t>
            </a:r>
            <a:r>
              <a:rPr lang="en-US" dirty="0" err="1" smtClean="0"/>
              <a:t>internetten</a:t>
            </a:r>
            <a:r>
              <a:rPr lang="en-US" dirty="0" smtClean="0"/>
              <a:t> </a:t>
            </a:r>
            <a:r>
              <a:rPr lang="en-US" dirty="0" err="1" smtClean="0"/>
              <a:t>bilgilere</a:t>
            </a:r>
            <a:r>
              <a:rPr lang="en-US" dirty="0" smtClean="0"/>
              <a:t> </a:t>
            </a:r>
            <a:r>
              <a:rPr lang="en-US" dirty="0" err="1" smtClean="0"/>
              <a:t>erişen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bilgilerle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uygulamayan</a:t>
            </a:r>
            <a:r>
              <a:rPr lang="en-US" dirty="0" smtClean="0"/>
              <a:t> %71’lik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oran</a:t>
            </a:r>
            <a:r>
              <a:rPr lang="en-US" dirty="0" smtClean="0"/>
              <a:t> </a:t>
            </a:r>
            <a:r>
              <a:rPr lang="en-US" dirty="0" err="1" smtClean="0"/>
              <a:t>göze</a:t>
            </a:r>
            <a:r>
              <a:rPr lang="en-US" dirty="0" smtClean="0"/>
              <a:t> </a:t>
            </a:r>
            <a:r>
              <a:rPr lang="en-US" dirty="0" err="1" smtClean="0"/>
              <a:t>çarpmaktadır</a:t>
            </a:r>
            <a:r>
              <a:rPr lang="en-US" dirty="0" smtClean="0"/>
              <a:t>. </a:t>
            </a:r>
            <a:r>
              <a:rPr lang="en-US" dirty="0"/>
              <a:t> </a:t>
            </a:r>
            <a:r>
              <a:rPr lang="en-US" dirty="0" smtClean="0"/>
              <a:t>Bu </a:t>
            </a:r>
            <a:r>
              <a:rPr lang="en-US" dirty="0"/>
              <a:t>durum internet </a:t>
            </a:r>
            <a:r>
              <a:rPr lang="en-US" dirty="0" err="1"/>
              <a:t>ortamındaki</a:t>
            </a:r>
            <a:r>
              <a:rPr lang="en-US" dirty="0"/>
              <a:t> </a:t>
            </a:r>
            <a:r>
              <a:rPr lang="en-US" dirty="0" err="1">
                <a:solidFill>
                  <a:srgbClr val="0099CC"/>
                </a:solidFill>
              </a:rPr>
              <a:t>bilgiye</a:t>
            </a:r>
            <a:r>
              <a:rPr lang="en-US" dirty="0">
                <a:solidFill>
                  <a:srgbClr val="0099CC"/>
                </a:solidFill>
              </a:rPr>
              <a:t> </a:t>
            </a:r>
            <a:r>
              <a:rPr lang="en-US" dirty="0" err="1">
                <a:solidFill>
                  <a:srgbClr val="0099CC"/>
                </a:solidFill>
              </a:rPr>
              <a:t>güvenmeyip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hayvanlarının</a:t>
            </a:r>
            <a:r>
              <a:rPr lang="en-US" dirty="0"/>
              <a:t> </a:t>
            </a:r>
            <a:r>
              <a:rPr lang="en-US" dirty="0" err="1"/>
              <a:t>sağlığını</a:t>
            </a:r>
            <a:r>
              <a:rPr lang="en-US" dirty="0"/>
              <a:t> </a:t>
            </a:r>
            <a:r>
              <a:rPr lang="en-US" dirty="0" err="1"/>
              <a:t>riske</a:t>
            </a:r>
            <a:r>
              <a:rPr lang="en-US" dirty="0"/>
              <a:t> </a:t>
            </a:r>
            <a:r>
              <a:rPr lang="en-US" dirty="0" err="1"/>
              <a:t>atmak</a:t>
            </a:r>
            <a:r>
              <a:rPr lang="en-US" dirty="0"/>
              <a:t> </a:t>
            </a:r>
            <a:r>
              <a:rPr lang="en-US" dirty="0" err="1"/>
              <a:t>istememelerinden</a:t>
            </a:r>
            <a:r>
              <a:rPr lang="en-US" dirty="0"/>
              <a:t> de </a:t>
            </a:r>
            <a:r>
              <a:rPr lang="en-US" dirty="0" err="1"/>
              <a:t>kaynaklanabilir</a:t>
            </a:r>
            <a:r>
              <a:rPr lang="en-US" dirty="0"/>
              <a:t>.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48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SONUÇ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0614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Anket</a:t>
            </a:r>
            <a:r>
              <a:rPr lang="en-US" dirty="0" smtClean="0"/>
              <a:t> </a:t>
            </a:r>
            <a:r>
              <a:rPr lang="en-US" dirty="0" err="1"/>
              <a:t>katılımcılarının</a:t>
            </a:r>
            <a:r>
              <a:rPr lang="en-US" dirty="0"/>
              <a:t>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, </a:t>
            </a:r>
            <a:endParaRPr lang="en-US" dirty="0" smtClean="0"/>
          </a:p>
          <a:p>
            <a:pPr lvl="1" algn="just"/>
            <a:r>
              <a:rPr lang="en-US" dirty="0" err="1" smtClean="0">
                <a:solidFill>
                  <a:srgbClr val="FF0000"/>
                </a:solidFill>
              </a:rPr>
              <a:t>veterinerlerden</a:t>
            </a:r>
            <a:r>
              <a:rPr lang="en-US" dirty="0">
                <a:solidFill>
                  <a:srgbClr val="FF0000"/>
                </a:solidFill>
              </a:rPr>
              <a:t>, </a:t>
            </a:r>
            <a:endParaRPr lang="en-US" dirty="0" smtClean="0">
              <a:solidFill>
                <a:srgbClr val="FF0000"/>
              </a:solidFill>
            </a:endParaRPr>
          </a:p>
          <a:p>
            <a:pPr lvl="1" algn="just"/>
            <a:r>
              <a:rPr lang="en-US" dirty="0" err="1" smtClean="0">
                <a:solidFill>
                  <a:srgbClr val="FF0000"/>
                </a:solidFill>
              </a:rPr>
              <a:t>veteriner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fakültelerinden</a:t>
            </a:r>
            <a:r>
              <a:rPr lang="en-US" dirty="0">
                <a:solidFill>
                  <a:srgbClr val="FF0000"/>
                </a:solidFill>
              </a:rPr>
              <a:t>, </a:t>
            </a:r>
            <a:endParaRPr lang="en-US" dirty="0" smtClean="0">
              <a:solidFill>
                <a:srgbClr val="FF0000"/>
              </a:solidFill>
            </a:endParaRPr>
          </a:p>
          <a:p>
            <a:pPr lvl="1" algn="just"/>
            <a:r>
              <a:rPr lang="en-US" dirty="0" err="1" smtClean="0">
                <a:solidFill>
                  <a:srgbClr val="FF0000"/>
                </a:solidFill>
              </a:rPr>
              <a:t>devletten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lvl="1" algn="just"/>
            <a:r>
              <a:rPr lang="en-US" dirty="0" err="1" smtClean="0">
                <a:solidFill>
                  <a:srgbClr val="FF0000"/>
                </a:solidFill>
              </a:rPr>
              <a:t>toplumdan</a:t>
            </a:r>
            <a:r>
              <a:rPr lang="en-US" dirty="0">
                <a:solidFill>
                  <a:srgbClr val="FF0000"/>
                </a:solidFill>
              </a:rPr>
              <a:t>, </a:t>
            </a:r>
            <a:endParaRPr lang="en-US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err="1" smtClean="0"/>
              <a:t>hayvan</a:t>
            </a:r>
            <a:r>
              <a:rPr lang="en-US" dirty="0" smtClean="0"/>
              <a:t> </a:t>
            </a:r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u="sng" dirty="0" err="1"/>
              <a:t>doğru</a:t>
            </a:r>
            <a:r>
              <a:rPr lang="en-US" u="sng" dirty="0"/>
              <a:t>, </a:t>
            </a:r>
            <a:r>
              <a:rPr lang="en-US" u="sng" dirty="0" err="1"/>
              <a:t>güvenilir</a:t>
            </a:r>
            <a:r>
              <a:rPr lang="en-US" u="sng" dirty="0"/>
              <a:t> </a:t>
            </a:r>
            <a:r>
              <a:rPr lang="en-US" dirty="0" err="1"/>
              <a:t>bilginin</a:t>
            </a:r>
            <a:r>
              <a:rPr lang="en-US" dirty="0"/>
              <a:t> </a:t>
            </a:r>
            <a:r>
              <a:rPr lang="en-US" dirty="0" err="1" smtClean="0"/>
              <a:t>paylaşımı</a:t>
            </a:r>
            <a:r>
              <a:rPr lang="en-US" dirty="0" smtClean="0"/>
              <a:t>,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Belirtilere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hastalık</a:t>
            </a:r>
            <a:r>
              <a:rPr lang="en-US" dirty="0" smtClean="0"/>
              <a:t> </a:t>
            </a:r>
            <a:r>
              <a:rPr lang="en-US" dirty="0" err="1" smtClean="0"/>
              <a:t>listelerinin</a:t>
            </a:r>
            <a:r>
              <a:rPr lang="en-US" dirty="0" smtClean="0"/>
              <a:t> </a:t>
            </a:r>
            <a:r>
              <a:rPr lang="en-US" dirty="0" err="1" smtClean="0"/>
              <a:t>görünlenebileceği</a:t>
            </a:r>
            <a:r>
              <a:rPr lang="en-US" dirty="0" smtClean="0"/>
              <a:t> </a:t>
            </a:r>
            <a:r>
              <a:rPr lang="en-US" dirty="0" err="1" smtClean="0"/>
              <a:t>programların</a:t>
            </a:r>
            <a:r>
              <a:rPr lang="en-US" dirty="0" smtClean="0"/>
              <a:t> </a:t>
            </a:r>
            <a:r>
              <a:rPr lang="en-US" dirty="0" err="1" smtClean="0"/>
              <a:t>geliştirilmesi</a:t>
            </a:r>
            <a:r>
              <a:rPr lang="en-US" dirty="0" smtClean="0"/>
              <a:t>,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veterinerlerin</a:t>
            </a:r>
            <a:r>
              <a:rPr lang="en-US" dirty="0" smtClean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 smtClean="0"/>
              <a:t>medyayı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kullanma</a:t>
            </a:r>
            <a:r>
              <a:rPr lang="en-US" dirty="0" smtClean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smtClean="0"/>
              <a:t>motive </a:t>
            </a:r>
            <a:r>
              <a:rPr lang="en-US" dirty="0" err="1" smtClean="0"/>
              <a:t>edilmesi</a:t>
            </a:r>
            <a:r>
              <a:rPr lang="en-US" dirty="0" smtClean="0"/>
              <a:t>,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Ücretsiz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ücretli</a:t>
            </a:r>
            <a:r>
              <a:rPr lang="en-US" dirty="0" smtClean="0"/>
              <a:t> </a:t>
            </a:r>
            <a:r>
              <a:rPr lang="en-US" dirty="0" err="1" smtClean="0"/>
              <a:t>veterinerlik</a:t>
            </a:r>
            <a:r>
              <a:rPr lang="en-US" dirty="0" smtClean="0"/>
              <a:t> </a:t>
            </a:r>
            <a:r>
              <a:rPr lang="en-US" dirty="0" err="1" smtClean="0"/>
              <a:t>hizmeti</a:t>
            </a:r>
            <a:r>
              <a:rPr lang="en-US" dirty="0" smtClean="0"/>
              <a:t> alma </a:t>
            </a:r>
            <a:r>
              <a:rPr lang="en-US" dirty="0" err="1" smtClean="0"/>
              <a:t>imkanlarının</a:t>
            </a:r>
            <a:r>
              <a:rPr lang="en-US" dirty="0" smtClean="0"/>
              <a:t> </a:t>
            </a:r>
            <a:r>
              <a:rPr lang="en-US" dirty="0" err="1" smtClean="0"/>
              <a:t>arttırılması</a:t>
            </a:r>
            <a:r>
              <a:rPr lang="en-US" dirty="0" smtClean="0"/>
              <a:t>,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hayvan</a:t>
            </a:r>
            <a:r>
              <a:rPr lang="en-US" dirty="0" smtClean="0"/>
              <a:t> </a:t>
            </a:r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sahiplerinin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/>
              <a:t>beklenti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önerileri</a:t>
            </a:r>
            <a:r>
              <a:rPr lang="en-US" dirty="0"/>
              <a:t> </a:t>
            </a:r>
            <a:r>
              <a:rPr lang="en-US" dirty="0" err="1"/>
              <a:t>bulunmaktadır</a:t>
            </a:r>
            <a:r>
              <a:rPr lang="en-US" dirty="0"/>
              <a:t>.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51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14"/>
          <a:stretch/>
        </p:blipFill>
        <p:spPr>
          <a:xfrm>
            <a:off x="301867" y="404664"/>
            <a:ext cx="8518605" cy="4824536"/>
          </a:xfrm>
        </p:spPr>
      </p:pic>
      <p:sp>
        <p:nvSpPr>
          <p:cNvPr id="5" name="Metin kutusu 4"/>
          <p:cNvSpPr txBox="1"/>
          <p:nvPr/>
        </p:nvSpPr>
        <p:spPr>
          <a:xfrm>
            <a:off x="2987824" y="5445224"/>
            <a:ext cx="58326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</a:rPr>
              <a:t>TEŞEKKÜRLER…</a:t>
            </a:r>
          </a:p>
          <a:p>
            <a:pPr algn="r"/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latin typeface="Lucida Handwriting" panose="03010101010101010101" pitchFamily="66" charset="0"/>
              </a:rPr>
              <a:t>fonayk@gmail.com</a:t>
            </a:r>
            <a:endParaRPr lang="en-US" sz="1600" b="1" dirty="0">
              <a:solidFill>
                <a:schemeClr val="accent2">
                  <a:lumMod val="50000"/>
                </a:schemeClr>
              </a:solidFill>
              <a:latin typeface="Lucida Handwriting" panose="03010101010101010101" pitchFamily="66" charset="0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65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lvl="0" fontAlgn="base"/>
            <a:r>
              <a:rPr lang="en-US" dirty="0"/>
              <a:t>Trotter MI, Morgan DW, 2008, Patients' use of the Internet for health related matters: a study of Internet usage in 2000 and 2006, </a:t>
            </a:r>
            <a:r>
              <a:rPr lang="en-US" i="1" dirty="0"/>
              <a:t>Health Informatics J</a:t>
            </a:r>
            <a:r>
              <a:rPr lang="en-US" dirty="0"/>
              <a:t>, 14(3):175-181.</a:t>
            </a:r>
            <a:endParaRPr lang="en-US" b="1" dirty="0"/>
          </a:p>
          <a:p>
            <a:pPr lvl="0" fontAlgn="base"/>
            <a:r>
              <a:rPr lang="en-US" dirty="0"/>
              <a:t>Fox, </a:t>
            </a:r>
            <a:r>
              <a:rPr lang="en-US" dirty="0" err="1"/>
              <a:t>S.,Duggan</a:t>
            </a:r>
            <a:r>
              <a:rPr lang="en-US" dirty="0"/>
              <a:t>, M., 2013 Health Online 2013. </a:t>
            </a:r>
            <a:r>
              <a:rPr lang="en-US" dirty="0">
                <a:hlinkClick r:id="rId2"/>
              </a:rPr>
              <a:t>http://www.pewinternet.org/2013/01/15/health-online-2013/</a:t>
            </a:r>
            <a:r>
              <a:rPr lang="en-US" dirty="0"/>
              <a:t>, [</a:t>
            </a:r>
            <a:r>
              <a:rPr lang="en-US" dirty="0" err="1"/>
              <a:t>Ziyaret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: 28.11.2014].</a:t>
            </a:r>
            <a:endParaRPr lang="en-US" b="1" dirty="0"/>
          </a:p>
          <a:p>
            <a:pPr lvl="0" fontAlgn="base"/>
            <a:r>
              <a:rPr lang="en-US" dirty="0" err="1"/>
              <a:t>Kogan</a:t>
            </a:r>
            <a:r>
              <a:rPr lang="en-US" dirty="0"/>
              <a:t>, L. R., </a:t>
            </a:r>
            <a:r>
              <a:rPr lang="en-US" dirty="0" err="1"/>
              <a:t>Schoenfeld-Tacher</a:t>
            </a:r>
            <a:r>
              <a:rPr lang="en-US" dirty="0"/>
              <a:t>, R.,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Viera</a:t>
            </a:r>
            <a:r>
              <a:rPr lang="en-US" dirty="0"/>
              <a:t>, A. R., 2012. The Internet and health information: differences in pet owners based on age, gender, and education. Journal of the Medical Library Association : JMLA, 100(3), 197–204. doi:10.3163/1536-5050.100.3.010.</a:t>
            </a:r>
            <a:endParaRPr lang="en-US" b="1" dirty="0"/>
          </a:p>
          <a:p>
            <a:pPr lvl="0" fontAlgn="base"/>
            <a:r>
              <a:rPr lang="en-US" dirty="0"/>
              <a:t>Volk, J. O., </a:t>
            </a:r>
            <a:r>
              <a:rPr lang="en-US" dirty="0" err="1"/>
              <a:t>Felsted</a:t>
            </a:r>
            <a:r>
              <a:rPr lang="en-US" dirty="0"/>
              <a:t>, K. E., Thomas, J. G. </a:t>
            </a:r>
            <a:r>
              <a:rPr lang="en-US" dirty="0" err="1"/>
              <a:t>ve</a:t>
            </a:r>
            <a:r>
              <a:rPr lang="en-US" dirty="0"/>
              <a:t> Siren J. W., 2011. Executive summary of the Bayer veterinary care usage study. </a:t>
            </a:r>
            <a:r>
              <a:rPr lang="tr-TR" dirty="0">
                <a:hlinkClick r:id="rId3"/>
              </a:rPr>
              <a:t>http://veterinarybusinessadvisors.com/</a:t>
            </a:r>
            <a:r>
              <a:rPr lang="tr-TR" dirty="0" err="1">
                <a:hlinkClick r:id="rId3"/>
              </a:rPr>
              <a:t>up</a:t>
            </a:r>
            <a:r>
              <a:rPr lang="tr-TR" dirty="0">
                <a:hlinkClick r:id="rId3"/>
              </a:rPr>
              <a:t>/file/JAVMA_-_Bayer_Study_Part_1_May_15_2011_PDF_Plus.pdf</a:t>
            </a:r>
            <a:r>
              <a:rPr lang="tr-TR" dirty="0"/>
              <a:t>, </a:t>
            </a:r>
            <a:r>
              <a:rPr lang="en-US" dirty="0"/>
              <a:t>[</a:t>
            </a:r>
            <a:r>
              <a:rPr lang="en-US" dirty="0" err="1"/>
              <a:t>Ziyaret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: 28.11.2014].</a:t>
            </a:r>
            <a:endParaRPr lang="en-US" b="1" dirty="0"/>
          </a:p>
          <a:p>
            <a:pPr lvl="0" fontAlgn="base"/>
            <a:r>
              <a:rPr lang="en-US" dirty="0"/>
              <a:t>American Animal Hospital Association (AAHA), 2012. Survey shows pet owners seek health, nutrition info online, </a:t>
            </a:r>
            <a:r>
              <a:rPr lang="tr-TR" dirty="0">
                <a:hlinkClick r:id="rId4"/>
              </a:rPr>
              <a:t>http://www.aahanet.org/blog/NewStat/post/2012/08/01/935220/Clients-seek-health-nutrition.aspx</a:t>
            </a:r>
            <a:r>
              <a:rPr lang="en-US" dirty="0"/>
              <a:t>, [</a:t>
            </a:r>
            <a:r>
              <a:rPr lang="en-US" dirty="0" err="1"/>
              <a:t>Ziyaret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: 28.11.2014].</a:t>
            </a:r>
            <a:endParaRPr lang="en-US" b="1" dirty="0"/>
          </a:p>
          <a:p>
            <a:pPr lvl="0" fontAlgn="base"/>
            <a:r>
              <a:rPr lang="en-US" dirty="0"/>
              <a:t>Verdon, D. R., 2011. Veterinary challenge: Occupy the Internet to build credible information for pet owners. </a:t>
            </a:r>
            <a:r>
              <a:rPr lang="tr-TR" dirty="0">
                <a:hlinkClick r:id="rId5"/>
              </a:rPr>
              <a:t>http://veterinarynews.dvm360.com/veterinary-challenge-occupy-internet-build-credible-information-pet-owners?rel=canonical</a:t>
            </a:r>
            <a:r>
              <a:rPr lang="en-US" dirty="0"/>
              <a:t>, [</a:t>
            </a:r>
            <a:r>
              <a:rPr lang="en-US" dirty="0" err="1"/>
              <a:t>Ziyaret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: 28.11.2014].</a:t>
            </a:r>
            <a:endParaRPr lang="en-US" b="1" dirty="0"/>
          </a:p>
          <a:p>
            <a:pPr lvl="0" fontAlgn="base"/>
            <a:r>
              <a:rPr lang="en-US" dirty="0" err="1"/>
              <a:t>Duffin</a:t>
            </a:r>
            <a:r>
              <a:rPr lang="en-US" dirty="0"/>
              <a:t>, C., 2014, Vets warn pet owners over online diagnoses, Telegraph. </a:t>
            </a:r>
            <a:r>
              <a:rPr lang="tr-TR" dirty="0">
                <a:hlinkClick r:id="rId6"/>
              </a:rPr>
              <a:t>http://www.telegraph.co.uk/</a:t>
            </a:r>
            <a:r>
              <a:rPr lang="tr-TR" dirty="0" err="1">
                <a:hlinkClick r:id="rId6"/>
              </a:rPr>
              <a:t>news</a:t>
            </a:r>
            <a:r>
              <a:rPr lang="tr-TR" dirty="0">
                <a:hlinkClick r:id="rId6"/>
              </a:rPr>
              <a:t>/11038657/Vets-warn-pet-owners-over-online-diagnoses.html</a:t>
            </a:r>
            <a:r>
              <a:rPr lang="tr-TR" dirty="0"/>
              <a:t>,  </a:t>
            </a:r>
            <a:r>
              <a:rPr lang="en-US" dirty="0"/>
              <a:t>[</a:t>
            </a:r>
            <a:r>
              <a:rPr lang="en-US" dirty="0" err="1"/>
              <a:t>Ziyaret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: 28.11.2014</a:t>
            </a:r>
            <a:r>
              <a:rPr lang="en-US" dirty="0" smtClean="0"/>
              <a:t>].</a:t>
            </a:r>
            <a:endParaRPr lang="en-US" b="1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167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GİRİŞ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teknolojilerinin</a:t>
            </a:r>
            <a:r>
              <a:rPr lang="en-US" dirty="0" smtClean="0"/>
              <a:t> </a:t>
            </a:r>
            <a:r>
              <a:rPr lang="en-US" dirty="0" err="1"/>
              <a:t>hayatımızın</a:t>
            </a:r>
            <a:r>
              <a:rPr lang="en-US" dirty="0"/>
              <a:t> </a:t>
            </a:r>
            <a:r>
              <a:rPr lang="en-US" dirty="0" err="1"/>
              <a:t>hemen</a:t>
            </a:r>
            <a:r>
              <a:rPr lang="en-US" dirty="0"/>
              <a:t> her </a:t>
            </a:r>
            <a:r>
              <a:rPr lang="en-US" dirty="0" err="1"/>
              <a:t>alanında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alışkanlıklarımızın</a:t>
            </a:r>
            <a:r>
              <a:rPr lang="en-US" dirty="0"/>
              <a:t> </a:t>
            </a:r>
            <a:r>
              <a:rPr lang="en-US" dirty="0" err="1"/>
              <a:t>değişmesine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 smtClean="0"/>
              <a:t>olmaktadır</a:t>
            </a:r>
            <a:r>
              <a:rPr lang="en-US" dirty="0" smtClean="0"/>
              <a:t>. 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Bilgiye</a:t>
            </a:r>
            <a:r>
              <a:rPr lang="en-US" dirty="0" smtClean="0"/>
              <a:t>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erişmek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interneti</a:t>
            </a:r>
            <a:r>
              <a:rPr lang="en-US" dirty="0" smtClean="0"/>
              <a:t> </a:t>
            </a:r>
            <a:r>
              <a:rPr lang="en-US" dirty="0" err="1" smtClean="0"/>
              <a:t>kullanmak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alışkanlık</a:t>
            </a:r>
            <a:r>
              <a:rPr lang="en-US" dirty="0" smtClean="0"/>
              <a:t> </a:t>
            </a:r>
            <a:r>
              <a:rPr lang="en-US" dirty="0" err="1" smtClean="0"/>
              <a:t>olmayı</a:t>
            </a:r>
            <a:r>
              <a:rPr lang="en-US" dirty="0" smtClean="0"/>
              <a:t> </a:t>
            </a:r>
            <a:r>
              <a:rPr lang="en-US" dirty="0" err="1" smtClean="0"/>
              <a:t>geçmiş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reflekse</a:t>
            </a:r>
            <a:r>
              <a:rPr lang="en-US" dirty="0" smtClean="0"/>
              <a:t> </a:t>
            </a:r>
            <a:r>
              <a:rPr lang="en-US" dirty="0" err="1" smtClean="0"/>
              <a:t>dönüşmüştür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W</a:t>
            </a:r>
            <a:r>
              <a:rPr lang="en-US" dirty="0" smtClean="0"/>
              <a:t>eb </a:t>
            </a:r>
            <a:r>
              <a:rPr lang="en-US" dirty="0" err="1"/>
              <a:t>ortamında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güvenilirliği</a:t>
            </a:r>
            <a:r>
              <a:rPr lang="en-US" dirty="0"/>
              <a:t> </a:t>
            </a:r>
            <a:r>
              <a:rPr lang="en-US" dirty="0" err="1"/>
              <a:t>oldukça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sorundur</a:t>
            </a:r>
            <a:r>
              <a:rPr lang="en-US" dirty="0"/>
              <a:t>. </a:t>
            </a:r>
            <a:r>
              <a:rPr lang="en-US" dirty="0" err="1"/>
              <a:t>İnternetteki</a:t>
            </a:r>
            <a:r>
              <a:rPr lang="en-US" dirty="0"/>
              <a:t> </a:t>
            </a:r>
            <a:r>
              <a:rPr lang="en-US" dirty="0" err="1"/>
              <a:t>bilginin</a:t>
            </a:r>
            <a:r>
              <a:rPr lang="en-US" dirty="0"/>
              <a:t> </a:t>
            </a:r>
            <a:r>
              <a:rPr lang="en-US" dirty="0" err="1"/>
              <a:t>güvenilirliği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,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bilgiyi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da </a:t>
            </a:r>
            <a:r>
              <a:rPr lang="en-US" dirty="0" err="1"/>
              <a:t>hayatî</a:t>
            </a:r>
            <a:r>
              <a:rPr lang="en-US" dirty="0"/>
              <a:t> </a:t>
            </a:r>
            <a:r>
              <a:rPr lang="en-US" dirty="0" err="1"/>
              <a:t>derecede</a:t>
            </a:r>
            <a:r>
              <a:rPr lang="en-US" dirty="0"/>
              <a:t> </a:t>
            </a:r>
            <a:r>
              <a:rPr lang="en-US" dirty="0" err="1"/>
              <a:t>önem</a:t>
            </a:r>
            <a:r>
              <a:rPr lang="en-US" dirty="0"/>
              <a:t> </a:t>
            </a:r>
            <a:r>
              <a:rPr lang="en-US" dirty="0" err="1"/>
              <a:t>arz</a:t>
            </a:r>
            <a:r>
              <a:rPr lang="en-US" dirty="0"/>
              <a:t> </a:t>
            </a:r>
            <a:r>
              <a:rPr lang="en-US" dirty="0" err="1"/>
              <a:t>etmektedir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Son </a:t>
            </a:r>
            <a:r>
              <a:rPr lang="en-US" dirty="0" err="1"/>
              <a:t>yıllarda</a:t>
            </a:r>
            <a:r>
              <a:rPr lang="en-US" dirty="0"/>
              <a:t>,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amaçlar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internet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genelinde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 smtClean="0"/>
              <a:t>artmaktadır</a:t>
            </a:r>
            <a:r>
              <a:rPr lang="en-US" dirty="0" smtClean="0"/>
              <a:t>.</a:t>
            </a:r>
          </a:p>
          <a:p>
            <a:pPr lvl="1" algn="just"/>
            <a:r>
              <a:rPr lang="en-US" sz="2500" dirty="0" smtClean="0"/>
              <a:t>Pew </a:t>
            </a:r>
            <a:r>
              <a:rPr lang="en-US" sz="2500" dirty="0"/>
              <a:t>Internet Project </a:t>
            </a:r>
            <a:r>
              <a:rPr lang="en-US" sz="2500" dirty="0" smtClean="0"/>
              <a:t>2013,  Amerika, </a:t>
            </a:r>
            <a:r>
              <a:rPr lang="en-US" sz="2500" dirty="0"/>
              <a:t>%</a:t>
            </a:r>
            <a:r>
              <a:rPr lang="en-US" sz="2500" dirty="0" smtClean="0"/>
              <a:t>72</a:t>
            </a:r>
          </a:p>
          <a:p>
            <a:pPr marL="274320" lvl="1" indent="0" algn="just">
              <a:buNone/>
            </a:pP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8984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GİRİŞ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sağlığı</a:t>
            </a:r>
            <a:r>
              <a:rPr lang="en-US" dirty="0"/>
              <a:t>?</a:t>
            </a:r>
          </a:p>
          <a:p>
            <a:pPr lvl="1" algn="just"/>
            <a:r>
              <a:rPr lang="en-US" sz="2500" dirty="0" err="1" smtClean="0"/>
              <a:t>Müşterilerin</a:t>
            </a:r>
            <a:r>
              <a:rPr lang="en-US" sz="2500" dirty="0" smtClean="0"/>
              <a:t> </a:t>
            </a:r>
            <a:r>
              <a:rPr lang="en-US" sz="2500" dirty="0" err="1"/>
              <a:t>çoğunluğunun</a:t>
            </a:r>
            <a:r>
              <a:rPr lang="en-US" sz="2500" dirty="0"/>
              <a:t> </a:t>
            </a:r>
            <a:r>
              <a:rPr lang="en-US" sz="2500" dirty="0" err="1"/>
              <a:t>olumlu</a:t>
            </a:r>
            <a:r>
              <a:rPr lang="en-US" sz="2500" dirty="0"/>
              <a:t> </a:t>
            </a:r>
            <a:r>
              <a:rPr lang="en-US" sz="2500" dirty="0" err="1"/>
              <a:t>sonuçlar</a:t>
            </a:r>
            <a:r>
              <a:rPr lang="en-US" sz="2500" dirty="0"/>
              <a:t> </a:t>
            </a:r>
            <a:r>
              <a:rPr lang="en-US" sz="2500" dirty="0" err="1"/>
              <a:t>ile</a:t>
            </a:r>
            <a:r>
              <a:rPr lang="en-US" sz="2500" dirty="0"/>
              <a:t> </a:t>
            </a:r>
            <a:r>
              <a:rPr lang="en-US" sz="2500" dirty="0" err="1"/>
              <a:t>hayvan</a:t>
            </a:r>
            <a:r>
              <a:rPr lang="en-US" sz="2500" dirty="0"/>
              <a:t> </a:t>
            </a:r>
            <a:r>
              <a:rPr lang="en-US" sz="2500" dirty="0" err="1"/>
              <a:t>sağlık</a:t>
            </a:r>
            <a:r>
              <a:rPr lang="en-US" sz="2500" dirty="0"/>
              <a:t> </a:t>
            </a:r>
            <a:r>
              <a:rPr lang="en-US" sz="2500" dirty="0" err="1"/>
              <a:t>bilgileri</a:t>
            </a:r>
            <a:r>
              <a:rPr lang="en-US" sz="2500" dirty="0"/>
              <a:t> </a:t>
            </a:r>
            <a:r>
              <a:rPr lang="en-US" sz="2500" dirty="0" err="1"/>
              <a:t>için</a:t>
            </a:r>
            <a:r>
              <a:rPr lang="en-US" sz="2500" dirty="0"/>
              <a:t> </a:t>
            </a:r>
            <a:r>
              <a:rPr lang="en-US" sz="2500" dirty="0" err="1"/>
              <a:t>interneti</a:t>
            </a:r>
            <a:r>
              <a:rPr lang="en-US" sz="2500" dirty="0"/>
              <a:t> </a:t>
            </a:r>
            <a:r>
              <a:rPr lang="en-US" sz="2500" dirty="0" err="1"/>
              <a:t>kullanmakta</a:t>
            </a:r>
            <a:r>
              <a:rPr lang="en-US" sz="2500" dirty="0"/>
              <a:t> </a:t>
            </a:r>
            <a:r>
              <a:rPr lang="en-US" sz="2500" dirty="0" smtClean="0"/>
              <a:t>(</a:t>
            </a:r>
            <a:r>
              <a:rPr lang="en-US" sz="2500" dirty="0" err="1" smtClean="0"/>
              <a:t>Kogan</a:t>
            </a:r>
            <a:r>
              <a:rPr lang="en-US" sz="2500" dirty="0" smtClean="0"/>
              <a:t> </a:t>
            </a:r>
            <a:r>
              <a:rPr lang="en-US" sz="2500" dirty="0" err="1" smtClean="0"/>
              <a:t>ve</a:t>
            </a:r>
            <a:r>
              <a:rPr lang="en-US" sz="2500" dirty="0" smtClean="0"/>
              <a:t> </a:t>
            </a:r>
            <a:r>
              <a:rPr lang="en-US" sz="2500" dirty="0" err="1" smtClean="0"/>
              <a:t>diğ</a:t>
            </a:r>
            <a:r>
              <a:rPr lang="en-US" sz="2500" dirty="0" smtClean="0"/>
              <a:t>., 2010)</a:t>
            </a:r>
            <a:endParaRPr lang="en-US" sz="2500" dirty="0"/>
          </a:p>
          <a:p>
            <a:pPr marL="274320" lvl="1" indent="0" algn="just">
              <a:buNone/>
            </a:pPr>
            <a:endParaRPr lang="en-US" sz="2500" dirty="0"/>
          </a:p>
          <a:p>
            <a:pPr lvl="1" algn="just"/>
            <a:r>
              <a:rPr lang="en-US" sz="2500" dirty="0" err="1" smtClean="0"/>
              <a:t>Evcil</a:t>
            </a:r>
            <a:r>
              <a:rPr lang="en-US" sz="2500" dirty="0" smtClean="0"/>
              <a:t> </a:t>
            </a:r>
            <a:r>
              <a:rPr lang="en-US" sz="2500" dirty="0" err="1"/>
              <a:t>hayvan</a:t>
            </a:r>
            <a:r>
              <a:rPr lang="en-US" sz="2500" dirty="0"/>
              <a:t> </a:t>
            </a:r>
            <a:r>
              <a:rPr lang="en-US" sz="2500" dirty="0" err="1"/>
              <a:t>sahiplerinin</a:t>
            </a:r>
            <a:r>
              <a:rPr lang="en-US" sz="2500" dirty="0"/>
              <a:t> %39’u, </a:t>
            </a:r>
            <a:r>
              <a:rPr lang="en-US" sz="2500" dirty="0" err="1"/>
              <a:t>evcil</a:t>
            </a:r>
            <a:r>
              <a:rPr lang="en-US" sz="2500" dirty="0"/>
              <a:t> </a:t>
            </a:r>
            <a:r>
              <a:rPr lang="en-US" sz="2500" dirty="0" err="1"/>
              <a:t>hayvanları</a:t>
            </a:r>
            <a:r>
              <a:rPr lang="en-US" sz="2500" dirty="0"/>
              <a:t> </a:t>
            </a:r>
            <a:r>
              <a:rPr lang="en-US" sz="2500" dirty="0" err="1"/>
              <a:t>hastalandığında</a:t>
            </a:r>
            <a:r>
              <a:rPr lang="en-US" sz="2500" dirty="0"/>
              <a:t> </a:t>
            </a:r>
            <a:r>
              <a:rPr lang="en-US" sz="2500" dirty="0" err="1"/>
              <a:t>ya</a:t>
            </a:r>
            <a:r>
              <a:rPr lang="en-US" sz="2500" dirty="0"/>
              <a:t> da </a:t>
            </a:r>
            <a:r>
              <a:rPr lang="en-US" sz="2500" dirty="0" err="1"/>
              <a:t>yaralandığında</a:t>
            </a:r>
            <a:r>
              <a:rPr lang="en-US" sz="2500" dirty="0"/>
              <a:t> </a:t>
            </a:r>
            <a:r>
              <a:rPr lang="en-US" sz="2500" dirty="0" err="1"/>
              <a:t>öncelikle</a:t>
            </a:r>
            <a:r>
              <a:rPr lang="en-US" sz="2500" dirty="0"/>
              <a:t> </a:t>
            </a:r>
            <a:r>
              <a:rPr lang="en-US" sz="2500" dirty="0" err="1"/>
              <a:t>internete</a:t>
            </a:r>
            <a:r>
              <a:rPr lang="en-US" sz="2500" dirty="0"/>
              <a:t> </a:t>
            </a:r>
            <a:r>
              <a:rPr lang="en-US" sz="2500" dirty="0" err="1" smtClean="0"/>
              <a:t>bakmakta</a:t>
            </a:r>
            <a:r>
              <a:rPr lang="en-US" sz="2500" dirty="0" smtClean="0"/>
              <a:t> (Volk </a:t>
            </a:r>
            <a:r>
              <a:rPr lang="en-US" sz="2500" dirty="0" err="1" smtClean="0"/>
              <a:t>ve</a:t>
            </a:r>
            <a:r>
              <a:rPr lang="en-US" sz="2500" dirty="0" smtClean="0"/>
              <a:t> </a:t>
            </a:r>
            <a:r>
              <a:rPr lang="en-US" sz="2500" dirty="0" err="1" smtClean="0"/>
              <a:t>diğ</a:t>
            </a:r>
            <a:r>
              <a:rPr lang="en-US" sz="2500" dirty="0" smtClean="0"/>
              <a:t>., 2011)</a:t>
            </a:r>
          </a:p>
          <a:p>
            <a:pPr lvl="1" algn="just"/>
            <a:endParaRPr lang="en-US" sz="2500" dirty="0"/>
          </a:p>
          <a:p>
            <a:pPr lvl="1" algn="just"/>
            <a:r>
              <a:rPr lang="en-US" sz="2500" dirty="0" err="1" smtClean="0"/>
              <a:t>Evcil</a:t>
            </a:r>
            <a:r>
              <a:rPr lang="en-US" sz="2500" dirty="0" smtClean="0"/>
              <a:t> </a:t>
            </a:r>
            <a:r>
              <a:rPr lang="en-US" sz="2500" dirty="0" err="1"/>
              <a:t>hayvan</a:t>
            </a:r>
            <a:r>
              <a:rPr lang="en-US" sz="2500" dirty="0"/>
              <a:t> </a:t>
            </a:r>
            <a:r>
              <a:rPr lang="en-US" sz="2500" dirty="0" err="1" smtClean="0"/>
              <a:t>sahiplerinin</a:t>
            </a:r>
            <a:r>
              <a:rPr lang="en-US" sz="2500" dirty="0" smtClean="0"/>
              <a:t> </a:t>
            </a:r>
            <a:r>
              <a:rPr lang="en-US" sz="2500" dirty="0"/>
              <a:t>%42’si </a:t>
            </a:r>
            <a:r>
              <a:rPr lang="en-US" sz="2500" dirty="0" err="1"/>
              <a:t>evcil</a:t>
            </a:r>
            <a:r>
              <a:rPr lang="en-US" sz="2500" dirty="0"/>
              <a:t> </a:t>
            </a:r>
            <a:r>
              <a:rPr lang="en-US" sz="2500" dirty="0" err="1"/>
              <a:t>hayvan</a:t>
            </a:r>
            <a:r>
              <a:rPr lang="en-US" sz="2500" dirty="0"/>
              <a:t> </a:t>
            </a:r>
            <a:r>
              <a:rPr lang="en-US" sz="2500" dirty="0" err="1"/>
              <a:t>ile</a:t>
            </a:r>
            <a:r>
              <a:rPr lang="en-US" sz="2500" dirty="0"/>
              <a:t> </a:t>
            </a:r>
            <a:r>
              <a:rPr lang="en-US" sz="2500" dirty="0" err="1"/>
              <a:t>ilgili</a:t>
            </a:r>
            <a:r>
              <a:rPr lang="en-US" sz="2500" dirty="0"/>
              <a:t> </a:t>
            </a:r>
            <a:r>
              <a:rPr lang="en-US" sz="2500" dirty="0" err="1"/>
              <a:t>konu</a:t>
            </a:r>
            <a:r>
              <a:rPr lang="en-US" sz="2500" dirty="0"/>
              <a:t> </a:t>
            </a:r>
            <a:r>
              <a:rPr lang="en-US" sz="2500" dirty="0" err="1"/>
              <a:t>başlıkları</a:t>
            </a:r>
            <a:r>
              <a:rPr lang="en-US" sz="2500" dirty="0"/>
              <a:t> </a:t>
            </a:r>
            <a:r>
              <a:rPr lang="en-US" sz="2500" dirty="0" err="1"/>
              <a:t>hakkında</a:t>
            </a:r>
            <a:r>
              <a:rPr lang="en-US" sz="2500" dirty="0"/>
              <a:t> </a:t>
            </a:r>
            <a:r>
              <a:rPr lang="en-US" sz="2500" dirty="0" err="1"/>
              <a:t>okuma</a:t>
            </a:r>
            <a:r>
              <a:rPr lang="en-US" sz="2500" dirty="0"/>
              <a:t> </a:t>
            </a:r>
            <a:r>
              <a:rPr lang="en-US" sz="2500" dirty="0" err="1"/>
              <a:t>ya</a:t>
            </a:r>
            <a:r>
              <a:rPr lang="en-US" sz="2500" dirty="0"/>
              <a:t> da </a:t>
            </a:r>
            <a:r>
              <a:rPr lang="en-US" sz="2500" dirty="0" err="1"/>
              <a:t>araştırma</a:t>
            </a:r>
            <a:r>
              <a:rPr lang="en-US" sz="2500" dirty="0"/>
              <a:t> </a:t>
            </a:r>
            <a:r>
              <a:rPr lang="en-US" sz="2500" dirty="0" err="1"/>
              <a:t>yaparken</a:t>
            </a:r>
            <a:r>
              <a:rPr lang="en-US" sz="2500" dirty="0"/>
              <a:t> 30 </a:t>
            </a:r>
            <a:r>
              <a:rPr lang="en-US" sz="2500" dirty="0" err="1"/>
              <a:t>dakikadan</a:t>
            </a:r>
            <a:r>
              <a:rPr lang="en-US" sz="2500" dirty="0"/>
              <a:t> </a:t>
            </a:r>
            <a:r>
              <a:rPr lang="en-US" sz="2500" dirty="0" err="1"/>
              <a:t>fazla</a:t>
            </a:r>
            <a:r>
              <a:rPr lang="en-US" sz="2500" dirty="0"/>
              <a:t> zaman </a:t>
            </a:r>
            <a:r>
              <a:rPr lang="en-US" sz="2500" dirty="0" err="1" smtClean="0"/>
              <a:t>harcamakta</a:t>
            </a:r>
            <a:r>
              <a:rPr lang="en-US" sz="2500" dirty="0" smtClean="0"/>
              <a:t> (AAHA, 2012)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4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AMAÇ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İnternette</a:t>
            </a:r>
            <a:r>
              <a:rPr lang="en-US" dirty="0" smtClean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bilgilerinin</a:t>
            </a:r>
            <a:r>
              <a:rPr lang="en-US" dirty="0"/>
              <a:t> </a:t>
            </a:r>
            <a:r>
              <a:rPr lang="en-US" dirty="0" err="1"/>
              <a:t>güvenilirliği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bireyler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 smtClean="0"/>
              <a:t>kendileri</a:t>
            </a:r>
            <a:r>
              <a:rPr lang="en-US" dirty="0" smtClean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farkında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 smtClean="0"/>
              <a:t>olmayarak</a:t>
            </a:r>
            <a:r>
              <a:rPr lang="en-US" dirty="0" smtClean="0"/>
              <a:t> </a:t>
            </a:r>
            <a:r>
              <a:rPr lang="en-US" dirty="0"/>
              <a:t>risk </a:t>
            </a:r>
            <a:r>
              <a:rPr lang="en-US" dirty="0" err="1"/>
              <a:t>alabilmektedir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Bireylerin</a:t>
            </a:r>
            <a:r>
              <a:rPr lang="en-US" dirty="0" smtClean="0"/>
              <a:t> </a:t>
            </a:r>
            <a:r>
              <a:rPr lang="en-US" dirty="0" err="1"/>
              <a:t>gerek</a:t>
            </a:r>
            <a:r>
              <a:rPr lang="en-US" dirty="0"/>
              <a:t> </a:t>
            </a:r>
            <a:r>
              <a:rPr lang="en-US" dirty="0" err="1"/>
              <a:t>kendileri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gerekse</a:t>
            </a:r>
            <a:r>
              <a:rPr lang="en-US" dirty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hayvanlarının</a:t>
            </a:r>
            <a:r>
              <a:rPr lang="en-US" dirty="0"/>
              <a:t> </a:t>
            </a:r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internette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aramaları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eriştikleri</a:t>
            </a:r>
            <a:r>
              <a:rPr lang="en-US" dirty="0"/>
              <a:t> </a:t>
            </a:r>
            <a:r>
              <a:rPr lang="en-US" dirty="0" err="1"/>
              <a:t>bilgiyi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davranışlarını</a:t>
            </a:r>
            <a:r>
              <a:rPr lang="en-US" dirty="0"/>
              <a:t> </a:t>
            </a:r>
            <a:r>
              <a:rPr lang="en-US" dirty="0" err="1"/>
              <a:t>belirleyen</a:t>
            </a:r>
            <a:r>
              <a:rPr lang="en-US" dirty="0"/>
              <a:t> </a:t>
            </a:r>
            <a:r>
              <a:rPr lang="en-US" dirty="0" err="1"/>
              <a:t>araştırmalara</a:t>
            </a:r>
            <a:r>
              <a:rPr lang="en-US" dirty="0"/>
              <a:t>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düşünülmektedir</a:t>
            </a:r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14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AMAÇ</a:t>
            </a:r>
            <a:endParaRPr lang="en-US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/>
              <a:t>Bu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kapsamında</a:t>
            </a:r>
            <a:r>
              <a:rPr lang="en-US" dirty="0"/>
              <a:t>,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hayvanlarının</a:t>
            </a:r>
            <a:r>
              <a:rPr lang="en-US" dirty="0"/>
              <a:t> </a:t>
            </a:r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olduğunda</a:t>
            </a:r>
            <a:r>
              <a:rPr lang="en-US" dirty="0"/>
              <a:t> </a:t>
            </a:r>
          </a:p>
          <a:p>
            <a:pPr lvl="1" algn="just"/>
            <a:r>
              <a:rPr lang="en-US" dirty="0" err="1"/>
              <a:t>bireylerin</a:t>
            </a:r>
            <a:r>
              <a:rPr lang="en-US" dirty="0"/>
              <a:t> internet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durumunu</a:t>
            </a:r>
            <a:r>
              <a:rPr lang="en-US" dirty="0"/>
              <a:t>, </a:t>
            </a:r>
          </a:p>
          <a:p>
            <a:pPr lvl="1" algn="just"/>
            <a:r>
              <a:rPr lang="en-US" dirty="0" err="1"/>
              <a:t>yaygınlığını</a:t>
            </a:r>
            <a:r>
              <a:rPr lang="en-US" dirty="0"/>
              <a:t>,</a:t>
            </a:r>
          </a:p>
          <a:p>
            <a:pPr lvl="1" algn="just"/>
            <a:r>
              <a:rPr lang="en-US" dirty="0" err="1"/>
              <a:t>internetten</a:t>
            </a:r>
            <a:r>
              <a:rPr lang="en-US" dirty="0"/>
              <a:t> </a:t>
            </a:r>
            <a:r>
              <a:rPr lang="en-US" dirty="0" err="1"/>
              <a:t>edindikleri</a:t>
            </a:r>
            <a:r>
              <a:rPr lang="en-US" dirty="0"/>
              <a:t> </a:t>
            </a:r>
            <a:r>
              <a:rPr lang="en-US" dirty="0" err="1"/>
              <a:t>bilgiler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aldıkları</a:t>
            </a:r>
            <a:r>
              <a:rPr lang="en-US" dirty="0"/>
              <a:t> </a:t>
            </a:r>
            <a:r>
              <a:rPr lang="en-US" dirty="0" err="1"/>
              <a:t>kararların</a:t>
            </a:r>
            <a:r>
              <a:rPr lang="en-US" dirty="0"/>
              <a:t> </a:t>
            </a:r>
            <a:r>
              <a:rPr lang="en-US" dirty="0" err="1"/>
              <a:t>etkinliğini</a:t>
            </a:r>
            <a:r>
              <a:rPr lang="en-US" dirty="0"/>
              <a:t> </a:t>
            </a:r>
          </a:p>
          <a:p>
            <a:pPr marL="0" indent="0" algn="just">
              <a:buNone/>
            </a:pPr>
            <a:r>
              <a:rPr lang="en-US" dirty="0" err="1"/>
              <a:t>belirleyebilmek</a:t>
            </a:r>
            <a:r>
              <a:rPr lang="en-US" dirty="0"/>
              <a:t> </a:t>
            </a:r>
            <a:r>
              <a:rPr lang="en-US" dirty="0" err="1"/>
              <a:t>amaçlanmıştır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955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MATERYAL </a:t>
            </a:r>
            <a:r>
              <a:rPr lang="en-US" dirty="0" err="1" smtClean="0"/>
              <a:t>ve</a:t>
            </a:r>
            <a:r>
              <a:rPr lang="en-US" dirty="0" smtClean="0"/>
              <a:t> METOT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Web </a:t>
            </a:r>
            <a:r>
              <a:rPr lang="en-US" dirty="0" err="1"/>
              <a:t>ortamında</a:t>
            </a:r>
            <a:r>
              <a:rPr lang="en-US" dirty="0"/>
              <a:t> </a:t>
            </a:r>
            <a:r>
              <a:rPr lang="en-US" dirty="0" err="1"/>
              <a:t>hazırlanmış</a:t>
            </a:r>
            <a:r>
              <a:rPr lang="en-US" dirty="0"/>
              <a:t> on </a:t>
            </a:r>
            <a:r>
              <a:rPr lang="en-US" dirty="0" err="1" smtClean="0"/>
              <a:t>yedi</a:t>
            </a:r>
            <a:r>
              <a:rPr lang="en-US" dirty="0" smtClean="0"/>
              <a:t> </a:t>
            </a:r>
            <a:r>
              <a:rPr lang="en-US" dirty="0" err="1"/>
              <a:t>sorudan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anket</a:t>
            </a:r>
            <a:r>
              <a:rPr lang="en-US" dirty="0"/>
              <a:t> </a:t>
            </a:r>
            <a:r>
              <a:rPr lang="en-US" dirty="0" err="1"/>
              <a:t>uygulanmıştır</a:t>
            </a:r>
            <a:r>
              <a:rPr lang="en-US" dirty="0"/>
              <a:t>. </a:t>
            </a:r>
            <a:endParaRPr lang="en-US" dirty="0" smtClean="0"/>
          </a:p>
          <a:p>
            <a:pPr lvl="1" algn="just"/>
            <a:r>
              <a:rPr lang="en-US" dirty="0" err="1" smtClean="0"/>
              <a:t>Evcil</a:t>
            </a:r>
            <a:r>
              <a:rPr lang="en-US" dirty="0" smtClean="0"/>
              <a:t> </a:t>
            </a:r>
            <a:r>
              <a:rPr lang="en-US" dirty="0" err="1" smtClean="0"/>
              <a:t>hayvanı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bilinen</a:t>
            </a:r>
            <a:r>
              <a:rPr lang="en-US" dirty="0" smtClean="0"/>
              <a:t> </a:t>
            </a:r>
            <a:r>
              <a:rPr lang="en-US" dirty="0" err="1" smtClean="0"/>
              <a:t>kişilere</a:t>
            </a:r>
            <a:r>
              <a:rPr lang="en-US" dirty="0" smtClean="0"/>
              <a:t>,</a:t>
            </a:r>
          </a:p>
          <a:p>
            <a:pPr lvl="1" algn="just"/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ortamında</a:t>
            </a:r>
            <a:r>
              <a:rPr lang="en-US" dirty="0" smtClean="0"/>
              <a:t> </a:t>
            </a:r>
            <a:r>
              <a:rPr lang="en-US" dirty="0" err="1" smtClean="0"/>
              <a:t>evcil</a:t>
            </a:r>
            <a:r>
              <a:rPr lang="en-US" dirty="0" smtClean="0"/>
              <a:t> </a:t>
            </a:r>
            <a:r>
              <a:rPr lang="en-US" dirty="0" err="1" smtClean="0"/>
              <a:t>hayvanlar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sayfaların</a:t>
            </a:r>
            <a:r>
              <a:rPr lang="en-US" dirty="0" smtClean="0"/>
              <a:t> </a:t>
            </a:r>
            <a:r>
              <a:rPr lang="en-US" dirty="0" err="1" smtClean="0"/>
              <a:t>üyelerine</a:t>
            </a:r>
            <a:r>
              <a:rPr lang="en-US" dirty="0" smtClean="0"/>
              <a:t> (</a:t>
            </a:r>
            <a:r>
              <a:rPr lang="en-US" dirty="0" err="1" smtClean="0"/>
              <a:t>örneğin</a:t>
            </a:r>
            <a:r>
              <a:rPr lang="en-US" dirty="0" smtClean="0"/>
              <a:t> her eve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kedi</a:t>
            </a:r>
            <a:r>
              <a:rPr lang="en-US" dirty="0" smtClean="0"/>
              <a:t>).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Anketin</a:t>
            </a:r>
            <a:r>
              <a:rPr lang="en-US" dirty="0" smtClean="0"/>
              <a:t> </a:t>
            </a:r>
            <a:r>
              <a:rPr lang="en-US" dirty="0" err="1" smtClean="0"/>
              <a:t>gönüllülük</a:t>
            </a:r>
            <a:r>
              <a:rPr lang="en-US" dirty="0" smtClean="0"/>
              <a:t> </a:t>
            </a:r>
            <a:r>
              <a:rPr lang="en-US" dirty="0" err="1" smtClean="0"/>
              <a:t>esası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doldurulması</a:t>
            </a:r>
            <a:r>
              <a:rPr lang="en-US" dirty="0" smtClean="0"/>
              <a:t> </a:t>
            </a:r>
            <a:r>
              <a:rPr lang="en-US" dirty="0" err="1" smtClean="0"/>
              <a:t>sağlanmıştır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Hazırlanan</a:t>
            </a:r>
            <a:r>
              <a:rPr lang="en-US" dirty="0" smtClean="0"/>
              <a:t> </a:t>
            </a:r>
            <a:r>
              <a:rPr lang="en-US" dirty="0" err="1"/>
              <a:t>anket</a:t>
            </a:r>
            <a:r>
              <a:rPr lang="en-US" dirty="0"/>
              <a:t>, </a:t>
            </a:r>
            <a:r>
              <a:rPr lang="en-US" dirty="0" err="1"/>
              <a:t>uzmanların</a:t>
            </a:r>
            <a:r>
              <a:rPr lang="en-US" dirty="0"/>
              <a:t> </a:t>
            </a:r>
            <a:r>
              <a:rPr lang="en-US" dirty="0" err="1"/>
              <a:t>görüşü</a:t>
            </a:r>
            <a:r>
              <a:rPr lang="en-US" dirty="0"/>
              <a:t> </a:t>
            </a:r>
            <a:r>
              <a:rPr lang="en-US" dirty="0" err="1"/>
              <a:t>doğrultusunda</a:t>
            </a:r>
            <a:r>
              <a:rPr lang="en-US" dirty="0"/>
              <a:t> </a:t>
            </a:r>
            <a:r>
              <a:rPr lang="en-US" dirty="0" err="1" smtClean="0"/>
              <a:t>güncellenerek</a:t>
            </a:r>
            <a:r>
              <a:rPr lang="en-US" dirty="0" smtClean="0"/>
              <a:t> </a:t>
            </a:r>
            <a:r>
              <a:rPr lang="en-US" dirty="0"/>
              <a:t>son </a:t>
            </a:r>
            <a:r>
              <a:rPr lang="en-US" dirty="0" err="1"/>
              <a:t>şeklini</a:t>
            </a:r>
            <a:r>
              <a:rPr lang="en-US" dirty="0"/>
              <a:t> </a:t>
            </a:r>
            <a:r>
              <a:rPr lang="en-US" dirty="0" err="1"/>
              <a:t>almıştır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Ankette</a:t>
            </a:r>
            <a:r>
              <a:rPr lang="en-US" dirty="0" smtClean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sorular</a:t>
            </a:r>
            <a:r>
              <a:rPr lang="en-US" dirty="0"/>
              <a:t> </a:t>
            </a:r>
            <a:r>
              <a:rPr lang="en-US" dirty="0" err="1" smtClean="0"/>
              <a:t>katılımcıların</a:t>
            </a:r>
            <a:r>
              <a:rPr lang="en-US" dirty="0" smtClean="0"/>
              <a:t>; </a:t>
            </a:r>
          </a:p>
          <a:p>
            <a:pPr lvl="1" algn="just"/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/>
              <a:t>özelliklerini</a:t>
            </a:r>
            <a:r>
              <a:rPr lang="en-US" dirty="0"/>
              <a:t>, </a:t>
            </a:r>
            <a:endParaRPr lang="en-US" dirty="0" smtClean="0"/>
          </a:p>
          <a:p>
            <a:pPr lvl="1" algn="just"/>
            <a:r>
              <a:rPr lang="en-US" dirty="0" err="1" smtClean="0"/>
              <a:t>evcil</a:t>
            </a:r>
            <a:r>
              <a:rPr lang="en-US" dirty="0" smtClean="0"/>
              <a:t> </a:t>
            </a:r>
            <a:r>
              <a:rPr lang="en-US" dirty="0" err="1"/>
              <a:t>hayvanları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, </a:t>
            </a:r>
            <a:endParaRPr lang="en-US" dirty="0" smtClean="0"/>
          </a:p>
          <a:p>
            <a:pPr lvl="1" algn="just"/>
            <a:r>
              <a:rPr lang="en-US" dirty="0" smtClean="0"/>
              <a:t>internet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durumları</a:t>
            </a:r>
            <a:endParaRPr lang="en-US" dirty="0" smtClean="0"/>
          </a:p>
          <a:p>
            <a:pPr lvl="1" algn="just"/>
            <a:r>
              <a:rPr lang="en-US" dirty="0" err="1" smtClean="0"/>
              <a:t>internette</a:t>
            </a:r>
            <a:r>
              <a:rPr lang="en-US" dirty="0" smtClean="0"/>
              <a:t> </a:t>
            </a:r>
            <a:r>
              <a:rPr lang="en-US" dirty="0" err="1"/>
              <a:t>evcil</a:t>
            </a:r>
            <a:r>
              <a:rPr lang="en-US" dirty="0"/>
              <a:t> </a:t>
            </a:r>
            <a:r>
              <a:rPr lang="en-US" dirty="0" err="1"/>
              <a:t>hayvanlarının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bilgisine</a:t>
            </a:r>
            <a:r>
              <a:rPr lang="en-US" dirty="0"/>
              <a:t> </a:t>
            </a:r>
            <a:r>
              <a:rPr lang="en-US" dirty="0" err="1"/>
              <a:t>erişimleri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düşünce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davranışları</a:t>
            </a:r>
            <a:r>
              <a:rPr lang="en-US" dirty="0"/>
              <a:t> </a:t>
            </a:r>
            <a:r>
              <a:rPr lang="en-US" dirty="0" err="1"/>
              <a:t>almaya</a:t>
            </a:r>
            <a:r>
              <a:rPr lang="en-US" dirty="0"/>
              <a:t> </a:t>
            </a:r>
            <a:r>
              <a:rPr lang="en-US" dirty="0" err="1"/>
              <a:t>yöneliktir</a:t>
            </a:r>
            <a:r>
              <a:rPr lang="en-US" dirty="0"/>
              <a:t>.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884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MATERYAL </a:t>
            </a:r>
            <a:r>
              <a:rPr lang="en-US" dirty="0" err="1"/>
              <a:t>ve</a:t>
            </a:r>
            <a:r>
              <a:rPr lang="en-US" dirty="0"/>
              <a:t> METOT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Haziran-Ağustos</a:t>
            </a:r>
            <a:r>
              <a:rPr lang="en-US" dirty="0" smtClean="0"/>
              <a:t> </a:t>
            </a:r>
            <a:r>
              <a:rPr lang="en-US" dirty="0"/>
              <a:t>2014 </a:t>
            </a:r>
            <a:r>
              <a:rPr lang="en-US" dirty="0" err="1"/>
              <a:t>tarihleri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114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smtClean="0"/>
              <a:t>(4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)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Anket</a:t>
            </a:r>
            <a:r>
              <a:rPr lang="en-US" dirty="0" smtClean="0"/>
              <a:t> </a:t>
            </a:r>
            <a:r>
              <a:rPr lang="en-US" dirty="0" err="1"/>
              <a:t>yardımı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toplanan</a:t>
            </a:r>
            <a:r>
              <a:rPr lang="en-US" dirty="0"/>
              <a:t> </a:t>
            </a:r>
            <a:r>
              <a:rPr lang="en-US" dirty="0" err="1"/>
              <a:t>veriler</a:t>
            </a:r>
            <a:r>
              <a:rPr lang="en-US" dirty="0"/>
              <a:t> Google Drive </a:t>
            </a:r>
            <a:r>
              <a:rPr lang="en-US" dirty="0" err="1"/>
              <a:t>anket</a:t>
            </a:r>
            <a:r>
              <a:rPr lang="en-US" dirty="0"/>
              <a:t> form </a:t>
            </a:r>
            <a:r>
              <a:rPr lang="en-US" dirty="0" err="1"/>
              <a:t>uygulamasına</a:t>
            </a:r>
            <a:r>
              <a:rPr lang="en-US" dirty="0"/>
              <a:t> </a:t>
            </a:r>
            <a:r>
              <a:rPr lang="en-US" dirty="0" err="1"/>
              <a:t>aktarılmış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veriler</a:t>
            </a:r>
            <a:r>
              <a:rPr lang="en-US" dirty="0"/>
              <a:t> MS Excel </a:t>
            </a:r>
            <a:r>
              <a:rPr lang="en-US" dirty="0" err="1"/>
              <a:t>aracılığı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değerlendirilmiştir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Sonuçlar</a:t>
            </a:r>
            <a:r>
              <a:rPr lang="en-US" dirty="0" smtClean="0"/>
              <a:t> </a:t>
            </a:r>
            <a:r>
              <a:rPr lang="en-US" dirty="0" err="1" smtClean="0"/>
              <a:t>yüzdesel</a:t>
            </a:r>
            <a:r>
              <a:rPr lang="en-US" dirty="0" smtClean="0"/>
              <a:t> </a:t>
            </a:r>
            <a:r>
              <a:rPr lang="en-US" dirty="0" err="1" smtClean="0"/>
              <a:t>oranlar</a:t>
            </a:r>
            <a:r>
              <a:rPr lang="en-US" dirty="0" smtClean="0"/>
              <a:t>, </a:t>
            </a:r>
            <a:r>
              <a:rPr lang="en-US" dirty="0" err="1" smtClean="0"/>
              <a:t>sayısal</a:t>
            </a:r>
            <a:r>
              <a:rPr lang="en-US" dirty="0" smtClean="0"/>
              <a:t> </a:t>
            </a:r>
            <a:r>
              <a:rPr lang="en-US" dirty="0" err="1" smtClean="0"/>
              <a:t>dağılımlar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birliktelik</a:t>
            </a:r>
            <a:r>
              <a:rPr lang="en-US" dirty="0" smtClean="0"/>
              <a:t> </a:t>
            </a:r>
            <a:r>
              <a:rPr lang="en-US" dirty="0" err="1" smtClean="0"/>
              <a:t>sıklıkları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paylaşılmıştır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6021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BULGULAR</a:t>
            </a:r>
            <a:endParaRPr lang="en-US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685800"/>
          </a:xfrm>
        </p:spPr>
        <p:txBody>
          <a:bodyPr/>
          <a:lstStyle/>
          <a:p>
            <a:r>
              <a:rPr lang="en-US" dirty="0" err="1" smtClean="0"/>
              <a:t>Demografik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1"/>
            <a:r>
              <a:rPr lang="en-US" dirty="0" err="1" smtClean="0"/>
              <a:t>Cinsiyet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9 </a:t>
            </a:r>
            <a:r>
              <a:rPr lang="en-US" dirty="0" err="1" smtClean="0"/>
              <a:t>Erkek</a:t>
            </a:r>
            <a:r>
              <a:rPr lang="en-US" dirty="0" smtClean="0"/>
              <a:t>, 101 Kadın</a:t>
            </a:r>
          </a:p>
          <a:p>
            <a:pPr marL="548640" lvl="2" indent="0">
              <a:buNone/>
            </a:pPr>
            <a:endParaRPr lang="en-US" dirty="0"/>
          </a:p>
          <a:p>
            <a:pPr lvl="1"/>
            <a:r>
              <a:rPr lang="en-US" dirty="0" err="1" smtClean="0"/>
              <a:t>Aylık</a:t>
            </a:r>
            <a:r>
              <a:rPr lang="en-US" dirty="0" smtClean="0"/>
              <a:t>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1.000 </a:t>
            </a:r>
            <a:r>
              <a:rPr lang="en-US" dirty="0" err="1"/>
              <a:t>TL’den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(%6), </a:t>
            </a:r>
            <a:endParaRPr lang="en-US" dirty="0" smtClean="0"/>
          </a:p>
          <a:p>
            <a:pPr lvl="2"/>
            <a:r>
              <a:rPr lang="en-US" dirty="0" smtClean="0"/>
              <a:t>1000 </a:t>
            </a:r>
            <a:r>
              <a:rPr lang="en-US" dirty="0"/>
              <a:t>TL – 3000 TL </a:t>
            </a:r>
            <a:r>
              <a:rPr lang="en-US" dirty="0" err="1"/>
              <a:t>arasında</a:t>
            </a:r>
            <a:r>
              <a:rPr lang="en-US" dirty="0"/>
              <a:t> (%47), </a:t>
            </a:r>
            <a:endParaRPr lang="en-US" dirty="0" smtClean="0"/>
          </a:p>
          <a:p>
            <a:pPr lvl="2"/>
            <a:r>
              <a:rPr lang="en-US" dirty="0" smtClean="0"/>
              <a:t>3000 </a:t>
            </a:r>
            <a:r>
              <a:rPr lang="en-US" dirty="0" err="1"/>
              <a:t>TL’den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(%47)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en-US" dirty="0" err="1"/>
              <a:t>Öğrenim</a:t>
            </a:r>
            <a:r>
              <a:rPr lang="en-US" dirty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:</a:t>
            </a:r>
            <a:endParaRPr lang="en-US" dirty="0"/>
          </a:p>
          <a:p>
            <a:endParaRPr lang="en-US" dirty="0"/>
          </a:p>
        </p:txBody>
      </p:sp>
      <p:pic>
        <p:nvPicPr>
          <p:cNvPr id="4" name="Resi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709645"/>
            <a:ext cx="3816424" cy="3383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932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170</TotalTime>
  <Words>1538</Words>
  <Application>Microsoft Office PowerPoint</Application>
  <PresentationFormat>Ekran Gösterisi (4:3)</PresentationFormat>
  <Paragraphs>286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Kaynak</vt:lpstr>
      <vt:lpstr>InterPet: Evcil Hayvan Sağlığı Hakkında Bilgiye Erişim Kaynağı Olarak İnternet </vt:lpstr>
      <vt:lpstr>İÇERİK :</vt:lpstr>
      <vt:lpstr>1. GİRİŞ</vt:lpstr>
      <vt:lpstr>1. GİRİŞ</vt:lpstr>
      <vt:lpstr>2. AMAÇ</vt:lpstr>
      <vt:lpstr>2. AMAÇ</vt:lpstr>
      <vt:lpstr>3. MATERYAL ve METOT</vt:lpstr>
      <vt:lpstr>3. MATERYAL ve METOT</vt:lpstr>
      <vt:lpstr>4. BULGULAR</vt:lpstr>
      <vt:lpstr>4. BULGULAR</vt:lpstr>
      <vt:lpstr>4. BULGULAR</vt:lpstr>
      <vt:lpstr>4. BULGULAR</vt:lpstr>
      <vt:lpstr>4. BULGULAR</vt:lpstr>
      <vt:lpstr>4. BULGULAR</vt:lpstr>
      <vt:lpstr>4. BULGULAR</vt:lpstr>
      <vt:lpstr>4. BULGULAR</vt:lpstr>
      <vt:lpstr>5. TARTIŞMA ve ÖNERİLER</vt:lpstr>
      <vt:lpstr>5. TARTIŞMA ve ÖNERİLER</vt:lpstr>
      <vt:lpstr>5. TARTIŞMA ve ÖNERİLER</vt:lpstr>
      <vt:lpstr>5. TARTIŞMA ve ÖNERİLER</vt:lpstr>
      <vt:lpstr>6. SONUÇ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InterPet: Evcil Hayvan Sağlığı Hakkında Bilgiye Erişim Kaynağı Olarak İnternet</dc:title>
  <dc:creator>fonayk</dc:creator>
  <cp:lastModifiedBy>fonayk</cp:lastModifiedBy>
  <cp:revision>19</cp:revision>
  <dcterms:created xsi:type="dcterms:W3CDTF">2015-02-03T20:03:55Z</dcterms:created>
  <dcterms:modified xsi:type="dcterms:W3CDTF">2015-02-04T18:56:55Z</dcterms:modified>
</cp:coreProperties>
</file>