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 id="268" r:id="rId14"/>
    <p:sldId id="269" r:id="rId15"/>
    <p:sldId id="270" r:id="rId16"/>
    <p:sldId id="273" r:id="rId17"/>
    <p:sldId id="271" r:id="rId18"/>
    <p:sldId id="272"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485"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7CD4A-E81E-472E-A580-B8F7CE7A7555}" type="datetimeFigureOut">
              <a:rPr lang="tr-TR" smtClean="0"/>
              <a:t>2.2.2015</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3112CF-7FCF-4D29-B072-9AF294B8F655}" type="slidenum">
              <a:rPr lang="tr-TR" smtClean="0"/>
              <a:t>‹#›</a:t>
            </a:fld>
            <a:endParaRPr lang="tr-TR"/>
          </a:p>
        </p:txBody>
      </p:sp>
    </p:spTree>
    <p:extLst>
      <p:ext uri="{BB962C8B-B14F-4D97-AF65-F5344CB8AC3E}">
        <p14:creationId xmlns:p14="http://schemas.microsoft.com/office/powerpoint/2010/main" val="42757749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973112CF-7FCF-4D29-B072-9AF294B8F655}" type="slidenum">
              <a:rPr lang="tr-TR" smtClean="0"/>
              <a:t>2</a:t>
            </a:fld>
            <a:endParaRPr lang="tr-TR"/>
          </a:p>
        </p:txBody>
      </p:sp>
    </p:spTree>
    <p:extLst>
      <p:ext uri="{BB962C8B-B14F-4D97-AF65-F5344CB8AC3E}">
        <p14:creationId xmlns:p14="http://schemas.microsoft.com/office/powerpoint/2010/main" val="21793276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4BD3F358-B9E6-4F6E-8ECF-90CC1447AC72}" type="datetime4">
              <a:rPr lang="en-US" smtClean="0"/>
              <a:t>February 2, 2015</a:t>
            </a:fld>
            <a:endParaRPr lang="en-US" dirty="0"/>
          </a:p>
        </p:txBody>
      </p:sp>
      <p:sp>
        <p:nvSpPr>
          <p:cNvPr id="5" name="Footer Placeholder 4"/>
          <p:cNvSpPr>
            <a:spLocks noGrp="1"/>
          </p:cNvSpPr>
          <p:nvPr>
            <p:ph type="ftr" sz="quarter" idx="11"/>
          </p:nvPr>
        </p:nvSpPr>
        <p:spPr/>
        <p:txBody>
          <a:bodyPr/>
          <a:lstStyle/>
          <a:p>
            <a:r>
              <a:rPr lang="en-US" smtClean="0"/>
              <a:t>Dr.Eyyüp GÜLBANDILAR      Akademik Bilişim 2015</a:t>
            </a:r>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C13D7C5-E153-4295-A0BA-F1C542F8F2E2}" type="datetime4">
              <a:rPr lang="en-US" smtClean="0"/>
              <a:t>February 2, 2015</a:t>
            </a:fld>
            <a:endParaRPr lang="en-US" dirty="0"/>
          </a:p>
        </p:txBody>
      </p:sp>
      <p:sp>
        <p:nvSpPr>
          <p:cNvPr id="5" name="Footer Placeholder 4"/>
          <p:cNvSpPr>
            <a:spLocks noGrp="1"/>
          </p:cNvSpPr>
          <p:nvPr>
            <p:ph type="ftr" sz="quarter" idx="11"/>
          </p:nvPr>
        </p:nvSpPr>
        <p:spPr/>
        <p:txBody>
          <a:bodyPr/>
          <a:lstStyle/>
          <a:p>
            <a:r>
              <a:rPr lang="en-US" smtClean="0"/>
              <a:t>Dr.Eyyüp GÜLBANDILAR      Akademik Bilişim 2015</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75C17525-46F7-4E3D-849B-107CF0AA80AE}" type="datetime4">
              <a:rPr lang="en-US" smtClean="0"/>
              <a:t>February 2, 2015</a:t>
            </a:fld>
            <a:endParaRPr lang="en-US" dirty="0"/>
          </a:p>
        </p:txBody>
      </p:sp>
      <p:sp>
        <p:nvSpPr>
          <p:cNvPr id="5" name="Footer Placeholder 4"/>
          <p:cNvSpPr>
            <a:spLocks noGrp="1"/>
          </p:cNvSpPr>
          <p:nvPr>
            <p:ph type="ftr" sz="quarter" idx="11"/>
          </p:nvPr>
        </p:nvSpPr>
        <p:spPr/>
        <p:txBody>
          <a:bodyPr/>
          <a:lstStyle/>
          <a:p>
            <a:r>
              <a:rPr lang="en-US" smtClean="0"/>
              <a:t>Dr.Eyyüp GÜLBANDILAR      Akademik Bilişim 2015</a:t>
            </a:r>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BE3536C6-59C8-4F6A-B557-FC44D8AACE19}" type="datetime4">
              <a:rPr lang="en-US" smtClean="0"/>
              <a:t>February 2, 2015</a:t>
            </a:fld>
            <a:endParaRPr lang="en-US" dirty="0"/>
          </a:p>
        </p:txBody>
      </p:sp>
      <p:sp>
        <p:nvSpPr>
          <p:cNvPr id="6" name="Footer Placeholder 5"/>
          <p:cNvSpPr>
            <a:spLocks noGrp="1"/>
          </p:cNvSpPr>
          <p:nvPr>
            <p:ph type="ftr" sz="quarter" idx="11"/>
          </p:nvPr>
        </p:nvSpPr>
        <p:spPr/>
        <p:txBody>
          <a:bodyPr/>
          <a:lstStyle/>
          <a:p>
            <a:r>
              <a:rPr lang="en-US" smtClean="0"/>
              <a:t>Dr.Eyyüp GÜLBANDILAR      Akademik Bilişim 2015</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B018D227-8366-49D3-AFD2-B3DC3192BE84}" type="datetime4">
              <a:rPr lang="en-US" smtClean="0"/>
              <a:t>February 2, 2015</a:t>
            </a:fld>
            <a:endParaRPr lang="en-US" dirty="0"/>
          </a:p>
        </p:txBody>
      </p:sp>
      <p:sp>
        <p:nvSpPr>
          <p:cNvPr id="6" name="Footer Placeholder 5"/>
          <p:cNvSpPr>
            <a:spLocks noGrp="1"/>
          </p:cNvSpPr>
          <p:nvPr>
            <p:ph type="ftr" sz="quarter" idx="11"/>
          </p:nvPr>
        </p:nvSpPr>
        <p:spPr/>
        <p:txBody>
          <a:bodyPr/>
          <a:lstStyle/>
          <a:p>
            <a:r>
              <a:rPr lang="en-US" smtClean="0"/>
              <a:t>Dr.Eyyüp GÜLBANDILAR      Akademik Bilişim 2015</a:t>
            </a:r>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9C83F4ED-3200-473C-BAF7-C6E82CAA67F5}" type="datetime4">
              <a:rPr lang="en-US" smtClean="0"/>
              <a:t>February 2, 2015</a:t>
            </a:fld>
            <a:endParaRPr lang="en-US" dirty="0"/>
          </a:p>
        </p:txBody>
      </p:sp>
      <p:sp>
        <p:nvSpPr>
          <p:cNvPr id="6" name="Footer Placeholder 5"/>
          <p:cNvSpPr>
            <a:spLocks noGrp="1"/>
          </p:cNvSpPr>
          <p:nvPr>
            <p:ph type="ftr" sz="quarter" idx="11"/>
          </p:nvPr>
        </p:nvSpPr>
        <p:spPr/>
        <p:txBody>
          <a:bodyPr/>
          <a:lstStyle/>
          <a:p>
            <a:r>
              <a:rPr lang="en-US" smtClean="0"/>
              <a:t>Dr.Eyyüp GÜLBANDILAR      Akademik Bilişim 2015</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EC9FCED-E8FB-4022-B74B-820469F674FC}" type="datetime4">
              <a:rPr lang="en-US" smtClean="0"/>
              <a:t>February 2, 2015</a:t>
            </a:fld>
            <a:endParaRPr lang="en-US" dirty="0"/>
          </a:p>
        </p:txBody>
      </p:sp>
      <p:sp>
        <p:nvSpPr>
          <p:cNvPr id="5" name="Footer Placeholder 4"/>
          <p:cNvSpPr>
            <a:spLocks noGrp="1"/>
          </p:cNvSpPr>
          <p:nvPr>
            <p:ph type="ftr" sz="quarter" idx="11"/>
          </p:nvPr>
        </p:nvSpPr>
        <p:spPr/>
        <p:txBody>
          <a:bodyPr/>
          <a:lstStyle/>
          <a:p>
            <a:r>
              <a:rPr lang="en-US" smtClean="0"/>
              <a:t>Dr.Eyyüp GÜLBANDILAR      Akademik Bilişim 2015</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4A310A9-CC0F-4143-81AD-2F2C75352970}" type="datetime4">
              <a:rPr lang="en-US" smtClean="0"/>
              <a:t>February 2, 2015</a:t>
            </a:fld>
            <a:endParaRPr lang="en-US" dirty="0"/>
          </a:p>
        </p:txBody>
      </p:sp>
      <p:sp>
        <p:nvSpPr>
          <p:cNvPr id="5" name="Footer Placeholder 4"/>
          <p:cNvSpPr>
            <a:spLocks noGrp="1"/>
          </p:cNvSpPr>
          <p:nvPr>
            <p:ph type="ftr" sz="quarter" idx="11"/>
          </p:nvPr>
        </p:nvSpPr>
        <p:spPr/>
        <p:txBody>
          <a:bodyPr/>
          <a:lstStyle/>
          <a:p>
            <a:r>
              <a:rPr lang="en-US" smtClean="0"/>
              <a:t>Dr.Eyyüp GÜLBANDILAR      Akademik Bilişim 2015</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621FAE8-9A54-4E2D-AAFA-409A8A181143}" type="datetime4">
              <a:rPr lang="en-US" smtClean="0"/>
              <a:t>February 2, 2015</a:t>
            </a:fld>
            <a:endParaRPr lang="en-US" dirty="0"/>
          </a:p>
        </p:txBody>
      </p:sp>
      <p:sp>
        <p:nvSpPr>
          <p:cNvPr id="5" name="Footer Placeholder 4"/>
          <p:cNvSpPr>
            <a:spLocks noGrp="1"/>
          </p:cNvSpPr>
          <p:nvPr>
            <p:ph type="ftr" sz="quarter" idx="11"/>
          </p:nvPr>
        </p:nvSpPr>
        <p:spPr/>
        <p:txBody>
          <a:bodyPr/>
          <a:lstStyle/>
          <a:p>
            <a:r>
              <a:rPr lang="en-US" smtClean="0"/>
              <a:t>Dr.Eyyüp GÜLBANDILAR      Akademik Bilişim 2015</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90BBA6B-F8C0-46BF-BE23-BB371E54FE4D}" type="datetime4">
              <a:rPr lang="en-US" smtClean="0"/>
              <a:t>February 2, 2015</a:t>
            </a:fld>
            <a:endParaRPr lang="en-US" dirty="0"/>
          </a:p>
        </p:txBody>
      </p:sp>
      <p:sp>
        <p:nvSpPr>
          <p:cNvPr id="5" name="Footer Placeholder 4"/>
          <p:cNvSpPr>
            <a:spLocks noGrp="1"/>
          </p:cNvSpPr>
          <p:nvPr>
            <p:ph type="ftr" sz="quarter" idx="11"/>
          </p:nvPr>
        </p:nvSpPr>
        <p:spPr/>
        <p:txBody>
          <a:bodyPr/>
          <a:lstStyle/>
          <a:p>
            <a:r>
              <a:rPr lang="en-US" smtClean="0"/>
              <a:t>Dr.Eyyüp GÜLBANDILAR      Akademik Bilişim 2015</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C2545FC-7B9D-49F2-9B22-85CAC0ADA717}" type="datetime4">
              <a:rPr lang="en-US" smtClean="0"/>
              <a:t>February 2, 2015</a:t>
            </a:fld>
            <a:endParaRPr lang="en-US" dirty="0"/>
          </a:p>
        </p:txBody>
      </p:sp>
      <p:sp>
        <p:nvSpPr>
          <p:cNvPr id="6" name="Footer Placeholder 5"/>
          <p:cNvSpPr>
            <a:spLocks noGrp="1"/>
          </p:cNvSpPr>
          <p:nvPr>
            <p:ph type="ftr" sz="quarter" idx="11"/>
          </p:nvPr>
        </p:nvSpPr>
        <p:spPr/>
        <p:txBody>
          <a:bodyPr/>
          <a:lstStyle/>
          <a:p>
            <a:r>
              <a:rPr lang="en-US" smtClean="0"/>
              <a:t>Dr.Eyyüp GÜLBANDILAR      Akademik Bilişim 2015</a:t>
            </a:r>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67E7A50-B1A6-49D6-8C25-24FE18658DF7}" type="datetime4">
              <a:rPr lang="en-US" smtClean="0"/>
              <a:t>February 2, 2015</a:t>
            </a:fld>
            <a:endParaRPr lang="en-US" dirty="0"/>
          </a:p>
        </p:txBody>
      </p:sp>
      <p:sp>
        <p:nvSpPr>
          <p:cNvPr id="8" name="Footer Placeholder 7"/>
          <p:cNvSpPr>
            <a:spLocks noGrp="1"/>
          </p:cNvSpPr>
          <p:nvPr>
            <p:ph type="ftr" sz="quarter" idx="11"/>
          </p:nvPr>
        </p:nvSpPr>
        <p:spPr/>
        <p:txBody>
          <a:bodyPr/>
          <a:lstStyle/>
          <a:p>
            <a:r>
              <a:rPr lang="en-US" smtClean="0"/>
              <a:t>Dr.Eyyüp GÜLBANDILAR      Akademik Bilişim 2015</a:t>
            </a:r>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7A9A8CA-7B0B-41A5-AD71-0F6182869EB9}" type="datetime4">
              <a:rPr lang="en-US" smtClean="0"/>
              <a:t>February 2, 2015</a:t>
            </a:fld>
            <a:endParaRPr lang="en-US" dirty="0"/>
          </a:p>
        </p:txBody>
      </p:sp>
      <p:sp>
        <p:nvSpPr>
          <p:cNvPr id="4" name="Footer Placeholder 3"/>
          <p:cNvSpPr>
            <a:spLocks noGrp="1"/>
          </p:cNvSpPr>
          <p:nvPr>
            <p:ph type="ftr" sz="quarter" idx="11"/>
          </p:nvPr>
        </p:nvSpPr>
        <p:spPr/>
        <p:txBody>
          <a:bodyPr/>
          <a:lstStyle/>
          <a:p>
            <a:r>
              <a:rPr lang="en-US" smtClean="0"/>
              <a:t>Dr.Eyyüp GÜLBANDILAR      Akademik Bilişim 2015</a:t>
            </a:r>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2DAC99-1280-41F5-A11F-EA7F560AF11B}" type="datetime4">
              <a:rPr lang="en-US" smtClean="0"/>
              <a:t>February 2, 2015</a:t>
            </a:fld>
            <a:endParaRPr lang="en-US" dirty="0"/>
          </a:p>
        </p:txBody>
      </p:sp>
      <p:sp>
        <p:nvSpPr>
          <p:cNvPr id="3" name="Footer Placeholder 2"/>
          <p:cNvSpPr>
            <a:spLocks noGrp="1"/>
          </p:cNvSpPr>
          <p:nvPr>
            <p:ph type="ftr" sz="quarter" idx="11"/>
          </p:nvPr>
        </p:nvSpPr>
        <p:spPr/>
        <p:txBody>
          <a:bodyPr/>
          <a:lstStyle/>
          <a:p>
            <a:r>
              <a:rPr lang="en-US" smtClean="0"/>
              <a:t>Dr.Eyyüp GÜLBANDILAR      Akademik Bilişim 2015</a:t>
            </a:r>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F1F1F80-603B-423D-A728-3706E54EBF1D}" type="datetime4">
              <a:rPr lang="en-US" smtClean="0"/>
              <a:t>February 2, 2015</a:t>
            </a:fld>
            <a:endParaRPr lang="en-US" dirty="0"/>
          </a:p>
        </p:txBody>
      </p:sp>
      <p:sp>
        <p:nvSpPr>
          <p:cNvPr id="6" name="Footer Placeholder 5"/>
          <p:cNvSpPr>
            <a:spLocks noGrp="1"/>
          </p:cNvSpPr>
          <p:nvPr>
            <p:ph type="ftr" sz="quarter" idx="11"/>
          </p:nvPr>
        </p:nvSpPr>
        <p:spPr/>
        <p:txBody>
          <a:bodyPr/>
          <a:lstStyle/>
          <a:p>
            <a:r>
              <a:rPr lang="en-US" smtClean="0"/>
              <a:t>Dr.Eyyüp GÜLBANDILAR      Akademik Bilişim 2015</a:t>
            </a:r>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4A4771C-4B32-41CC-9695-36353161C0B8}" type="datetime4">
              <a:rPr lang="en-US" smtClean="0"/>
              <a:t>February 2, 2015</a:t>
            </a:fld>
            <a:endParaRPr lang="en-US" dirty="0"/>
          </a:p>
        </p:txBody>
      </p:sp>
      <p:sp>
        <p:nvSpPr>
          <p:cNvPr id="6" name="Footer Placeholder 5"/>
          <p:cNvSpPr>
            <a:spLocks noGrp="1"/>
          </p:cNvSpPr>
          <p:nvPr>
            <p:ph type="ftr" sz="quarter" idx="11"/>
          </p:nvPr>
        </p:nvSpPr>
        <p:spPr/>
        <p:txBody>
          <a:bodyPr/>
          <a:lstStyle/>
          <a:p>
            <a:r>
              <a:rPr lang="en-US" smtClean="0"/>
              <a:t>Dr.Eyyüp GÜLBANDILAR      Akademik Bilişim 2015</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605ADBE-6D98-4DFC-8861-45E3FFCC888C}" type="datetime4">
              <a:rPr lang="en-US" smtClean="0"/>
              <a:t>February 2, 2015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Dr.Eyyüp GÜLBANDILAR      Akademik Bilişim 2015</a:t>
            </a:r>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hf hdr="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2.emf"/><Relationship Id="rId4" Type="http://schemas.openxmlformats.org/officeDocument/2006/relationships/image" Target="../media/image7.wmf"/></Relationships>
</file>

<file path=ppt/slides/_rels/slide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image" Target="../media/image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b="1" dirty="0"/>
              <a:t>Linyit Kömürünün Alt Isı Değerinin Bulanık Mantık Kullanılarak Tahmin Edilmesi</a:t>
            </a:r>
          </a:p>
        </p:txBody>
      </p:sp>
      <p:sp>
        <p:nvSpPr>
          <p:cNvPr id="3" name="Alt Başlık 2"/>
          <p:cNvSpPr>
            <a:spLocks noGrp="1"/>
          </p:cNvSpPr>
          <p:nvPr>
            <p:ph type="subTitle" idx="1"/>
          </p:nvPr>
        </p:nvSpPr>
        <p:spPr/>
        <p:txBody>
          <a:bodyPr>
            <a:normAutofit fontScale="70000" lnSpcReduction="20000"/>
          </a:bodyPr>
          <a:lstStyle/>
          <a:p>
            <a:r>
              <a:rPr lang="tr-TR" b="1" dirty="0"/>
              <a:t>Mahmut Güleç</a:t>
            </a:r>
            <a:r>
              <a:rPr lang="tr-TR" b="1" baseline="30000" dirty="0"/>
              <a:t>1</a:t>
            </a:r>
            <a:r>
              <a:rPr lang="tr-TR" b="1" dirty="0"/>
              <a:t>, Ali Uçar</a:t>
            </a:r>
            <a:r>
              <a:rPr lang="tr-TR" b="1" baseline="30000" dirty="0"/>
              <a:t>2</a:t>
            </a:r>
            <a:r>
              <a:rPr lang="tr-TR" b="1" dirty="0"/>
              <a:t>, </a:t>
            </a:r>
            <a:r>
              <a:rPr lang="tr-TR" b="1" dirty="0" err="1"/>
              <a:t>Eyyüp</a:t>
            </a:r>
            <a:r>
              <a:rPr lang="tr-TR" b="1" dirty="0"/>
              <a:t> Gülbandılar</a:t>
            </a:r>
            <a:r>
              <a:rPr lang="tr-TR" b="1" baseline="30000" dirty="0"/>
              <a:t>3</a:t>
            </a:r>
            <a:endParaRPr lang="tr-TR" dirty="0"/>
          </a:p>
          <a:p>
            <a:pPr>
              <a:tabLst>
                <a:tab pos="177800" algn="l"/>
              </a:tabLst>
            </a:pPr>
            <a:r>
              <a:rPr lang="tr-TR" baseline="30000" dirty="0"/>
              <a:t>1</a:t>
            </a:r>
            <a:r>
              <a:rPr lang="tr-TR" dirty="0"/>
              <a:t>	TKİ Garp Linyitleri İşletmesi Müessesesi, Tavşanlı, Kütahya</a:t>
            </a:r>
          </a:p>
          <a:p>
            <a:pPr>
              <a:tabLst>
                <a:tab pos="177800" algn="l"/>
              </a:tabLst>
            </a:pPr>
            <a:r>
              <a:rPr lang="tr-TR" baseline="30000" dirty="0"/>
              <a:t>2</a:t>
            </a:r>
            <a:r>
              <a:rPr lang="tr-TR" dirty="0"/>
              <a:t>	Dumlupınar Üniversitesi, Mühendislik Fakültesi, Maden Mühendisliği Bölümü, Kütahya</a:t>
            </a:r>
          </a:p>
          <a:p>
            <a:pPr>
              <a:tabLst>
                <a:tab pos="177800" algn="l"/>
              </a:tabLst>
            </a:pPr>
            <a:r>
              <a:rPr lang="tr-TR" baseline="30000" dirty="0"/>
              <a:t>3</a:t>
            </a:r>
            <a:r>
              <a:rPr lang="tr-TR" dirty="0"/>
              <a:t>	Dumlupınar Üniversitesi, Mühendislik Fakültesi, Bilgisayar Mühendisliği Bölümü, Kütahya </a:t>
            </a:r>
          </a:p>
        </p:txBody>
      </p:sp>
      <p:pic>
        <p:nvPicPr>
          <p:cNvPr id="4" name="Resim 3"/>
          <p:cNvPicPr>
            <a:picLocks noChangeAspect="1"/>
          </p:cNvPicPr>
          <p:nvPr/>
        </p:nvPicPr>
        <p:blipFill>
          <a:blip r:embed="rId2"/>
          <a:stretch>
            <a:fillRect/>
          </a:stretch>
        </p:blipFill>
        <p:spPr>
          <a:xfrm>
            <a:off x="471406" y="5658040"/>
            <a:ext cx="1233292" cy="1199960"/>
          </a:xfrm>
          <a:prstGeom prst="rect">
            <a:avLst/>
          </a:prstGeom>
        </p:spPr>
      </p:pic>
      <p:pic>
        <p:nvPicPr>
          <p:cNvPr id="5" name="Resim 4"/>
          <p:cNvPicPr>
            <a:picLocks noChangeAspect="1"/>
          </p:cNvPicPr>
          <p:nvPr/>
        </p:nvPicPr>
        <p:blipFill>
          <a:blip r:embed="rId3"/>
          <a:stretch>
            <a:fillRect/>
          </a:stretch>
        </p:blipFill>
        <p:spPr>
          <a:xfrm>
            <a:off x="10273639" y="277569"/>
            <a:ext cx="1584862" cy="986986"/>
          </a:xfrm>
          <a:prstGeom prst="rect">
            <a:avLst/>
          </a:prstGeom>
        </p:spPr>
      </p:pic>
    </p:spTree>
    <p:extLst>
      <p:ext uri="{BB962C8B-B14F-4D97-AF65-F5344CB8AC3E}">
        <p14:creationId xmlns:p14="http://schemas.microsoft.com/office/powerpoint/2010/main" val="21285001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Kural </a:t>
            </a:r>
            <a:r>
              <a:rPr lang="tr-TR" b="1" dirty="0"/>
              <a:t>Tablosu (</a:t>
            </a:r>
            <a:r>
              <a:rPr lang="tr-TR" b="1" dirty="0" err="1"/>
              <a:t>Rule</a:t>
            </a:r>
            <a:r>
              <a:rPr lang="tr-TR" b="1" dirty="0"/>
              <a:t> Base</a:t>
            </a:r>
            <a:r>
              <a:rPr lang="tr-TR" b="1" dirty="0" smtClean="0"/>
              <a:t>)</a:t>
            </a:r>
            <a:endParaRPr lang="tr-TR" dirty="0"/>
          </a:p>
        </p:txBody>
      </p:sp>
      <p:sp>
        <p:nvSpPr>
          <p:cNvPr id="3" name="İçerik Yer Tutucusu 2"/>
          <p:cNvSpPr>
            <a:spLocks noGrp="1"/>
          </p:cNvSpPr>
          <p:nvPr>
            <p:ph idx="1"/>
          </p:nvPr>
        </p:nvSpPr>
        <p:spPr>
          <a:xfrm>
            <a:off x="2589212" y="1624614"/>
            <a:ext cx="8915400" cy="4286608"/>
          </a:xfrm>
        </p:spPr>
        <p:txBody>
          <a:bodyPr>
            <a:normAutofit fontScale="55000" lnSpcReduction="20000"/>
          </a:bodyPr>
          <a:lstStyle/>
          <a:p>
            <a:pPr marL="0" indent="0" algn="just">
              <a:buNone/>
            </a:pPr>
            <a:r>
              <a:rPr lang="tr-TR" sz="2900" dirty="0" smtClean="0"/>
              <a:t>Bulanık </a:t>
            </a:r>
            <a:r>
              <a:rPr lang="tr-TR" sz="2900" dirty="0"/>
              <a:t>giriş değişkenleri arasındaki çıkış ilişkileri kural tablosu aracılığı ile belirlenir.  Kural tablosunda giriş değişkenleri arasında tüm ilişkiler </a:t>
            </a:r>
            <a:r>
              <a:rPr lang="tr-TR" sz="2900" i="1" dirty="0">
                <a:solidFill>
                  <a:srgbClr val="FF0000"/>
                </a:solidFill>
              </a:rPr>
              <a:t>“ve”</a:t>
            </a:r>
            <a:r>
              <a:rPr lang="tr-TR" sz="2900" dirty="0">
                <a:solidFill>
                  <a:srgbClr val="FF0000"/>
                </a:solidFill>
              </a:rPr>
              <a:t> </a:t>
            </a:r>
            <a:r>
              <a:rPr lang="tr-TR" sz="2900" dirty="0"/>
              <a:t>bağlacı kullanılarak oluşturulmuştur. Çıkış üyelik kümesinin üyelik derecesi de bu bağlam ile giriş üyelik kümelerinin üyelik derecelerinden minimumu atanarak </a:t>
            </a:r>
            <a:r>
              <a:rPr lang="tr-TR" sz="2900" dirty="0" smtClean="0"/>
              <a:t>gerçekleştirilir. </a:t>
            </a:r>
            <a:r>
              <a:rPr lang="tr-TR" sz="2900" dirty="0"/>
              <a:t>Nem ve Kül bulanık giriş değişkenleri için aşağıdaki gibi 9 adet kural oluşturulmuştur</a:t>
            </a:r>
            <a:r>
              <a:rPr lang="tr-TR" sz="2900" dirty="0" smtClean="0"/>
              <a:t>.</a:t>
            </a:r>
            <a:endParaRPr lang="tr-TR" sz="2900" dirty="0"/>
          </a:p>
          <a:p>
            <a:pPr marL="0" indent="0" algn="ctr">
              <a:buNone/>
            </a:pPr>
            <a:r>
              <a:rPr lang="en-US" sz="2900" i="1" dirty="0"/>
              <a:t>if </a:t>
            </a:r>
            <a:r>
              <a:rPr lang="en-US" sz="2900" i="1" dirty="0" err="1"/>
              <a:t>Nem</a:t>
            </a:r>
            <a:r>
              <a:rPr lang="en-US" sz="2900" i="1" dirty="0"/>
              <a:t>=</a:t>
            </a:r>
            <a:r>
              <a:rPr lang="en-US" sz="2900" i="1" dirty="0" err="1"/>
              <a:t>Düşük</a:t>
            </a:r>
            <a:r>
              <a:rPr lang="en-US" sz="2900" i="1" dirty="0"/>
              <a:t> and </a:t>
            </a:r>
            <a:r>
              <a:rPr lang="en-US" sz="2900" i="1" dirty="0" err="1"/>
              <a:t>Kül</a:t>
            </a:r>
            <a:r>
              <a:rPr lang="en-US" sz="2900" i="1" dirty="0"/>
              <a:t>=</a:t>
            </a:r>
            <a:r>
              <a:rPr lang="en-US" sz="2900" i="1" dirty="0" err="1"/>
              <a:t>Az</a:t>
            </a:r>
            <a:r>
              <a:rPr lang="en-US" sz="2900" i="1" dirty="0"/>
              <a:t> then </a:t>
            </a:r>
            <a:r>
              <a:rPr lang="en-US" sz="2900" i="1" dirty="0" err="1"/>
              <a:t>Çıkış</a:t>
            </a:r>
            <a:r>
              <a:rPr lang="en-US" sz="2900" i="1" dirty="0"/>
              <a:t>=</a:t>
            </a:r>
            <a:r>
              <a:rPr lang="en-US" sz="2900" i="1" dirty="0" err="1"/>
              <a:t>Yüksek</a:t>
            </a:r>
            <a:endParaRPr lang="tr-TR" sz="2900" dirty="0"/>
          </a:p>
          <a:p>
            <a:pPr marL="0" indent="0" algn="ctr">
              <a:buNone/>
            </a:pPr>
            <a:r>
              <a:rPr lang="en-US" sz="2900" i="1" dirty="0"/>
              <a:t>if </a:t>
            </a:r>
            <a:r>
              <a:rPr lang="en-US" sz="2900" i="1" dirty="0" err="1"/>
              <a:t>Nem</a:t>
            </a:r>
            <a:r>
              <a:rPr lang="en-US" sz="2900" i="1" dirty="0"/>
              <a:t>=</a:t>
            </a:r>
            <a:r>
              <a:rPr lang="en-US" sz="2900" i="1" dirty="0" err="1"/>
              <a:t>Düşük</a:t>
            </a:r>
            <a:r>
              <a:rPr lang="en-US" sz="2900" i="1" dirty="0"/>
              <a:t> and </a:t>
            </a:r>
            <a:r>
              <a:rPr lang="en-US" sz="2900" i="1" dirty="0" err="1"/>
              <a:t>Kül</a:t>
            </a:r>
            <a:r>
              <a:rPr lang="en-US" sz="2900" i="1" dirty="0"/>
              <a:t>=</a:t>
            </a:r>
            <a:r>
              <a:rPr lang="en-US" sz="2900" i="1" dirty="0" err="1"/>
              <a:t>Orta</a:t>
            </a:r>
            <a:r>
              <a:rPr lang="en-US" sz="2900" i="1" dirty="0"/>
              <a:t> then </a:t>
            </a:r>
            <a:r>
              <a:rPr lang="en-US" sz="2900" i="1" dirty="0" err="1"/>
              <a:t>Çıkış</a:t>
            </a:r>
            <a:r>
              <a:rPr lang="en-US" sz="2900" i="1" dirty="0"/>
              <a:t>=</a:t>
            </a:r>
            <a:r>
              <a:rPr lang="en-US" sz="2900" i="1" dirty="0" err="1"/>
              <a:t>Orta</a:t>
            </a:r>
            <a:endParaRPr lang="tr-TR" sz="2900" dirty="0"/>
          </a:p>
          <a:p>
            <a:pPr marL="0" indent="0" algn="ctr">
              <a:buNone/>
            </a:pPr>
            <a:r>
              <a:rPr lang="en-US" sz="2900" i="1" dirty="0"/>
              <a:t>if </a:t>
            </a:r>
            <a:r>
              <a:rPr lang="en-US" sz="2900" i="1" dirty="0" err="1"/>
              <a:t>Nem</a:t>
            </a:r>
            <a:r>
              <a:rPr lang="en-US" sz="2900" i="1" dirty="0"/>
              <a:t>=</a:t>
            </a:r>
            <a:r>
              <a:rPr lang="en-US" sz="2900" i="1" dirty="0" err="1"/>
              <a:t>Düşük</a:t>
            </a:r>
            <a:r>
              <a:rPr lang="en-US" sz="2900" i="1" dirty="0"/>
              <a:t> and </a:t>
            </a:r>
            <a:r>
              <a:rPr lang="en-US" sz="2900" i="1" dirty="0" err="1"/>
              <a:t>Kül</a:t>
            </a:r>
            <a:r>
              <a:rPr lang="en-US" sz="2900" i="1" dirty="0"/>
              <a:t>=</a:t>
            </a:r>
            <a:r>
              <a:rPr lang="en-US" sz="2900" i="1" dirty="0" err="1"/>
              <a:t>Yüksek</a:t>
            </a:r>
            <a:r>
              <a:rPr lang="en-US" sz="2900" i="1" dirty="0"/>
              <a:t> then </a:t>
            </a:r>
            <a:r>
              <a:rPr lang="en-US" sz="2900" i="1" dirty="0" err="1"/>
              <a:t>Çıkış</a:t>
            </a:r>
            <a:r>
              <a:rPr lang="en-US" sz="2900" i="1" dirty="0"/>
              <a:t>=</a:t>
            </a:r>
            <a:r>
              <a:rPr lang="en-US" sz="2900" i="1" dirty="0" err="1"/>
              <a:t>Düşük</a:t>
            </a:r>
            <a:endParaRPr lang="tr-TR" sz="2900" dirty="0"/>
          </a:p>
          <a:p>
            <a:pPr marL="0" indent="0" algn="ctr">
              <a:buNone/>
            </a:pPr>
            <a:r>
              <a:rPr lang="en-US" sz="2900" i="1" dirty="0"/>
              <a:t>if </a:t>
            </a:r>
            <a:r>
              <a:rPr lang="en-US" sz="2900" i="1" dirty="0" err="1"/>
              <a:t>Nem</a:t>
            </a:r>
            <a:r>
              <a:rPr lang="en-US" sz="2900" i="1" dirty="0"/>
              <a:t>=</a:t>
            </a:r>
            <a:r>
              <a:rPr lang="en-US" sz="2900" i="1" dirty="0" err="1"/>
              <a:t>Orta</a:t>
            </a:r>
            <a:r>
              <a:rPr lang="en-US" sz="2900" i="1" dirty="0"/>
              <a:t> and </a:t>
            </a:r>
            <a:r>
              <a:rPr lang="en-US" sz="2900" i="1" dirty="0" err="1"/>
              <a:t>Kül</a:t>
            </a:r>
            <a:r>
              <a:rPr lang="en-US" sz="2900" i="1" dirty="0"/>
              <a:t>=</a:t>
            </a:r>
            <a:r>
              <a:rPr lang="en-US" sz="2900" i="1" dirty="0" err="1"/>
              <a:t>Az</a:t>
            </a:r>
            <a:r>
              <a:rPr lang="en-US" sz="2900" i="1" dirty="0"/>
              <a:t> then </a:t>
            </a:r>
            <a:r>
              <a:rPr lang="en-US" sz="2900" i="1" dirty="0" err="1"/>
              <a:t>Çıkış</a:t>
            </a:r>
            <a:r>
              <a:rPr lang="en-US" sz="2900" i="1" dirty="0"/>
              <a:t>=</a:t>
            </a:r>
            <a:r>
              <a:rPr lang="en-US" sz="2900" i="1" dirty="0" err="1"/>
              <a:t>Orta</a:t>
            </a:r>
            <a:endParaRPr lang="tr-TR" sz="2900" dirty="0"/>
          </a:p>
          <a:p>
            <a:pPr marL="0" indent="0" algn="ctr">
              <a:buNone/>
            </a:pPr>
            <a:r>
              <a:rPr lang="en-US" sz="2900" i="1" dirty="0"/>
              <a:t>if </a:t>
            </a:r>
            <a:r>
              <a:rPr lang="en-US" sz="2900" i="1" dirty="0" err="1"/>
              <a:t>Nem</a:t>
            </a:r>
            <a:r>
              <a:rPr lang="en-US" sz="2900" i="1" dirty="0"/>
              <a:t>=</a:t>
            </a:r>
            <a:r>
              <a:rPr lang="en-US" sz="2900" i="1" dirty="0" err="1"/>
              <a:t>Orta</a:t>
            </a:r>
            <a:r>
              <a:rPr lang="en-US" sz="2900" i="1" dirty="0"/>
              <a:t> and </a:t>
            </a:r>
            <a:r>
              <a:rPr lang="en-US" sz="2900" i="1" dirty="0" err="1"/>
              <a:t>Kül</a:t>
            </a:r>
            <a:r>
              <a:rPr lang="en-US" sz="2900" i="1" dirty="0"/>
              <a:t>=</a:t>
            </a:r>
            <a:r>
              <a:rPr lang="en-US" sz="2900" i="1" dirty="0" err="1"/>
              <a:t>Orta</a:t>
            </a:r>
            <a:r>
              <a:rPr lang="en-US" sz="2900" i="1" dirty="0"/>
              <a:t> then </a:t>
            </a:r>
            <a:r>
              <a:rPr lang="en-US" sz="2900" i="1" dirty="0" err="1"/>
              <a:t>Çıkış</a:t>
            </a:r>
            <a:r>
              <a:rPr lang="en-US" sz="2900" i="1" dirty="0"/>
              <a:t>=</a:t>
            </a:r>
            <a:r>
              <a:rPr lang="en-US" sz="2900" i="1" dirty="0" err="1"/>
              <a:t>Orta</a:t>
            </a:r>
            <a:endParaRPr lang="tr-TR" sz="2900" dirty="0"/>
          </a:p>
          <a:p>
            <a:pPr marL="0" indent="0" algn="ctr">
              <a:buNone/>
            </a:pPr>
            <a:r>
              <a:rPr lang="en-US" sz="2900" i="1" dirty="0"/>
              <a:t>if </a:t>
            </a:r>
            <a:r>
              <a:rPr lang="en-US" sz="2900" i="1" dirty="0" err="1"/>
              <a:t>Nem</a:t>
            </a:r>
            <a:r>
              <a:rPr lang="en-US" sz="2900" i="1" dirty="0"/>
              <a:t>=</a:t>
            </a:r>
            <a:r>
              <a:rPr lang="en-US" sz="2900" i="1" dirty="0" err="1"/>
              <a:t>Orta</a:t>
            </a:r>
            <a:r>
              <a:rPr lang="en-US" sz="2900" i="1" dirty="0"/>
              <a:t> and </a:t>
            </a:r>
            <a:r>
              <a:rPr lang="en-US" sz="2900" i="1" dirty="0" err="1"/>
              <a:t>Kül</a:t>
            </a:r>
            <a:r>
              <a:rPr lang="en-US" sz="2900" i="1" dirty="0"/>
              <a:t>=</a:t>
            </a:r>
            <a:r>
              <a:rPr lang="en-US" sz="2900" i="1" dirty="0" err="1"/>
              <a:t>Yüksek</a:t>
            </a:r>
            <a:r>
              <a:rPr lang="en-US" sz="2900" i="1" dirty="0"/>
              <a:t> then </a:t>
            </a:r>
            <a:r>
              <a:rPr lang="en-US" sz="2900" i="1" dirty="0" err="1"/>
              <a:t>Çıkış</a:t>
            </a:r>
            <a:r>
              <a:rPr lang="en-US" sz="2900" i="1" dirty="0"/>
              <a:t>=</a:t>
            </a:r>
            <a:r>
              <a:rPr lang="en-US" sz="2900" i="1" dirty="0" err="1"/>
              <a:t>Düşük</a:t>
            </a:r>
            <a:endParaRPr lang="tr-TR" sz="2900" dirty="0"/>
          </a:p>
          <a:p>
            <a:pPr marL="0" indent="0" algn="ctr">
              <a:buNone/>
            </a:pPr>
            <a:r>
              <a:rPr lang="en-US" sz="2900" i="1" dirty="0"/>
              <a:t>if </a:t>
            </a:r>
            <a:r>
              <a:rPr lang="en-US" sz="2900" i="1" dirty="0" err="1"/>
              <a:t>Nem</a:t>
            </a:r>
            <a:r>
              <a:rPr lang="en-US" sz="2900" i="1" dirty="0"/>
              <a:t>=</a:t>
            </a:r>
            <a:r>
              <a:rPr lang="en-US" sz="2900" i="1" dirty="0" err="1"/>
              <a:t>Yüksek</a:t>
            </a:r>
            <a:r>
              <a:rPr lang="en-US" sz="2900" i="1" dirty="0"/>
              <a:t> and </a:t>
            </a:r>
            <a:r>
              <a:rPr lang="en-US" sz="2900" i="1" dirty="0" err="1"/>
              <a:t>Kül</a:t>
            </a:r>
            <a:r>
              <a:rPr lang="en-US" sz="2900" i="1" dirty="0"/>
              <a:t>=</a:t>
            </a:r>
            <a:r>
              <a:rPr lang="en-US" sz="2900" i="1" dirty="0" err="1"/>
              <a:t>Az</a:t>
            </a:r>
            <a:r>
              <a:rPr lang="en-US" sz="2900" i="1" dirty="0"/>
              <a:t> then </a:t>
            </a:r>
            <a:r>
              <a:rPr lang="en-US" sz="2900" i="1" dirty="0" err="1"/>
              <a:t>Çıkış</a:t>
            </a:r>
            <a:r>
              <a:rPr lang="en-US" sz="2900" i="1" dirty="0"/>
              <a:t>=</a:t>
            </a:r>
            <a:r>
              <a:rPr lang="en-US" sz="2900" i="1" dirty="0" err="1"/>
              <a:t>Orta</a:t>
            </a:r>
            <a:endParaRPr lang="tr-TR" sz="2900" dirty="0"/>
          </a:p>
          <a:p>
            <a:pPr marL="0" indent="0" algn="ctr">
              <a:buNone/>
            </a:pPr>
            <a:r>
              <a:rPr lang="en-US" sz="2900" i="1" dirty="0"/>
              <a:t>if </a:t>
            </a:r>
            <a:r>
              <a:rPr lang="en-US" sz="2900" i="1" dirty="0" err="1"/>
              <a:t>Nem</a:t>
            </a:r>
            <a:r>
              <a:rPr lang="en-US" sz="2900" i="1" dirty="0"/>
              <a:t>=</a:t>
            </a:r>
            <a:r>
              <a:rPr lang="en-US" sz="2900" i="1" dirty="0" err="1"/>
              <a:t>Yüksek</a:t>
            </a:r>
            <a:r>
              <a:rPr lang="en-US" sz="2900" i="1" dirty="0"/>
              <a:t> and </a:t>
            </a:r>
            <a:r>
              <a:rPr lang="en-US" sz="2900" i="1" dirty="0" err="1"/>
              <a:t>Kül</a:t>
            </a:r>
            <a:r>
              <a:rPr lang="en-US" sz="2900" i="1" dirty="0"/>
              <a:t>=</a:t>
            </a:r>
            <a:r>
              <a:rPr lang="en-US" sz="2900" i="1" dirty="0" err="1"/>
              <a:t>Orta</a:t>
            </a:r>
            <a:r>
              <a:rPr lang="en-US" sz="2900" i="1" dirty="0"/>
              <a:t> then </a:t>
            </a:r>
            <a:r>
              <a:rPr lang="en-US" sz="2900" i="1" dirty="0" err="1"/>
              <a:t>Çıkış</a:t>
            </a:r>
            <a:r>
              <a:rPr lang="en-US" sz="2900" i="1" dirty="0"/>
              <a:t>=</a:t>
            </a:r>
            <a:r>
              <a:rPr lang="en-US" sz="2900" i="1" dirty="0" err="1"/>
              <a:t>Orta</a:t>
            </a:r>
            <a:endParaRPr lang="tr-TR" sz="2900" dirty="0"/>
          </a:p>
          <a:p>
            <a:pPr marL="0" indent="0" algn="ctr">
              <a:buNone/>
            </a:pPr>
            <a:r>
              <a:rPr lang="en-US" sz="2900" i="1" dirty="0"/>
              <a:t>if </a:t>
            </a:r>
            <a:r>
              <a:rPr lang="en-US" sz="2900" i="1" dirty="0" err="1"/>
              <a:t>Nem</a:t>
            </a:r>
            <a:r>
              <a:rPr lang="en-US" sz="2900" i="1" dirty="0"/>
              <a:t>=</a:t>
            </a:r>
            <a:r>
              <a:rPr lang="en-US" sz="2900" i="1" dirty="0" err="1"/>
              <a:t>Yüksek</a:t>
            </a:r>
            <a:r>
              <a:rPr lang="en-US" sz="2900" i="1" dirty="0"/>
              <a:t> and </a:t>
            </a:r>
            <a:r>
              <a:rPr lang="en-US" sz="2900" i="1" dirty="0" err="1"/>
              <a:t>Kül</a:t>
            </a:r>
            <a:r>
              <a:rPr lang="en-US" sz="2900" i="1" dirty="0"/>
              <a:t>=</a:t>
            </a:r>
            <a:r>
              <a:rPr lang="en-US" sz="2900" i="1" dirty="0" err="1"/>
              <a:t>Yüksek</a:t>
            </a:r>
            <a:r>
              <a:rPr lang="en-US" sz="2900" i="1" dirty="0"/>
              <a:t> then </a:t>
            </a:r>
            <a:r>
              <a:rPr lang="en-US" sz="2900" i="1" dirty="0" err="1"/>
              <a:t>Çıkış</a:t>
            </a:r>
            <a:r>
              <a:rPr lang="en-US" sz="2900" i="1" dirty="0"/>
              <a:t>=</a:t>
            </a:r>
            <a:r>
              <a:rPr lang="en-US" sz="2900" i="1" dirty="0" err="1"/>
              <a:t>Düşük</a:t>
            </a:r>
            <a:endParaRPr lang="tr-TR" sz="2900" dirty="0"/>
          </a:p>
          <a:p>
            <a:endParaRPr lang="tr-TR" dirty="0"/>
          </a:p>
        </p:txBody>
      </p:sp>
      <p:sp>
        <p:nvSpPr>
          <p:cNvPr id="4" name="Veri Yer Tutucusu 3"/>
          <p:cNvSpPr>
            <a:spLocks noGrp="1"/>
          </p:cNvSpPr>
          <p:nvPr>
            <p:ph type="dt" sz="half" idx="10"/>
          </p:nvPr>
        </p:nvSpPr>
        <p:spPr/>
        <p:txBody>
          <a:bodyPr/>
          <a:lstStyle/>
          <a:p>
            <a:fld id="{C621FAE8-9A54-4E2D-AAFA-409A8A181143}" type="datetime4">
              <a:rPr lang="en-US" smtClean="0"/>
              <a:t>February 2, 2015</a:t>
            </a:fld>
            <a:endParaRPr lang="en-US" dirty="0"/>
          </a:p>
        </p:txBody>
      </p:sp>
      <p:sp>
        <p:nvSpPr>
          <p:cNvPr id="5" name="Altbilgi Yer Tutucusu 4"/>
          <p:cNvSpPr>
            <a:spLocks noGrp="1"/>
          </p:cNvSpPr>
          <p:nvPr>
            <p:ph type="ftr" sz="quarter" idx="11"/>
          </p:nvPr>
        </p:nvSpPr>
        <p:spPr/>
        <p:txBody>
          <a:bodyPr/>
          <a:lstStyle/>
          <a:p>
            <a:r>
              <a:rPr lang="en-US" smtClean="0"/>
              <a:t>Dr.Eyyüp GÜLBANDILAR      Akademik Bilişim 2015</a:t>
            </a:r>
            <a:endParaRPr lang="en-US" dirty="0"/>
          </a:p>
        </p:txBody>
      </p:sp>
      <p:sp>
        <p:nvSpPr>
          <p:cNvPr id="6" name="Slayt Numarası Yer Tutucusu 5"/>
          <p:cNvSpPr>
            <a:spLocks noGrp="1"/>
          </p:cNvSpPr>
          <p:nvPr>
            <p:ph type="sldNum" sz="quarter" idx="12"/>
          </p:nvPr>
        </p:nvSpPr>
        <p:spPr/>
        <p:txBody>
          <a:bodyPr/>
          <a:lstStyle/>
          <a:p>
            <a:fld id="{D57F1E4F-1CFF-5643-939E-217C01CDF565}" type="slidenum">
              <a:rPr lang="en-US" smtClean="0"/>
              <a:pPr/>
              <a:t>10</a:t>
            </a:fld>
            <a:endParaRPr lang="en-US" dirty="0"/>
          </a:p>
        </p:txBody>
      </p:sp>
      <p:pic>
        <p:nvPicPr>
          <p:cNvPr id="8" name="Resim 7"/>
          <p:cNvPicPr>
            <a:picLocks noChangeAspect="1"/>
          </p:cNvPicPr>
          <p:nvPr/>
        </p:nvPicPr>
        <p:blipFill>
          <a:blip r:embed="rId2"/>
          <a:stretch>
            <a:fillRect/>
          </a:stretch>
        </p:blipFill>
        <p:spPr>
          <a:xfrm>
            <a:off x="10273639" y="277569"/>
            <a:ext cx="1584862" cy="986986"/>
          </a:xfrm>
          <a:prstGeom prst="rect">
            <a:avLst/>
          </a:prstGeom>
        </p:spPr>
      </p:pic>
    </p:spTree>
    <p:extLst>
      <p:ext uri="{BB962C8B-B14F-4D97-AF65-F5344CB8AC3E}">
        <p14:creationId xmlns:p14="http://schemas.microsoft.com/office/powerpoint/2010/main" val="28404907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Çıkarım </a:t>
            </a:r>
            <a:r>
              <a:rPr lang="tr-TR" b="1" dirty="0"/>
              <a:t>(</a:t>
            </a:r>
            <a:r>
              <a:rPr lang="tr-TR" b="1" dirty="0" err="1"/>
              <a:t>Inference</a:t>
            </a:r>
            <a:r>
              <a:rPr lang="tr-TR" b="1" dirty="0" smtClean="0"/>
              <a:t>)</a:t>
            </a:r>
            <a:endParaRPr lang="tr-TR" dirty="0"/>
          </a:p>
        </p:txBody>
      </p:sp>
      <p:sp>
        <p:nvSpPr>
          <p:cNvPr id="3" name="İçerik Yer Tutucusu 2"/>
          <p:cNvSpPr>
            <a:spLocks noGrp="1"/>
          </p:cNvSpPr>
          <p:nvPr>
            <p:ph idx="1"/>
          </p:nvPr>
        </p:nvSpPr>
        <p:spPr/>
        <p:txBody>
          <a:bodyPr/>
          <a:lstStyle/>
          <a:p>
            <a:pPr marL="0" indent="0">
              <a:buNone/>
            </a:pPr>
            <a:r>
              <a:rPr lang="tr-TR" sz="2800" dirty="0"/>
              <a:t> </a:t>
            </a:r>
            <a:r>
              <a:rPr lang="tr-TR" sz="2800" dirty="0" smtClean="0"/>
              <a:t>Çıkarım </a:t>
            </a:r>
            <a:r>
              <a:rPr lang="tr-TR" sz="2800" dirty="0"/>
              <a:t>birimi kural tablosundaki çıkış üyelik derecelerinin belirlenmesi işlemidir. Çıkarım işlemi </a:t>
            </a:r>
            <a:r>
              <a:rPr lang="tr-TR" sz="2800" i="1" dirty="0"/>
              <a:t>“</a:t>
            </a:r>
            <a:r>
              <a:rPr lang="tr-TR" sz="2800" i="1" dirty="0" err="1"/>
              <a:t>min-max</a:t>
            </a:r>
            <a:r>
              <a:rPr lang="tr-TR" sz="2800" i="1" dirty="0"/>
              <a:t>”</a:t>
            </a:r>
            <a:r>
              <a:rPr lang="tr-TR" sz="2800" dirty="0"/>
              <a:t> çıkarım kuralı kullanılarak oluşturulmuştur.</a:t>
            </a:r>
          </a:p>
          <a:p>
            <a:endParaRPr lang="tr-TR" dirty="0"/>
          </a:p>
        </p:txBody>
      </p:sp>
      <p:sp>
        <p:nvSpPr>
          <p:cNvPr id="4" name="Veri Yer Tutucusu 3"/>
          <p:cNvSpPr>
            <a:spLocks noGrp="1"/>
          </p:cNvSpPr>
          <p:nvPr>
            <p:ph type="dt" sz="half" idx="10"/>
          </p:nvPr>
        </p:nvSpPr>
        <p:spPr/>
        <p:txBody>
          <a:bodyPr/>
          <a:lstStyle/>
          <a:p>
            <a:fld id="{C621FAE8-9A54-4E2D-AAFA-409A8A181143}" type="datetime4">
              <a:rPr lang="en-US" smtClean="0"/>
              <a:t>February 2, 2015</a:t>
            </a:fld>
            <a:endParaRPr lang="en-US" dirty="0"/>
          </a:p>
        </p:txBody>
      </p:sp>
      <p:sp>
        <p:nvSpPr>
          <p:cNvPr id="5" name="Altbilgi Yer Tutucusu 4"/>
          <p:cNvSpPr>
            <a:spLocks noGrp="1"/>
          </p:cNvSpPr>
          <p:nvPr>
            <p:ph type="ftr" sz="quarter" idx="11"/>
          </p:nvPr>
        </p:nvSpPr>
        <p:spPr/>
        <p:txBody>
          <a:bodyPr/>
          <a:lstStyle/>
          <a:p>
            <a:r>
              <a:rPr lang="en-US" smtClean="0"/>
              <a:t>Dr.Eyyüp GÜLBANDILAR      Akademik Bilişim 2015</a:t>
            </a:r>
            <a:endParaRPr lang="en-US" dirty="0"/>
          </a:p>
        </p:txBody>
      </p:sp>
      <p:sp>
        <p:nvSpPr>
          <p:cNvPr id="6" name="Slayt Numarası Yer Tutucusu 5"/>
          <p:cNvSpPr>
            <a:spLocks noGrp="1"/>
          </p:cNvSpPr>
          <p:nvPr>
            <p:ph type="sldNum" sz="quarter" idx="12"/>
          </p:nvPr>
        </p:nvSpPr>
        <p:spPr/>
        <p:txBody>
          <a:bodyPr/>
          <a:lstStyle/>
          <a:p>
            <a:fld id="{D57F1E4F-1CFF-5643-939E-217C01CDF565}" type="slidenum">
              <a:rPr lang="en-US" smtClean="0"/>
              <a:pPr/>
              <a:t>11</a:t>
            </a:fld>
            <a:endParaRPr lang="en-US" dirty="0"/>
          </a:p>
        </p:txBody>
      </p:sp>
      <p:pic>
        <p:nvPicPr>
          <p:cNvPr id="7" name="Resim 6"/>
          <p:cNvPicPr>
            <a:picLocks noChangeAspect="1"/>
          </p:cNvPicPr>
          <p:nvPr/>
        </p:nvPicPr>
        <p:blipFill>
          <a:blip r:embed="rId2"/>
          <a:stretch>
            <a:fillRect/>
          </a:stretch>
        </p:blipFill>
        <p:spPr>
          <a:xfrm>
            <a:off x="5663953" y="3721709"/>
            <a:ext cx="3666477" cy="2241449"/>
          </a:xfrm>
          <a:prstGeom prst="rect">
            <a:avLst/>
          </a:prstGeom>
        </p:spPr>
      </p:pic>
      <p:pic>
        <p:nvPicPr>
          <p:cNvPr id="9" name="Resim 8"/>
          <p:cNvPicPr>
            <a:picLocks noChangeAspect="1"/>
          </p:cNvPicPr>
          <p:nvPr/>
        </p:nvPicPr>
        <p:blipFill>
          <a:blip r:embed="rId3"/>
          <a:stretch>
            <a:fillRect/>
          </a:stretch>
        </p:blipFill>
        <p:spPr>
          <a:xfrm>
            <a:off x="10273639" y="277569"/>
            <a:ext cx="1584862" cy="986986"/>
          </a:xfrm>
          <a:prstGeom prst="rect">
            <a:avLst/>
          </a:prstGeom>
        </p:spPr>
      </p:pic>
    </p:spTree>
    <p:extLst>
      <p:ext uri="{BB962C8B-B14F-4D97-AF65-F5344CB8AC3E}">
        <p14:creationId xmlns:p14="http://schemas.microsoft.com/office/powerpoint/2010/main" val="23300165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Durulama (</a:t>
            </a:r>
            <a:r>
              <a:rPr lang="tr-TR" b="1" dirty="0" err="1"/>
              <a:t>Defuzzification</a:t>
            </a:r>
            <a:r>
              <a:rPr lang="tr-TR" b="1" dirty="0"/>
              <a:t>)</a:t>
            </a:r>
            <a:endParaRPr lang="tr-TR" dirty="0"/>
          </a:p>
        </p:txBody>
      </p:sp>
      <p:sp>
        <p:nvSpPr>
          <p:cNvPr id="3" name="İçerik Yer Tutucusu 2"/>
          <p:cNvSpPr>
            <a:spLocks noGrp="1"/>
          </p:cNvSpPr>
          <p:nvPr>
            <p:ph idx="1"/>
          </p:nvPr>
        </p:nvSpPr>
        <p:spPr>
          <a:xfrm>
            <a:off x="2356589" y="1343487"/>
            <a:ext cx="8915400" cy="5092824"/>
          </a:xfrm>
        </p:spPr>
        <p:txBody>
          <a:bodyPr>
            <a:normAutofit lnSpcReduction="10000"/>
          </a:bodyPr>
          <a:lstStyle/>
          <a:p>
            <a:pPr marL="0" indent="0">
              <a:buNone/>
            </a:pPr>
            <a:r>
              <a:rPr lang="tr-TR" sz="2800" dirty="0" smtClean="0"/>
              <a:t>Durulama </a:t>
            </a:r>
            <a:r>
              <a:rPr lang="tr-TR" sz="2800" dirty="0"/>
              <a:t>işlemi bulanık çıkış üyelik kümelerin üyelik derecelerinin bulanık olmayan değerlere dönüştürülme işlemidir. Çalışmada durulama işlemi için </a:t>
            </a:r>
            <a:r>
              <a:rPr lang="tr-TR" sz="2800" dirty="0" smtClean="0"/>
              <a:t>ağırlık </a:t>
            </a:r>
            <a:r>
              <a:rPr lang="tr-TR" sz="2800" dirty="0"/>
              <a:t>ortalaması (</a:t>
            </a:r>
            <a:r>
              <a:rPr lang="tr-TR" sz="2800" dirty="0" err="1"/>
              <a:t>centroid</a:t>
            </a:r>
            <a:r>
              <a:rPr lang="tr-TR" sz="2800" dirty="0"/>
              <a:t> of </a:t>
            </a:r>
            <a:r>
              <a:rPr lang="tr-TR" sz="2800" dirty="0" err="1"/>
              <a:t>gravity</a:t>
            </a:r>
            <a:r>
              <a:rPr lang="tr-TR" sz="2800" dirty="0"/>
              <a:t>, COG) yöntemi </a:t>
            </a:r>
            <a:r>
              <a:rPr lang="tr-TR" sz="2800" dirty="0" smtClean="0"/>
              <a:t>kullanılmıştır. </a:t>
            </a:r>
            <a:r>
              <a:rPr lang="tr-TR" sz="2800" dirty="0"/>
              <a:t>Ağırlık ortalamasını hesaplamak için</a:t>
            </a:r>
            <a:r>
              <a:rPr lang="tr-TR" sz="2800" dirty="0" smtClean="0"/>
              <a:t>;</a:t>
            </a:r>
          </a:p>
          <a:p>
            <a:pPr marL="0" indent="0">
              <a:buNone/>
            </a:pPr>
            <a:endParaRPr lang="tr-TR" sz="2800" dirty="0" smtClean="0"/>
          </a:p>
          <a:p>
            <a:pPr marL="0" indent="0">
              <a:buNone/>
            </a:pPr>
            <a:endParaRPr lang="tr-TR" sz="2800" dirty="0" smtClean="0"/>
          </a:p>
          <a:p>
            <a:pPr marL="0" indent="0">
              <a:buNone/>
            </a:pPr>
            <a:r>
              <a:rPr lang="tr-TR" sz="2800" dirty="0"/>
              <a:t>Burada  </a:t>
            </a:r>
            <a:r>
              <a:rPr lang="tr-TR" sz="2800" dirty="0" smtClean="0"/>
              <a:t>µ üyelik </a:t>
            </a:r>
            <a:r>
              <a:rPr lang="tr-TR" sz="2800" dirty="0"/>
              <a:t>derecesini,  </a:t>
            </a:r>
            <a:r>
              <a:rPr lang="tr-TR" sz="2800" i="1" dirty="0" smtClean="0">
                <a:latin typeface="Times New Roman" panose="02020603050405020304" pitchFamily="18" charset="0"/>
                <a:cs typeface="Times New Roman" panose="02020603050405020304" pitchFamily="18" charset="0"/>
              </a:rPr>
              <a:t>u </a:t>
            </a:r>
            <a:r>
              <a:rPr lang="tr-TR" sz="2800" dirty="0" smtClean="0"/>
              <a:t>üyelik </a:t>
            </a:r>
            <a:r>
              <a:rPr lang="tr-TR" sz="2800" dirty="0"/>
              <a:t>kümesinin bulanık olmayan değerini ve “Isı” ise durulanmış çıkış değerini göstermektedir. </a:t>
            </a:r>
            <a:endParaRPr lang="tr-TR" dirty="0"/>
          </a:p>
        </p:txBody>
      </p:sp>
      <p:sp>
        <p:nvSpPr>
          <p:cNvPr id="4" name="Veri Yer Tutucusu 3"/>
          <p:cNvSpPr>
            <a:spLocks noGrp="1"/>
          </p:cNvSpPr>
          <p:nvPr>
            <p:ph type="dt" sz="half" idx="10"/>
          </p:nvPr>
        </p:nvSpPr>
        <p:spPr/>
        <p:txBody>
          <a:bodyPr/>
          <a:lstStyle/>
          <a:p>
            <a:fld id="{C621FAE8-9A54-4E2D-AAFA-409A8A181143}" type="datetime4">
              <a:rPr lang="en-US" smtClean="0"/>
              <a:t>February 2, 2015</a:t>
            </a:fld>
            <a:endParaRPr lang="en-US" dirty="0"/>
          </a:p>
        </p:txBody>
      </p:sp>
      <p:sp>
        <p:nvSpPr>
          <p:cNvPr id="5" name="Altbilgi Yer Tutucusu 4"/>
          <p:cNvSpPr>
            <a:spLocks noGrp="1"/>
          </p:cNvSpPr>
          <p:nvPr>
            <p:ph type="ftr" sz="quarter" idx="11"/>
          </p:nvPr>
        </p:nvSpPr>
        <p:spPr/>
        <p:txBody>
          <a:bodyPr/>
          <a:lstStyle/>
          <a:p>
            <a:r>
              <a:rPr lang="en-US" smtClean="0"/>
              <a:t>Dr.Eyyüp GÜLBANDILAR      Akademik Bilişim 2015</a:t>
            </a:r>
            <a:endParaRPr lang="en-US" dirty="0"/>
          </a:p>
        </p:txBody>
      </p:sp>
      <p:sp>
        <p:nvSpPr>
          <p:cNvPr id="6" name="Slayt Numarası Yer Tutucusu 5"/>
          <p:cNvSpPr>
            <a:spLocks noGrp="1"/>
          </p:cNvSpPr>
          <p:nvPr>
            <p:ph type="sldNum" sz="quarter" idx="12"/>
          </p:nvPr>
        </p:nvSpPr>
        <p:spPr/>
        <p:txBody>
          <a:bodyPr/>
          <a:lstStyle/>
          <a:p>
            <a:fld id="{D57F1E4F-1CFF-5643-939E-217C01CDF565}" type="slidenum">
              <a:rPr lang="en-US" smtClean="0"/>
              <a:pPr/>
              <a:t>12</a:t>
            </a:fld>
            <a:endParaRPr lang="en-US" dirty="0"/>
          </a:p>
        </p:txBody>
      </p:sp>
      <p:graphicFrame>
        <p:nvGraphicFramePr>
          <p:cNvPr id="16" name="Nesne 15"/>
          <p:cNvGraphicFramePr>
            <a:graphicFrameLocks noChangeAspect="1"/>
          </p:cNvGraphicFramePr>
          <p:nvPr>
            <p:extLst>
              <p:ext uri="{D42A27DB-BD31-4B8C-83A1-F6EECF244321}">
                <p14:modId xmlns:p14="http://schemas.microsoft.com/office/powerpoint/2010/main" val="3120491968"/>
              </p:ext>
            </p:extLst>
          </p:nvPr>
        </p:nvGraphicFramePr>
        <p:xfrm>
          <a:off x="5431630" y="3665036"/>
          <a:ext cx="1935162" cy="1011238"/>
        </p:xfrm>
        <a:graphic>
          <a:graphicData uri="http://schemas.openxmlformats.org/presentationml/2006/ole">
            <mc:AlternateContent xmlns:mc="http://schemas.openxmlformats.org/markup-compatibility/2006">
              <mc:Choice xmlns:v="urn:schemas-microsoft-com:vml" Requires="v">
                <p:oleObj spid="_x0000_s5156" name="Denklem" r:id="rId3" imgW="850680" imgH="444240" progId="Equation.3">
                  <p:embed/>
                </p:oleObj>
              </mc:Choice>
              <mc:Fallback>
                <p:oleObj name="Denklem" r:id="rId3" imgW="850680" imgH="444240" progId="Equation.3">
                  <p:embed/>
                  <p:pic>
                    <p:nvPicPr>
                      <p:cNvPr id="0" name=""/>
                      <p:cNvPicPr/>
                      <p:nvPr/>
                    </p:nvPicPr>
                    <p:blipFill>
                      <a:blip r:embed="rId4"/>
                      <a:stretch>
                        <a:fillRect/>
                      </a:stretch>
                    </p:blipFill>
                    <p:spPr>
                      <a:xfrm>
                        <a:off x="5431630" y="3665036"/>
                        <a:ext cx="1935162" cy="1011238"/>
                      </a:xfrm>
                      <a:prstGeom prst="rect">
                        <a:avLst/>
                      </a:prstGeom>
                    </p:spPr>
                  </p:pic>
                </p:oleObj>
              </mc:Fallback>
            </mc:AlternateContent>
          </a:graphicData>
        </a:graphic>
      </p:graphicFrame>
      <p:pic>
        <p:nvPicPr>
          <p:cNvPr id="9" name="Resim 8"/>
          <p:cNvPicPr>
            <a:picLocks noChangeAspect="1"/>
          </p:cNvPicPr>
          <p:nvPr/>
        </p:nvPicPr>
        <p:blipFill>
          <a:blip r:embed="rId5"/>
          <a:stretch>
            <a:fillRect/>
          </a:stretch>
        </p:blipFill>
        <p:spPr>
          <a:xfrm>
            <a:off x="10273639" y="277569"/>
            <a:ext cx="1584862" cy="986986"/>
          </a:xfrm>
          <a:prstGeom prst="rect">
            <a:avLst/>
          </a:prstGeom>
        </p:spPr>
      </p:pic>
    </p:spTree>
    <p:extLst>
      <p:ext uri="{BB962C8B-B14F-4D97-AF65-F5344CB8AC3E}">
        <p14:creationId xmlns:p14="http://schemas.microsoft.com/office/powerpoint/2010/main" val="34302035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Bulgular</a:t>
            </a:r>
            <a:endParaRPr lang="tr-TR" b="1" dirty="0"/>
          </a:p>
        </p:txBody>
      </p:sp>
      <p:sp>
        <p:nvSpPr>
          <p:cNvPr id="3" name="İçerik Yer Tutucusu 2"/>
          <p:cNvSpPr>
            <a:spLocks noGrp="1"/>
          </p:cNvSpPr>
          <p:nvPr>
            <p:ph idx="1"/>
          </p:nvPr>
        </p:nvSpPr>
        <p:spPr>
          <a:xfrm>
            <a:off x="2704622" y="1680839"/>
            <a:ext cx="8915400" cy="3777622"/>
          </a:xfrm>
        </p:spPr>
        <p:txBody>
          <a:bodyPr>
            <a:noAutofit/>
          </a:bodyPr>
          <a:lstStyle/>
          <a:p>
            <a:pPr marL="0" indent="0">
              <a:buNone/>
            </a:pPr>
            <a:r>
              <a:rPr lang="tr-TR" sz="2800" dirty="0"/>
              <a:t>Analiz sonucunda elde edilen 150 veri geliştirilen sisteme uygulandı. Sistem tarafından elde edilen sonuçlar ile gerçek sonuçlar SPSS 16.0 programı kullanılarak </a:t>
            </a:r>
            <a:r>
              <a:rPr lang="tr-TR" sz="2800" dirty="0" err="1"/>
              <a:t>student</a:t>
            </a:r>
            <a:r>
              <a:rPr lang="tr-TR" sz="2800" dirty="0"/>
              <a:t>-t testi kullanılarak hesaplandı. </a:t>
            </a:r>
            <a:r>
              <a:rPr lang="tr-TR" sz="2800" dirty="0" smtClean="0"/>
              <a:t>Bu </a:t>
            </a:r>
            <a:r>
              <a:rPr lang="tr-TR" sz="2800" dirty="0"/>
              <a:t>karşılaştırma sonucunda değerler bir biri ile </a:t>
            </a:r>
            <a:r>
              <a:rPr lang="tr-TR" sz="2800" dirty="0">
                <a:solidFill>
                  <a:srgbClr val="FF0000"/>
                </a:solidFill>
              </a:rPr>
              <a:t>0,864</a:t>
            </a:r>
            <a:r>
              <a:rPr lang="tr-TR" sz="2800" dirty="0"/>
              <a:t> derecede bir korelasyon olduğu bulunmuştur. </a:t>
            </a:r>
          </a:p>
        </p:txBody>
      </p:sp>
      <p:sp>
        <p:nvSpPr>
          <p:cNvPr id="4" name="Veri Yer Tutucusu 3"/>
          <p:cNvSpPr>
            <a:spLocks noGrp="1"/>
          </p:cNvSpPr>
          <p:nvPr>
            <p:ph type="dt" sz="half" idx="10"/>
          </p:nvPr>
        </p:nvSpPr>
        <p:spPr/>
        <p:txBody>
          <a:bodyPr/>
          <a:lstStyle/>
          <a:p>
            <a:fld id="{C621FAE8-9A54-4E2D-AAFA-409A8A181143}" type="datetime4">
              <a:rPr lang="en-US" smtClean="0"/>
              <a:t>February 2, 2015</a:t>
            </a:fld>
            <a:endParaRPr lang="en-US" dirty="0"/>
          </a:p>
        </p:txBody>
      </p:sp>
      <p:sp>
        <p:nvSpPr>
          <p:cNvPr id="5" name="Altbilgi Yer Tutucusu 4"/>
          <p:cNvSpPr>
            <a:spLocks noGrp="1"/>
          </p:cNvSpPr>
          <p:nvPr>
            <p:ph type="ftr" sz="quarter" idx="11"/>
          </p:nvPr>
        </p:nvSpPr>
        <p:spPr/>
        <p:txBody>
          <a:bodyPr/>
          <a:lstStyle/>
          <a:p>
            <a:r>
              <a:rPr lang="en-US" smtClean="0"/>
              <a:t>Dr.Eyyüp GÜLBANDILAR      Akademik Bilişim 2015</a:t>
            </a:r>
            <a:endParaRPr lang="en-US" dirty="0"/>
          </a:p>
        </p:txBody>
      </p:sp>
      <p:sp>
        <p:nvSpPr>
          <p:cNvPr id="6" name="Slayt Numarası Yer Tutucusu 5"/>
          <p:cNvSpPr>
            <a:spLocks noGrp="1"/>
          </p:cNvSpPr>
          <p:nvPr>
            <p:ph type="sldNum" sz="quarter" idx="12"/>
          </p:nvPr>
        </p:nvSpPr>
        <p:spPr/>
        <p:txBody>
          <a:bodyPr/>
          <a:lstStyle/>
          <a:p>
            <a:fld id="{D57F1E4F-1CFF-5643-939E-217C01CDF565}" type="slidenum">
              <a:rPr lang="en-US" smtClean="0"/>
              <a:pPr/>
              <a:t>13</a:t>
            </a:fld>
            <a:endParaRPr lang="en-US" dirty="0"/>
          </a:p>
        </p:txBody>
      </p:sp>
      <p:pic>
        <p:nvPicPr>
          <p:cNvPr id="8" name="Resim 7"/>
          <p:cNvPicPr>
            <a:picLocks noChangeAspect="1"/>
          </p:cNvPicPr>
          <p:nvPr/>
        </p:nvPicPr>
        <p:blipFill>
          <a:blip r:embed="rId2"/>
          <a:stretch>
            <a:fillRect/>
          </a:stretch>
        </p:blipFill>
        <p:spPr>
          <a:xfrm>
            <a:off x="10273639" y="277569"/>
            <a:ext cx="1584862" cy="986986"/>
          </a:xfrm>
          <a:prstGeom prst="rect">
            <a:avLst/>
          </a:prstGeom>
        </p:spPr>
      </p:pic>
    </p:spTree>
    <p:extLst>
      <p:ext uri="{BB962C8B-B14F-4D97-AF65-F5344CB8AC3E}">
        <p14:creationId xmlns:p14="http://schemas.microsoft.com/office/powerpoint/2010/main" val="9438386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Bulgular</a:t>
            </a:r>
            <a:endParaRPr lang="tr-TR" b="1" dirty="0"/>
          </a:p>
        </p:txBody>
      </p:sp>
      <p:sp>
        <p:nvSpPr>
          <p:cNvPr id="3" name="İçerik Yer Tutucusu 2"/>
          <p:cNvSpPr>
            <a:spLocks noGrp="1"/>
          </p:cNvSpPr>
          <p:nvPr>
            <p:ph idx="1"/>
          </p:nvPr>
        </p:nvSpPr>
        <p:spPr>
          <a:xfrm>
            <a:off x="2589212" y="2133600"/>
            <a:ext cx="4930174" cy="3777622"/>
          </a:xfrm>
        </p:spPr>
        <p:txBody>
          <a:bodyPr>
            <a:normAutofit/>
          </a:bodyPr>
          <a:lstStyle/>
          <a:p>
            <a:pPr marL="0" indent="0">
              <a:buNone/>
            </a:pPr>
            <a:r>
              <a:rPr lang="tr-TR" sz="2800" dirty="0"/>
              <a:t>İstatistiksel değerlendirme geliştirilen sistem </a:t>
            </a:r>
            <a:r>
              <a:rPr lang="tr-TR" sz="2800" dirty="0">
                <a:solidFill>
                  <a:srgbClr val="FF0000"/>
                </a:solidFill>
              </a:rPr>
              <a:t>R</a:t>
            </a:r>
            <a:r>
              <a:rPr lang="tr-TR" sz="2800" baseline="30000" dirty="0">
                <a:solidFill>
                  <a:srgbClr val="FF0000"/>
                </a:solidFill>
              </a:rPr>
              <a:t>2</a:t>
            </a:r>
            <a:r>
              <a:rPr lang="tr-TR" sz="2800" dirty="0">
                <a:solidFill>
                  <a:srgbClr val="FF0000"/>
                </a:solidFill>
              </a:rPr>
              <a:t>=0,75</a:t>
            </a:r>
            <a:r>
              <a:rPr lang="tr-TR" sz="2800" dirty="0"/>
              <a:t> oranında doğrulukla hesaplayabilmektedir. Sonuçlar alfa=0,5 için p=0,093 düzeyinde benzerlik göstermektedir</a:t>
            </a:r>
            <a:r>
              <a:rPr lang="tr-TR" sz="2800" dirty="0" smtClean="0"/>
              <a:t>.</a:t>
            </a:r>
            <a:endParaRPr lang="tr-TR" sz="2800" dirty="0"/>
          </a:p>
        </p:txBody>
      </p:sp>
      <p:sp>
        <p:nvSpPr>
          <p:cNvPr id="4" name="Veri Yer Tutucusu 3"/>
          <p:cNvSpPr>
            <a:spLocks noGrp="1"/>
          </p:cNvSpPr>
          <p:nvPr>
            <p:ph type="dt" sz="half" idx="10"/>
          </p:nvPr>
        </p:nvSpPr>
        <p:spPr/>
        <p:txBody>
          <a:bodyPr/>
          <a:lstStyle/>
          <a:p>
            <a:fld id="{C621FAE8-9A54-4E2D-AAFA-409A8A181143}" type="datetime4">
              <a:rPr lang="en-US" smtClean="0"/>
              <a:t>February 2, 2015</a:t>
            </a:fld>
            <a:endParaRPr lang="en-US" dirty="0"/>
          </a:p>
        </p:txBody>
      </p:sp>
      <p:sp>
        <p:nvSpPr>
          <p:cNvPr id="5" name="Altbilgi Yer Tutucusu 4"/>
          <p:cNvSpPr>
            <a:spLocks noGrp="1"/>
          </p:cNvSpPr>
          <p:nvPr>
            <p:ph type="ftr" sz="quarter" idx="11"/>
          </p:nvPr>
        </p:nvSpPr>
        <p:spPr/>
        <p:txBody>
          <a:bodyPr/>
          <a:lstStyle/>
          <a:p>
            <a:r>
              <a:rPr lang="en-US" smtClean="0"/>
              <a:t>Dr.Eyyüp GÜLBANDILAR      Akademik Bilişim 2015</a:t>
            </a:r>
            <a:endParaRPr lang="en-US" dirty="0"/>
          </a:p>
        </p:txBody>
      </p:sp>
      <p:sp>
        <p:nvSpPr>
          <p:cNvPr id="6" name="Slayt Numarası Yer Tutucusu 5"/>
          <p:cNvSpPr>
            <a:spLocks noGrp="1"/>
          </p:cNvSpPr>
          <p:nvPr>
            <p:ph type="sldNum" sz="quarter" idx="12"/>
          </p:nvPr>
        </p:nvSpPr>
        <p:spPr/>
        <p:txBody>
          <a:bodyPr/>
          <a:lstStyle/>
          <a:p>
            <a:fld id="{D57F1E4F-1CFF-5643-939E-217C01CDF565}" type="slidenum">
              <a:rPr lang="en-US" smtClean="0"/>
              <a:pPr/>
              <a:t>14</a:t>
            </a:fld>
            <a:endParaRPr lang="en-US" dirty="0"/>
          </a:p>
        </p:txBody>
      </p:sp>
      <p:pic>
        <p:nvPicPr>
          <p:cNvPr id="7" name="Resim 6"/>
          <p:cNvPicPr>
            <a:picLocks noChangeAspect="1"/>
          </p:cNvPicPr>
          <p:nvPr/>
        </p:nvPicPr>
        <p:blipFill>
          <a:blip r:embed="rId2"/>
          <a:stretch>
            <a:fillRect/>
          </a:stretch>
        </p:blipFill>
        <p:spPr>
          <a:xfrm>
            <a:off x="7519386" y="2312873"/>
            <a:ext cx="3983201" cy="2802992"/>
          </a:xfrm>
          <a:prstGeom prst="rect">
            <a:avLst/>
          </a:prstGeom>
        </p:spPr>
      </p:pic>
      <p:pic>
        <p:nvPicPr>
          <p:cNvPr id="9" name="Resim 8"/>
          <p:cNvPicPr>
            <a:picLocks noChangeAspect="1"/>
          </p:cNvPicPr>
          <p:nvPr/>
        </p:nvPicPr>
        <p:blipFill>
          <a:blip r:embed="rId3"/>
          <a:stretch>
            <a:fillRect/>
          </a:stretch>
        </p:blipFill>
        <p:spPr>
          <a:xfrm>
            <a:off x="10273639" y="277569"/>
            <a:ext cx="1584862" cy="986986"/>
          </a:xfrm>
          <a:prstGeom prst="rect">
            <a:avLst/>
          </a:prstGeom>
        </p:spPr>
      </p:pic>
    </p:spTree>
    <p:extLst>
      <p:ext uri="{BB962C8B-B14F-4D97-AF65-F5344CB8AC3E}">
        <p14:creationId xmlns:p14="http://schemas.microsoft.com/office/powerpoint/2010/main" val="20108259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Sonuçlar</a:t>
            </a:r>
            <a:endParaRPr lang="tr-TR" dirty="0"/>
          </a:p>
        </p:txBody>
      </p:sp>
      <p:sp>
        <p:nvSpPr>
          <p:cNvPr id="3" name="İçerik Yer Tutucusu 2"/>
          <p:cNvSpPr>
            <a:spLocks noGrp="1"/>
          </p:cNvSpPr>
          <p:nvPr>
            <p:ph idx="1"/>
          </p:nvPr>
        </p:nvSpPr>
        <p:spPr>
          <a:xfrm>
            <a:off x="2589212" y="1376039"/>
            <a:ext cx="8915400" cy="4535183"/>
          </a:xfrm>
        </p:spPr>
        <p:txBody>
          <a:bodyPr>
            <a:normAutofit/>
          </a:bodyPr>
          <a:lstStyle/>
          <a:p>
            <a:r>
              <a:rPr lang="tr-TR" b="1" dirty="0" smtClean="0"/>
              <a:t> </a:t>
            </a:r>
            <a:r>
              <a:rPr lang="tr-TR" sz="2800" dirty="0" smtClean="0"/>
              <a:t>Bulanık mantık modelimiz ile ulaştığımız </a:t>
            </a:r>
            <a:r>
              <a:rPr lang="tr-TR" sz="2800" dirty="0" err="1" smtClean="0"/>
              <a:t>tüvenan</a:t>
            </a:r>
            <a:r>
              <a:rPr lang="tr-TR" sz="2800" dirty="0" smtClean="0"/>
              <a:t> kömürün orijinal kömür alt ısı değerleri ile laboratuvar analizleri sonucunda elde edilmiş olan gerçek orijinal kömür alt ısı değerleri için yapılan regresyon analizinde R</a:t>
            </a:r>
            <a:r>
              <a:rPr lang="tr-TR" sz="2800" baseline="30000" dirty="0" smtClean="0"/>
              <a:t>2</a:t>
            </a:r>
            <a:r>
              <a:rPr lang="tr-TR" sz="2800" dirty="0" smtClean="0"/>
              <a:t>=0,746 olarak bulunmuştur. Ayrıca korelasyon değeri de 0,864 olarak bulunmuştur.</a:t>
            </a:r>
          </a:p>
        </p:txBody>
      </p:sp>
      <p:sp>
        <p:nvSpPr>
          <p:cNvPr id="4" name="Veri Yer Tutucusu 3"/>
          <p:cNvSpPr>
            <a:spLocks noGrp="1"/>
          </p:cNvSpPr>
          <p:nvPr>
            <p:ph type="dt" sz="half" idx="10"/>
          </p:nvPr>
        </p:nvSpPr>
        <p:spPr/>
        <p:txBody>
          <a:bodyPr/>
          <a:lstStyle/>
          <a:p>
            <a:fld id="{C621FAE8-9A54-4E2D-AAFA-409A8A181143}" type="datetime4">
              <a:rPr lang="en-US" smtClean="0"/>
              <a:t>February 2, 2015</a:t>
            </a:fld>
            <a:endParaRPr lang="en-US" dirty="0"/>
          </a:p>
        </p:txBody>
      </p:sp>
      <p:sp>
        <p:nvSpPr>
          <p:cNvPr id="5" name="Altbilgi Yer Tutucusu 4"/>
          <p:cNvSpPr>
            <a:spLocks noGrp="1"/>
          </p:cNvSpPr>
          <p:nvPr>
            <p:ph type="ftr" sz="quarter" idx="11"/>
          </p:nvPr>
        </p:nvSpPr>
        <p:spPr/>
        <p:txBody>
          <a:bodyPr/>
          <a:lstStyle/>
          <a:p>
            <a:r>
              <a:rPr lang="en-US" smtClean="0"/>
              <a:t>Dr.Eyyüp GÜLBANDILAR      Akademik Bilişim 2015</a:t>
            </a:r>
            <a:endParaRPr lang="en-US" dirty="0"/>
          </a:p>
        </p:txBody>
      </p:sp>
      <p:sp>
        <p:nvSpPr>
          <p:cNvPr id="6" name="Slayt Numarası Yer Tutucusu 5"/>
          <p:cNvSpPr>
            <a:spLocks noGrp="1"/>
          </p:cNvSpPr>
          <p:nvPr>
            <p:ph type="sldNum" sz="quarter" idx="12"/>
          </p:nvPr>
        </p:nvSpPr>
        <p:spPr/>
        <p:txBody>
          <a:bodyPr/>
          <a:lstStyle/>
          <a:p>
            <a:fld id="{D57F1E4F-1CFF-5643-939E-217C01CDF565}" type="slidenum">
              <a:rPr lang="en-US" smtClean="0"/>
              <a:pPr/>
              <a:t>15</a:t>
            </a:fld>
            <a:endParaRPr lang="en-US" dirty="0"/>
          </a:p>
        </p:txBody>
      </p:sp>
      <p:pic>
        <p:nvPicPr>
          <p:cNvPr id="8" name="Resim 7"/>
          <p:cNvPicPr>
            <a:picLocks noChangeAspect="1"/>
          </p:cNvPicPr>
          <p:nvPr/>
        </p:nvPicPr>
        <p:blipFill>
          <a:blip r:embed="rId2"/>
          <a:stretch>
            <a:fillRect/>
          </a:stretch>
        </p:blipFill>
        <p:spPr>
          <a:xfrm>
            <a:off x="10273639" y="277569"/>
            <a:ext cx="1584862" cy="986986"/>
          </a:xfrm>
          <a:prstGeom prst="rect">
            <a:avLst/>
          </a:prstGeom>
        </p:spPr>
      </p:pic>
    </p:spTree>
    <p:extLst>
      <p:ext uri="{BB962C8B-B14F-4D97-AF65-F5344CB8AC3E}">
        <p14:creationId xmlns:p14="http://schemas.microsoft.com/office/powerpoint/2010/main" val="31087395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Sonuçlar</a:t>
            </a:r>
            <a:endParaRPr lang="tr-TR" dirty="0"/>
          </a:p>
        </p:txBody>
      </p:sp>
      <p:sp>
        <p:nvSpPr>
          <p:cNvPr id="3" name="İçerik Yer Tutucusu 2"/>
          <p:cNvSpPr>
            <a:spLocks noGrp="1"/>
          </p:cNvSpPr>
          <p:nvPr>
            <p:ph idx="1"/>
          </p:nvPr>
        </p:nvSpPr>
        <p:spPr>
          <a:xfrm>
            <a:off x="2589212" y="1376039"/>
            <a:ext cx="8915400" cy="4535183"/>
          </a:xfrm>
        </p:spPr>
        <p:txBody>
          <a:bodyPr>
            <a:normAutofit/>
          </a:bodyPr>
          <a:lstStyle/>
          <a:p>
            <a:r>
              <a:rPr lang="tr-TR" sz="2800" dirty="0" smtClean="0"/>
              <a:t>Elde </a:t>
            </a:r>
            <a:r>
              <a:rPr lang="tr-TR" sz="2800" dirty="0"/>
              <a:t>ettiğimiz bulgular sonucunda gerçekleştirilen bulanık mantık modelinin performansının oldukça yüksek olduğu, madencilik sektöründe kömür analizleri için kullanılmasıyla maliyet ve zaman açısından kazanç sağlayacağı ortaya konulmuştur. </a:t>
            </a:r>
          </a:p>
        </p:txBody>
      </p:sp>
      <p:sp>
        <p:nvSpPr>
          <p:cNvPr id="4" name="Veri Yer Tutucusu 3"/>
          <p:cNvSpPr>
            <a:spLocks noGrp="1"/>
          </p:cNvSpPr>
          <p:nvPr>
            <p:ph type="dt" sz="half" idx="10"/>
          </p:nvPr>
        </p:nvSpPr>
        <p:spPr/>
        <p:txBody>
          <a:bodyPr/>
          <a:lstStyle/>
          <a:p>
            <a:fld id="{C621FAE8-9A54-4E2D-AAFA-409A8A181143}" type="datetime4">
              <a:rPr lang="en-US" smtClean="0"/>
              <a:t>February 2, 2015</a:t>
            </a:fld>
            <a:endParaRPr lang="en-US" dirty="0"/>
          </a:p>
        </p:txBody>
      </p:sp>
      <p:sp>
        <p:nvSpPr>
          <p:cNvPr id="5" name="Altbilgi Yer Tutucusu 4"/>
          <p:cNvSpPr>
            <a:spLocks noGrp="1"/>
          </p:cNvSpPr>
          <p:nvPr>
            <p:ph type="ftr" sz="quarter" idx="11"/>
          </p:nvPr>
        </p:nvSpPr>
        <p:spPr/>
        <p:txBody>
          <a:bodyPr/>
          <a:lstStyle/>
          <a:p>
            <a:r>
              <a:rPr lang="en-US" smtClean="0"/>
              <a:t>Dr.Eyyüp GÜLBANDILAR      Akademik Bilişim 2015</a:t>
            </a:r>
            <a:endParaRPr lang="en-US" dirty="0"/>
          </a:p>
        </p:txBody>
      </p:sp>
      <p:sp>
        <p:nvSpPr>
          <p:cNvPr id="6" name="Slayt Numarası Yer Tutucusu 5"/>
          <p:cNvSpPr>
            <a:spLocks noGrp="1"/>
          </p:cNvSpPr>
          <p:nvPr>
            <p:ph type="sldNum" sz="quarter" idx="12"/>
          </p:nvPr>
        </p:nvSpPr>
        <p:spPr/>
        <p:txBody>
          <a:bodyPr/>
          <a:lstStyle/>
          <a:p>
            <a:fld id="{D57F1E4F-1CFF-5643-939E-217C01CDF565}" type="slidenum">
              <a:rPr lang="en-US" smtClean="0"/>
              <a:pPr/>
              <a:t>16</a:t>
            </a:fld>
            <a:endParaRPr lang="en-US" dirty="0"/>
          </a:p>
        </p:txBody>
      </p:sp>
      <p:pic>
        <p:nvPicPr>
          <p:cNvPr id="8" name="Resim 7"/>
          <p:cNvPicPr>
            <a:picLocks noChangeAspect="1"/>
          </p:cNvPicPr>
          <p:nvPr/>
        </p:nvPicPr>
        <p:blipFill>
          <a:blip r:embed="rId2"/>
          <a:stretch>
            <a:fillRect/>
          </a:stretch>
        </p:blipFill>
        <p:spPr>
          <a:xfrm>
            <a:off x="10273639" y="277569"/>
            <a:ext cx="1584862" cy="986986"/>
          </a:xfrm>
          <a:prstGeom prst="rect">
            <a:avLst/>
          </a:prstGeom>
        </p:spPr>
      </p:pic>
    </p:spTree>
    <p:extLst>
      <p:ext uri="{BB962C8B-B14F-4D97-AF65-F5344CB8AC3E}">
        <p14:creationId xmlns:p14="http://schemas.microsoft.com/office/powerpoint/2010/main" val="25590298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Öneriler</a:t>
            </a:r>
            <a:endParaRPr lang="tr-TR" dirty="0"/>
          </a:p>
        </p:txBody>
      </p:sp>
      <p:sp>
        <p:nvSpPr>
          <p:cNvPr id="3" name="İçerik Yer Tutucusu 2"/>
          <p:cNvSpPr>
            <a:spLocks noGrp="1"/>
          </p:cNvSpPr>
          <p:nvPr>
            <p:ph idx="1"/>
          </p:nvPr>
        </p:nvSpPr>
        <p:spPr>
          <a:xfrm>
            <a:off x="2589212" y="1376039"/>
            <a:ext cx="8915400" cy="4535183"/>
          </a:xfrm>
        </p:spPr>
        <p:txBody>
          <a:bodyPr>
            <a:normAutofit/>
          </a:bodyPr>
          <a:lstStyle/>
          <a:p>
            <a:pPr marL="0" indent="0">
              <a:buNone/>
            </a:pPr>
            <a:r>
              <a:rPr lang="tr-TR" sz="2400" dirty="0" smtClean="0"/>
              <a:t>Geliştirilen </a:t>
            </a:r>
            <a:r>
              <a:rPr lang="tr-TR" sz="2400" dirty="0"/>
              <a:t>ve uygulanan bulanık mantık modelimizde kullanılan veri setleri, belli bölgeden ve belli cins kömürlerden elde edilmiştir. Daha çok çeşitlilik arz eden kömürlere ait veri setlerinin kullanılması, ayrıca kullanılan kömür analiz değerleri dışında, kömürün farklı özellik ve analizlerinin de modele ilave edilmesi modelin gücünü ve uygulanabilirlik alanını artıracaktır.</a:t>
            </a:r>
          </a:p>
          <a:p>
            <a:endParaRPr lang="tr-TR" dirty="0"/>
          </a:p>
        </p:txBody>
      </p:sp>
      <p:sp>
        <p:nvSpPr>
          <p:cNvPr id="4" name="Veri Yer Tutucusu 3"/>
          <p:cNvSpPr>
            <a:spLocks noGrp="1"/>
          </p:cNvSpPr>
          <p:nvPr>
            <p:ph type="dt" sz="half" idx="10"/>
          </p:nvPr>
        </p:nvSpPr>
        <p:spPr/>
        <p:txBody>
          <a:bodyPr/>
          <a:lstStyle/>
          <a:p>
            <a:fld id="{C621FAE8-9A54-4E2D-AAFA-409A8A181143}" type="datetime4">
              <a:rPr lang="en-US" smtClean="0"/>
              <a:t>February 2, 2015</a:t>
            </a:fld>
            <a:endParaRPr lang="en-US" dirty="0"/>
          </a:p>
        </p:txBody>
      </p:sp>
      <p:sp>
        <p:nvSpPr>
          <p:cNvPr id="5" name="Altbilgi Yer Tutucusu 4"/>
          <p:cNvSpPr>
            <a:spLocks noGrp="1"/>
          </p:cNvSpPr>
          <p:nvPr>
            <p:ph type="ftr" sz="quarter" idx="11"/>
          </p:nvPr>
        </p:nvSpPr>
        <p:spPr/>
        <p:txBody>
          <a:bodyPr/>
          <a:lstStyle/>
          <a:p>
            <a:r>
              <a:rPr lang="en-US" smtClean="0"/>
              <a:t>Dr.Eyyüp GÜLBANDILAR      Akademik Bilişim 2015</a:t>
            </a:r>
            <a:endParaRPr lang="en-US" dirty="0"/>
          </a:p>
        </p:txBody>
      </p:sp>
      <p:sp>
        <p:nvSpPr>
          <p:cNvPr id="6" name="Slayt Numarası Yer Tutucusu 5"/>
          <p:cNvSpPr>
            <a:spLocks noGrp="1"/>
          </p:cNvSpPr>
          <p:nvPr>
            <p:ph type="sldNum" sz="quarter" idx="12"/>
          </p:nvPr>
        </p:nvSpPr>
        <p:spPr/>
        <p:txBody>
          <a:bodyPr/>
          <a:lstStyle/>
          <a:p>
            <a:fld id="{D57F1E4F-1CFF-5643-939E-217C01CDF565}" type="slidenum">
              <a:rPr lang="en-US" smtClean="0"/>
              <a:pPr/>
              <a:t>17</a:t>
            </a:fld>
            <a:endParaRPr lang="en-US" dirty="0"/>
          </a:p>
        </p:txBody>
      </p:sp>
      <p:pic>
        <p:nvPicPr>
          <p:cNvPr id="8" name="Resim 7"/>
          <p:cNvPicPr>
            <a:picLocks noChangeAspect="1"/>
          </p:cNvPicPr>
          <p:nvPr/>
        </p:nvPicPr>
        <p:blipFill>
          <a:blip r:embed="rId2"/>
          <a:stretch>
            <a:fillRect/>
          </a:stretch>
        </p:blipFill>
        <p:spPr>
          <a:xfrm>
            <a:off x="10273639" y="277569"/>
            <a:ext cx="1584862" cy="986986"/>
          </a:xfrm>
          <a:prstGeom prst="rect">
            <a:avLst/>
          </a:prstGeom>
        </p:spPr>
      </p:pic>
    </p:spTree>
    <p:extLst>
      <p:ext uri="{BB962C8B-B14F-4D97-AF65-F5344CB8AC3E}">
        <p14:creationId xmlns:p14="http://schemas.microsoft.com/office/powerpoint/2010/main" val="6581614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Teşekkür</a:t>
            </a:r>
            <a:endParaRPr lang="tr-TR" dirty="0"/>
          </a:p>
        </p:txBody>
      </p:sp>
      <p:sp>
        <p:nvSpPr>
          <p:cNvPr id="3" name="İçerik Yer Tutucusu 2"/>
          <p:cNvSpPr>
            <a:spLocks noGrp="1"/>
          </p:cNvSpPr>
          <p:nvPr>
            <p:ph idx="1"/>
          </p:nvPr>
        </p:nvSpPr>
        <p:spPr/>
        <p:txBody>
          <a:bodyPr/>
          <a:lstStyle/>
          <a:p>
            <a:pPr marL="0" indent="0">
              <a:buNone/>
            </a:pPr>
            <a:r>
              <a:rPr lang="tr-TR" sz="2800" dirty="0" smtClean="0"/>
              <a:t>Çalışmamızda </a:t>
            </a:r>
            <a:r>
              <a:rPr lang="tr-TR" sz="2800" dirty="0"/>
              <a:t>önemli yer teşkil eden </a:t>
            </a:r>
            <a:r>
              <a:rPr lang="tr-TR" sz="2800" dirty="0" err="1"/>
              <a:t>Tunçbilek</a:t>
            </a:r>
            <a:r>
              <a:rPr lang="tr-TR" sz="2800" dirty="0"/>
              <a:t> linyit kömürü laboratuvar analizi verilerini bize sağlayan TKİ Garp Linyitleri İşletmesi </a:t>
            </a:r>
            <a:r>
              <a:rPr lang="tr-TR" sz="2800" dirty="0" smtClean="0"/>
              <a:t>Müessesesi ’ne </a:t>
            </a:r>
            <a:r>
              <a:rPr lang="tr-TR" sz="2800" dirty="0"/>
              <a:t>teşekkür ederiz.</a:t>
            </a:r>
          </a:p>
          <a:p>
            <a:endParaRPr lang="tr-TR" dirty="0"/>
          </a:p>
        </p:txBody>
      </p:sp>
      <p:sp>
        <p:nvSpPr>
          <p:cNvPr id="4" name="Veri Yer Tutucusu 3"/>
          <p:cNvSpPr>
            <a:spLocks noGrp="1"/>
          </p:cNvSpPr>
          <p:nvPr>
            <p:ph type="dt" sz="half" idx="10"/>
          </p:nvPr>
        </p:nvSpPr>
        <p:spPr/>
        <p:txBody>
          <a:bodyPr/>
          <a:lstStyle/>
          <a:p>
            <a:fld id="{C621FAE8-9A54-4E2D-AAFA-409A8A181143}" type="datetime4">
              <a:rPr lang="en-US" smtClean="0"/>
              <a:t>February 2, 2015</a:t>
            </a:fld>
            <a:endParaRPr lang="en-US" dirty="0"/>
          </a:p>
        </p:txBody>
      </p:sp>
      <p:sp>
        <p:nvSpPr>
          <p:cNvPr id="5" name="Altbilgi Yer Tutucusu 4"/>
          <p:cNvSpPr>
            <a:spLocks noGrp="1"/>
          </p:cNvSpPr>
          <p:nvPr>
            <p:ph type="ftr" sz="quarter" idx="11"/>
          </p:nvPr>
        </p:nvSpPr>
        <p:spPr/>
        <p:txBody>
          <a:bodyPr/>
          <a:lstStyle/>
          <a:p>
            <a:r>
              <a:rPr lang="en-US" smtClean="0"/>
              <a:t>Dr.Eyyüp GÜLBANDILAR      Akademik Bilişim 2015</a:t>
            </a:r>
            <a:endParaRPr lang="en-US" dirty="0"/>
          </a:p>
        </p:txBody>
      </p:sp>
      <p:sp>
        <p:nvSpPr>
          <p:cNvPr id="6" name="Slayt Numarası Yer Tutucusu 5"/>
          <p:cNvSpPr>
            <a:spLocks noGrp="1"/>
          </p:cNvSpPr>
          <p:nvPr>
            <p:ph type="sldNum" sz="quarter" idx="12"/>
          </p:nvPr>
        </p:nvSpPr>
        <p:spPr/>
        <p:txBody>
          <a:bodyPr/>
          <a:lstStyle/>
          <a:p>
            <a:fld id="{D57F1E4F-1CFF-5643-939E-217C01CDF565}" type="slidenum">
              <a:rPr lang="en-US" smtClean="0"/>
              <a:pPr/>
              <a:t>18</a:t>
            </a:fld>
            <a:endParaRPr lang="en-US" dirty="0"/>
          </a:p>
        </p:txBody>
      </p:sp>
      <p:pic>
        <p:nvPicPr>
          <p:cNvPr id="8" name="Resim 7"/>
          <p:cNvPicPr>
            <a:picLocks noChangeAspect="1"/>
          </p:cNvPicPr>
          <p:nvPr/>
        </p:nvPicPr>
        <p:blipFill>
          <a:blip r:embed="rId2"/>
          <a:stretch>
            <a:fillRect/>
          </a:stretch>
        </p:blipFill>
        <p:spPr>
          <a:xfrm>
            <a:off x="10273639" y="277569"/>
            <a:ext cx="1584862" cy="986986"/>
          </a:xfrm>
          <a:prstGeom prst="rect">
            <a:avLst/>
          </a:prstGeom>
        </p:spPr>
      </p:pic>
    </p:spTree>
    <p:extLst>
      <p:ext uri="{BB962C8B-B14F-4D97-AF65-F5344CB8AC3E}">
        <p14:creationId xmlns:p14="http://schemas.microsoft.com/office/powerpoint/2010/main" val="1691137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Amaç ve Önem</a:t>
            </a:r>
            <a:endParaRPr lang="tr-TR" b="1" dirty="0"/>
          </a:p>
        </p:txBody>
      </p:sp>
      <p:sp>
        <p:nvSpPr>
          <p:cNvPr id="3" name="İçerik Yer Tutucusu 2"/>
          <p:cNvSpPr>
            <a:spLocks noGrp="1"/>
          </p:cNvSpPr>
          <p:nvPr>
            <p:ph idx="1"/>
          </p:nvPr>
        </p:nvSpPr>
        <p:spPr/>
        <p:txBody>
          <a:bodyPr>
            <a:normAutofit lnSpcReduction="10000"/>
          </a:bodyPr>
          <a:lstStyle/>
          <a:p>
            <a:pPr marL="0" indent="0">
              <a:buNone/>
            </a:pPr>
            <a:r>
              <a:rPr lang="tr-TR" sz="2800" dirty="0" smtClean="0"/>
              <a:t>1970 </a:t>
            </a:r>
            <a:r>
              <a:rPr lang="tr-TR" sz="2800" dirty="0"/>
              <a:t>yılında meydana gelen petrol kriziyle birlikte enerji üretiminin </a:t>
            </a:r>
            <a:r>
              <a:rPr lang="tr-TR" sz="2800" dirty="0" smtClean="0"/>
              <a:t>çoğu </a:t>
            </a:r>
            <a:r>
              <a:rPr lang="tr-TR" sz="2800" dirty="0"/>
              <a:t>petrole alternatif olarak kömür kullanımı artmaya </a:t>
            </a:r>
            <a:r>
              <a:rPr lang="tr-TR" sz="2800" dirty="0" smtClean="0"/>
              <a:t>başlamıştır. </a:t>
            </a:r>
            <a:r>
              <a:rPr lang="tr-TR" sz="2800" dirty="0"/>
              <a:t>K</a:t>
            </a:r>
            <a:r>
              <a:rPr lang="tr-TR" sz="2800" dirty="0" smtClean="0"/>
              <a:t>ömürle </a:t>
            </a:r>
            <a:r>
              <a:rPr lang="tr-TR" sz="2800" dirty="0"/>
              <a:t>alakalı arama ve araştırmalara </a:t>
            </a:r>
            <a:r>
              <a:rPr lang="tr-TR" sz="2800" dirty="0" smtClean="0"/>
              <a:t>odaklanılmıştır. </a:t>
            </a:r>
            <a:r>
              <a:rPr lang="tr-TR" sz="2800" dirty="0"/>
              <a:t>Günümüz itibariyle dünyadaki enerji üretiminin %30’u kömür kullanılarak gerçekleştirilmektedir. Ayrıca dünya sıvı ham demir üretiminin %75’lik kısmı için, koklaşabilir kömürden üretilmiş metalürjik koktan </a:t>
            </a:r>
            <a:r>
              <a:rPr lang="tr-TR" sz="2800" dirty="0" smtClean="0"/>
              <a:t>yararlanılmaktadır.</a:t>
            </a:r>
            <a:endParaRPr lang="tr-TR" sz="2800" dirty="0"/>
          </a:p>
          <a:p>
            <a:pPr marL="0" indent="0">
              <a:buNone/>
            </a:pPr>
            <a:endParaRPr lang="tr-TR" dirty="0"/>
          </a:p>
        </p:txBody>
      </p:sp>
      <p:pic>
        <p:nvPicPr>
          <p:cNvPr id="5" name="Resim 4"/>
          <p:cNvPicPr>
            <a:picLocks noChangeAspect="1"/>
          </p:cNvPicPr>
          <p:nvPr/>
        </p:nvPicPr>
        <p:blipFill>
          <a:blip r:embed="rId3"/>
          <a:stretch>
            <a:fillRect/>
          </a:stretch>
        </p:blipFill>
        <p:spPr>
          <a:xfrm>
            <a:off x="10273639" y="277569"/>
            <a:ext cx="1584862" cy="986986"/>
          </a:xfrm>
          <a:prstGeom prst="rect">
            <a:avLst/>
          </a:prstGeom>
        </p:spPr>
      </p:pic>
      <p:sp>
        <p:nvSpPr>
          <p:cNvPr id="6" name="Veri Yer Tutucusu 5"/>
          <p:cNvSpPr>
            <a:spLocks noGrp="1"/>
          </p:cNvSpPr>
          <p:nvPr>
            <p:ph type="dt" sz="half" idx="10"/>
          </p:nvPr>
        </p:nvSpPr>
        <p:spPr/>
        <p:txBody>
          <a:bodyPr/>
          <a:lstStyle/>
          <a:p>
            <a:fld id="{6D05E114-3F42-4825-B3EC-E73AE80DDC32}" type="datetime4">
              <a:rPr lang="en-US" smtClean="0"/>
              <a:t>February 2, 2015</a:t>
            </a:fld>
            <a:endParaRPr lang="en-US" dirty="0"/>
          </a:p>
        </p:txBody>
      </p:sp>
      <p:sp>
        <p:nvSpPr>
          <p:cNvPr id="7" name="Altbilgi Yer Tutucusu 6"/>
          <p:cNvSpPr>
            <a:spLocks noGrp="1"/>
          </p:cNvSpPr>
          <p:nvPr>
            <p:ph type="ftr" sz="quarter" idx="11"/>
          </p:nvPr>
        </p:nvSpPr>
        <p:spPr/>
        <p:txBody>
          <a:bodyPr/>
          <a:lstStyle/>
          <a:p>
            <a:r>
              <a:rPr lang="en-US" smtClean="0"/>
              <a:t>Dr.Eyyüp GÜLBANDILAR      Akademik Bilişim 2015</a:t>
            </a:r>
            <a:endParaRPr lang="en-US" dirty="0"/>
          </a:p>
        </p:txBody>
      </p:sp>
      <p:sp>
        <p:nvSpPr>
          <p:cNvPr id="8" name="Slayt Numarası Yer Tutucusu 7"/>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14067101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Amaç ve Önem</a:t>
            </a:r>
            <a:endParaRPr lang="tr-TR" dirty="0"/>
          </a:p>
        </p:txBody>
      </p:sp>
      <p:sp>
        <p:nvSpPr>
          <p:cNvPr id="3" name="İçerik Yer Tutucusu 2"/>
          <p:cNvSpPr>
            <a:spLocks noGrp="1"/>
          </p:cNvSpPr>
          <p:nvPr>
            <p:ph idx="1"/>
          </p:nvPr>
        </p:nvSpPr>
        <p:spPr/>
        <p:txBody>
          <a:bodyPr>
            <a:noAutofit/>
          </a:bodyPr>
          <a:lstStyle/>
          <a:p>
            <a:pPr marL="0" indent="0">
              <a:buNone/>
            </a:pPr>
            <a:r>
              <a:rPr lang="tr-TR" sz="2800" dirty="0" smtClean="0"/>
              <a:t>Kömür </a:t>
            </a:r>
            <a:r>
              <a:rPr lang="tr-TR" sz="2800" dirty="0"/>
              <a:t>rezervleri açısından zengin olan ülkemizde, kömür üretim verimliliğinin ve teknolojisinin geliştirilmesi gerekmektedir. Bu </a:t>
            </a:r>
            <a:r>
              <a:rPr lang="tr-TR" sz="2800" dirty="0" smtClean="0"/>
              <a:t>çalışma, </a:t>
            </a:r>
            <a:r>
              <a:rPr lang="tr-TR" sz="2800" dirty="0" err="1" smtClean="0"/>
              <a:t>Tunçbilek</a:t>
            </a:r>
            <a:r>
              <a:rPr lang="tr-TR" sz="2800" dirty="0" smtClean="0"/>
              <a:t> </a:t>
            </a:r>
            <a:r>
              <a:rPr lang="tr-TR" sz="2800" dirty="0" err="1"/>
              <a:t>Lavvarında</a:t>
            </a:r>
            <a:r>
              <a:rPr lang="tr-TR" sz="2800" dirty="0"/>
              <a:t> gerçekleştirilen kömür yıkama işlemi sonrasında yapılan laboratuvar analizleri bulanık mantık ile incelenmektedir. Böylece işletmeler bu yolla zaman ve maliyet kayıplarını azaltacak bir modelin geliştirilmesi hedeflenmiştir. </a:t>
            </a:r>
          </a:p>
        </p:txBody>
      </p:sp>
      <p:sp>
        <p:nvSpPr>
          <p:cNvPr id="4" name="Veri Yer Tutucusu 3"/>
          <p:cNvSpPr>
            <a:spLocks noGrp="1"/>
          </p:cNvSpPr>
          <p:nvPr>
            <p:ph type="dt" sz="half" idx="10"/>
          </p:nvPr>
        </p:nvSpPr>
        <p:spPr/>
        <p:txBody>
          <a:bodyPr/>
          <a:lstStyle/>
          <a:p>
            <a:fld id="{C621FAE8-9A54-4E2D-AAFA-409A8A181143}" type="datetime4">
              <a:rPr lang="en-US" smtClean="0"/>
              <a:t>February 2, 2015</a:t>
            </a:fld>
            <a:endParaRPr lang="en-US" dirty="0"/>
          </a:p>
        </p:txBody>
      </p:sp>
      <p:sp>
        <p:nvSpPr>
          <p:cNvPr id="5" name="Altbilgi Yer Tutucusu 4"/>
          <p:cNvSpPr>
            <a:spLocks noGrp="1"/>
          </p:cNvSpPr>
          <p:nvPr>
            <p:ph type="ftr" sz="quarter" idx="11"/>
          </p:nvPr>
        </p:nvSpPr>
        <p:spPr/>
        <p:txBody>
          <a:bodyPr/>
          <a:lstStyle/>
          <a:p>
            <a:r>
              <a:rPr lang="en-US" smtClean="0"/>
              <a:t>Dr.Eyyüp GÜLBANDILAR      Akademik Bilişim 2015</a:t>
            </a:r>
            <a:endParaRPr lang="en-US" dirty="0"/>
          </a:p>
        </p:txBody>
      </p:sp>
      <p:sp>
        <p:nvSpPr>
          <p:cNvPr id="6" name="Slayt Numarası Yer Tutucusu 5"/>
          <p:cNvSpPr>
            <a:spLocks noGrp="1"/>
          </p:cNvSpPr>
          <p:nvPr>
            <p:ph type="sldNum" sz="quarter" idx="12"/>
          </p:nvPr>
        </p:nvSpPr>
        <p:spPr/>
        <p:txBody>
          <a:bodyPr/>
          <a:lstStyle/>
          <a:p>
            <a:fld id="{D57F1E4F-1CFF-5643-939E-217C01CDF565}" type="slidenum">
              <a:rPr lang="en-US" smtClean="0"/>
              <a:pPr/>
              <a:t>3</a:t>
            </a:fld>
            <a:endParaRPr lang="en-US" dirty="0"/>
          </a:p>
        </p:txBody>
      </p:sp>
      <p:pic>
        <p:nvPicPr>
          <p:cNvPr id="10" name="Resim 9"/>
          <p:cNvPicPr>
            <a:picLocks noChangeAspect="1"/>
          </p:cNvPicPr>
          <p:nvPr/>
        </p:nvPicPr>
        <p:blipFill>
          <a:blip r:embed="rId2"/>
          <a:stretch>
            <a:fillRect/>
          </a:stretch>
        </p:blipFill>
        <p:spPr>
          <a:xfrm>
            <a:off x="10273639" y="277569"/>
            <a:ext cx="1584862" cy="986986"/>
          </a:xfrm>
          <a:prstGeom prst="rect">
            <a:avLst/>
          </a:prstGeom>
        </p:spPr>
      </p:pic>
    </p:spTree>
    <p:extLst>
      <p:ext uri="{BB962C8B-B14F-4D97-AF65-F5344CB8AC3E}">
        <p14:creationId xmlns:p14="http://schemas.microsoft.com/office/powerpoint/2010/main" val="4695080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Amaç ve Önem</a:t>
            </a:r>
            <a:endParaRPr lang="tr-TR" dirty="0"/>
          </a:p>
        </p:txBody>
      </p:sp>
      <p:sp>
        <p:nvSpPr>
          <p:cNvPr id="3" name="İçerik Yer Tutucusu 2"/>
          <p:cNvSpPr>
            <a:spLocks noGrp="1"/>
          </p:cNvSpPr>
          <p:nvPr>
            <p:ph idx="1"/>
          </p:nvPr>
        </p:nvSpPr>
        <p:spPr/>
        <p:txBody>
          <a:bodyPr>
            <a:noAutofit/>
          </a:bodyPr>
          <a:lstStyle/>
          <a:p>
            <a:pPr marL="0" indent="0">
              <a:buNone/>
            </a:pPr>
            <a:r>
              <a:rPr lang="tr-TR" sz="2800" dirty="0" smtClean="0"/>
              <a:t>Kömürün </a:t>
            </a:r>
            <a:r>
              <a:rPr lang="tr-TR" sz="2800" dirty="0"/>
              <a:t>nem, uçucu madde, kül ve kükürt laboratuvar analiz değerlerinin, orijinal alt ısı değerini laboratuvar analizi yapmaksızın tahmin etmekte kullanılabilecek bulanık mantık bir modelleme gerçekleştirilmiştir. Modelleme ile tahmin edilen orijinal alt ısı değerlerinin ve gerçek laboratuvarda elde edilmiş orijinal alt ısı değerlerinin karşılaştırması </a:t>
            </a:r>
            <a:r>
              <a:rPr lang="tr-TR" sz="2800" dirty="0" smtClean="0"/>
              <a:t>yapılmıştır.</a:t>
            </a:r>
            <a:endParaRPr lang="tr-TR" sz="2800" dirty="0"/>
          </a:p>
        </p:txBody>
      </p:sp>
      <p:sp>
        <p:nvSpPr>
          <p:cNvPr id="4" name="Veri Yer Tutucusu 3"/>
          <p:cNvSpPr>
            <a:spLocks noGrp="1"/>
          </p:cNvSpPr>
          <p:nvPr>
            <p:ph type="dt" sz="half" idx="10"/>
          </p:nvPr>
        </p:nvSpPr>
        <p:spPr/>
        <p:txBody>
          <a:bodyPr/>
          <a:lstStyle/>
          <a:p>
            <a:fld id="{C621FAE8-9A54-4E2D-AAFA-409A8A181143}" type="datetime4">
              <a:rPr lang="en-US" smtClean="0"/>
              <a:t>February 2, 2015</a:t>
            </a:fld>
            <a:endParaRPr lang="en-US" dirty="0"/>
          </a:p>
        </p:txBody>
      </p:sp>
      <p:sp>
        <p:nvSpPr>
          <p:cNvPr id="5" name="Altbilgi Yer Tutucusu 4"/>
          <p:cNvSpPr>
            <a:spLocks noGrp="1"/>
          </p:cNvSpPr>
          <p:nvPr>
            <p:ph type="ftr" sz="quarter" idx="11"/>
          </p:nvPr>
        </p:nvSpPr>
        <p:spPr/>
        <p:txBody>
          <a:bodyPr/>
          <a:lstStyle/>
          <a:p>
            <a:r>
              <a:rPr lang="en-US" smtClean="0"/>
              <a:t>Dr.Eyyüp GÜLBANDILAR      Akademik Bilişim 2015</a:t>
            </a:r>
            <a:endParaRPr lang="en-US" dirty="0"/>
          </a:p>
        </p:txBody>
      </p:sp>
      <p:sp>
        <p:nvSpPr>
          <p:cNvPr id="6" name="Slayt Numarası Yer Tutucusu 5"/>
          <p:cNvSpPr>
            <a:spLocks noGrp="1"/>
          </p:cNvSpPr>
          <p:nvPr>
            <p:ph type="sldNum" sz="quarter" idx="12"/>
          </p:nvPr>
        </p:nvSpPr>
        <p:spPr/>
        <p:txBody>
          <a:bodyPr/>
          <a:lstStyle/>
          <a:p>
            <a:fld id="{D57F1E4F-1CFF-5643-939E-217C01CDF565}" type="slidenum">
              <a:rPr lang="en-US" smtClean="0"/>
              <a:pPr/>
              <a:t>4</a:t>
            </a:fld>
            <a:endParaRPr lang="en-US" dirty="0"/>
          </a:p>
        </p:txBody>
      </p:sp>
      <p:pic>
        <p:nvPicPr>
          <p:cNvPr id="10" name="Resim 9"/>
          <p:cNvPicPr>
            <a:picLocks noChangeAspect="1"/>
          </p:cNvPicPr>
          <p:nvPr/>
        </p:nvPicPr>
        <p:blipFill>
          <a:blip r:embed="rId2"/>
          <a:stretch>
            <a:fillRect/>
          </a:stretch>
        </p:blipFill>
        <p:spPr>
          <a:xfrm>
            <a:off x="10273639" y="277569"/>
            <a:ext cx="1584862" cy="986986"/>
          </a:xfrm>
          <a:prstGeom prst="rect">
            <a:avLst/>
          </a:prstGeom>
        </p:spPr>
      </p:pic>
    </p:spTree>
    <p:extLst>
      <p:ext uri="{BB962C8B-B14F-4D97-AF65-F5344CB8AC3E}">
        <p14:creationId xmlns:p14="http://schemas.microsoft.com/office/powerpoint/2010/main" val="7915718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Verilerin </a:t>
            </a:r>
            <a:r>
              <a:rPr lang="tr-TR" b="1" dirty="0" smtClean="0"/>
              <a:t>Toplanması</a:t>
            </a:r>
            <a:endParaRPr lang="tr-TR" dirty="0"/>
          </a:p>
        </p:txBody>
      </p:sp>
      <p:sp>
        <p:nvSpPr>
          <p:cNvPr id="3" name="İçerik Yer Tutucusu 2"/>
          <p:cNvSpPr>
            <a:spLocks noGrp="1"/>
          </p:cNvSpPr>
          <p:nvPr>
            <p:ph idx="1"/>
          </p:nvPr>
        </p:nvSpPr>
        <p:spPr>
          <a:xfrm>
            <a:off x="2393903" y="1654206"/>
            <a:ext cx="8915400" cy="3777622"/>
          </a:xfrm>
        </p:spPr>
        <p:txBody>
          <a:bodyPr>
            <a:noAutofit/>
          </a:bodyPr>
          <a:lstStyle/>
          <a:p>
            <a:pPr marL="0" indent="0">
              <a:buNone/>
            </a:pPr>
            <a:r>
              <a:rPr lang="tr-TR" sz="2200" dirty="0"/>
              <a:t>Garp linyit işletme müessesesi, kömür üretimini </a:t>
            </a:r>
            <a:r>
              <a:rPr lang="tr-TR" sz="2200" dirty="0" err="1"/>
              <a:t>Tunçbilek</a:t>
            </a:r>
            <a:r>
              <a:rPr lang="tr-TR" sz="2200" dirty="0"/>
              <a:t> ve çevresindeki hem yeraltı hem de açık ocaklarında gerçekleştirmektedir. Açık ocak ve yeraltı ocaklarından çıkarılan </a:t>
            </a:r>
            <a:r>
              <a:rPr lang="tr-TR" sz="2200" dirty="0" err="1"/>
              <a:t>tüvenan</a:t>
            </a:r>
            <a:r>
              <a:rPr lang="tr-TR" sz="2200" dirty="0"/>
              <a:t> kömür büyük tonajlı kamyonlar vasıtasıyla </a:t>
            </a:r>
            <a:r>
              <a:rPr lang="tr-TR" sz="2200" dirty="0" err="1"/>
              <a:t>Tunçbilek</a:t>
            </a:r>
            <a:r>
              <a:rPr lang="tr-TR" sz="2200" dirty="0"/>
              <a:t> </a:t>
            </a:r>
            <a:r>
              <a:rPr lang="tr-TR" sz="2200" dirty="0" err="1"/>
              <a:t>lavvar</a:t>
            </a:r>
            <a:r>
              <a:rPr lang="tr-TR" sz="2200" dirty="0"/>
              <a:t> tumbasına getirilir ve dökülür. Izgaralar ve döner kırıcılar vasıtasıyla </a:t>
            </a:r>
            <a:r>
              <a:rPr lang="tr-TR" sz="2200" dirty="0" err="1"/>
              <a:t>tüvenan</a:t>
            </a:r>
            <a:r>
              <a:rPr lang="tr-TR" sz="2200" dirty="0"/>
              <a:t> kömür 15 cm boyutunun altına indirilir.  Bu besleme devresinden sonra; </a:t>
            </a:r>
            <a:endParaRPr lang="tr-TR" sz="2200" dirty="0" smtClean="0"/>
          </a:p>
          <a:p>
            <a:r>
              <a:rPr lang="tr-TR" sz="2200" dirty="0" smtClean="0"/>
              <a:t>iri </a:t>
            </a:r>
            <a:r>
              <a:rPr lang="tr-TR" sz="2200" dirty="0"/>
              <a:t>kömür (+18 mm) yıkama, </a:t>
            </a:r>
            <a:endParaRPr lang="tr-TR" sz="2200" dirty="0" smtClean="0"/>
          </a:p>
          <a:p>
            <a:r>
              <a:rPr lang="tr-TR" sz="2200" dirty="0" smtClean="0"/>
              <a:t>ince </a:t>
            </a:r>
            <a:r>
              <a:rPr lang="tr-TR" sz="2200" dirty="0"/>
              <a:t>kömür (0,5 -18 mm) </a:t>
            </a:r>
            <a:r>
              <a:rPr lang="tr-TR" sz="2200" dirty="0" smtClean="0"/>
              <a:t>yıkama,</a:t>
            </a:r>
          </a:p>
          <a:p>
            <a:r>
              <a:rPr lang="tr-TR" sz="2200" dirty="0" err="1" smtClean="0"/>
              <a:t>şlam</a:t>
            </a:r>
            <a:r>
              <a:rPr lang="tr-TR" sz="2200" dirty="0" smtClean="0"/>
              <a:t> </a:t>
            </a:r>
            <a:r>
              <a:rPr lang="tr-TR" sz="2200" dirty="0"/>
              <a:t>(0,1 – 0,5 mm) devresinde işlem gören (yıkanan) </a:t>
            </a:r>
            <a:r>
              <a:rPr lang="tr-TR" sz="2200" dirty="0" err="1"/>
              <a:t>tüvenan</a:t>
            </a:r>
            <a:r>
              <a:rPr lang="tr-TR" sz="2200" dirty="0"/>
              <a:t> </a:t>
            </a:r>
            <a:r>
              <a:rPr lang="tr-TR" sz="2200" dirty="0" smtClean="0"/>
              <a:t>kömür ve </a:t>
            </a:r>
            <a:r>
              <a:rPr lang="tr-TR" sz="2200" dirty="0"/>
              <a:t>artık haline getirilir. </a:t>
            </a:r>
          </a:p>
        </p:txBody>
      </p:sp>
      <p:sp>
        <p:nvSpPr>
          <p:cNvPr id="4" name="Veri Yer Tutucusu 3"/>
          <p:cNvSpPr>
            <a:spLocks noGrp="1"/>
          </p:cNvSpPr>
          <p:nvPr>
            <p:ph type="dt" sz="half" idx="10"/>
          </p:nvPr>
        </p:nvSpPr>
        <p:spPr/>
        <p:txBody>
          <a:bodyPr/>
          <a:lstStyle/>
          <a:p>
            <a:fld id="{C621FAE8-9A54-4E2D-AAFA-409A8A181143}" type="datetime4">
              <a:rPr lang="en-US" smtClean="0"/>
              <a:t>February 2, 2015</a:t>
            </a:fld>
            <a:endParaRPr lang="en-US" dirty="0"/>
          </a:p>
        </p:txBody>
      </p:sp>
      <p:sp>
        <p:nvSpPr>
          <p:cNvPr id="5" name="Altbilgi Yer Tutucusu 4"/>
          <p:cNvSpPr>
            <a:spLocks noGrp="1"/>
          </p:cNvSpPr>
          <p:nvPr>
            <p:ph type="ftr" sz="quarter" idx="11"/>
          </p:nvPr>
        </p:nvSpPr>
        <p:spPr/>
        <p:txBody>
          <a:bodyPr/>
          <a:lstStyle/>
          <a:p>
            <a:r>
              <a:rPr lang="en-US" smtClean="0"/>
              <a:t>Dr.Eyyüp GÜLBANDILAR      Akademik Bilişim 2015</a:t>
            </a:r>
            <a:endParaRPr lang="en-US" dirty="0"/>
          </a:p>
        </p:txBody>
      </p:sp>
      <p:sp>
        <p:nvSpPr>
          <p:cNvPr id="6" name="Slayt Numarası Yer Tutucusu 5"/>
          <p:cNvSpPr>
            <a:spLocks noGrp="1"/>
          </p:cNvSpPr>
          <p:nvPr>
            <p:ph type="sldNum" sz="quarter" idx="12"/>
          </p:nvPr>
        </p:nvSpPr>
        <p:spPr/>
        <p:txBody>
          <a:bodyPr/>
          <a:lstStyle/>
          <a:p>
            <a:fld id="{D57F1E4F-1CFF-5643-939E-217C01CDF565}" type="slidenum">
              <a:rPr lang="en-US" smtClean="0"/>
              <a:pPr/>
              <a:t>5</a:t>
            </a:fld>
            <a:endParaRPr lang="en-US" dirty="0"/>
          </a:p>
        </p:txBody>
      </p:sp>
      <p:pic>
        <p:nvPicPr>
          <p:cNvPr id="8" name="Resim 7"/>
          <p:cNvPicPr>
            <a:picLocks noChangeAspect="1"/>
          </p:cNvPicPr>
          <p:nvPr/>
        </p:nvPicPr>
        <p:blipFill>
          <a:blip r:embed="rId2"/>
          <a:stretch>
            <a:fillRect/>
          </a:stretch>
        </p:blipFill>
        <p:spPr>
          <a:xfrm>
            <a:off x="10273639" y="277569"/>
            <a:ext cx="1584862" cy="986986"/>
          </a:xfrm>
          <a:prstGeom prst="rect">
            <a:avLst/>
          </a:prstGeom>
        </p:spPr>
      </p:pic>
    </p:spTree>
    <p:extLst>
      <p:ext uri="{BB962C8B-B14F-4D97-AF65-F5344CB8AC3E}">
        <p14:creationId xmlns:p14="http://schemas.microsoft.com/office/powerpoint/2010/main" val="37153494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Verilerin </a:t>
            </a:r>
            <a:r>
              <a:rPr lang="tr-TR" b="1" dirty="0" smtClean="0"/>
              <a:t>Toplanması</a:t>
            </a:r>
            <a:endParaRPr lang="tr-TR" dirty="0"/>
          </a:p>
        </p:txBody>
      </p:sp>
      <p:sp>
        <p:nvSpPr>
          <p:cNvPr id="3" name="İçerik Yer Tutucusu 2"/>
          <p:cNvSpPr>
            <a:spLocks noGrp="1"/>
          </p:cNvSpPr>
          <p:nvPr>
            <p:ph idx="1"/>
          </p:nvPr>
        </p:nvSpPr>
        <p:spPr>
          <a:xfrm>
            <a:off x="2589212" y="1402672"/>
            <a:ext cx="8915400" cy="4508550"/>
          </a:xfrm>
        </p:spPr>
        <p:txBody>
          <a:bodyPr>
            <a:noAutofit/>
          </a:bodyPr>
          <a:lstStyle/>
          <a:p>
            <a:pPr marL="0" indent="0">
              <a:buNone/>
            </a:pPr>
            <a:r>
              <a:rPr lang="tr-TR" sz="2200" dirty="0" err="1" smtClean="0"/>
              <a:t>Lavvarda</a:t>
            </a:r>
            <a:r>
              <a:rPr lang="tr-TR" sz="2200" dirty="0" smtClean="0"/>
              <a:t> </a:t>
            </a:r>
            <a:r>
              <a:rPr lang="tr-TR" sz="2200" dirty="0"/>
              <a:t>bulunan 8 adet otomatik numune alıcı rastgele zamanlarda numuneler almaktadırlar</a:t>
            </a:r>
            <a:r>
              <a:rPr lang="tr-TR" sz="2200" dirty="0" smtClean="0"/>
              <a:t>. </a:t>
            </a:r>
            <a:r>
              <a:rPr lang="tr-TR" sz="2200" dirty="0"/>
              <a:t>Laboratuvardaki analiz cihazları vasıtasıyla </a:t>
            </a:r>
            <a:r>
              <a:rPr lang="tr-TR" sz="2200" dirty="0" smtClean="0"/>
              <a:t>numunelerin,</a:t>
            </a:r>
          </a:p>
          <a:p>
            <a:r>
              <a:rPr lang="tr-TR" sz="2200" dirty="0" smtClean="0"/>
              <a:t>nem</a:t>
            </a:r>
            <a:r>
              <a:rPr lang="tr-TR" sz="2200" dirty="0"/>
              <a:t>, </a:t>
            </a:r>
            <a:endParaRPr lang="tr-TR" sz="2200" dirty="0" smtClean="0"/>
          </a:p>
          <a:p>
            <a:r>
              <a:rPr lang="tr-TR" sz="2200" dirty="0" smtClean="0"/>
              <a:t>uçucu </a:t>
            </a:r>
            <a:r>
              <a:rPr lang="tr-TR" sz="2200" dirty="0"/>
              <a:t>madde, </a:t>
            </a:r>
            <a:endParaRPr lang="tr-TR" sz="2200" dirty="0" smtClean="0"/>
          </a:p>
          <a:p>
            <a:r>
              <a:rPr lang="tr-TR" sz="2200" dirty="0" smtClean="0"/>
              <a:t>kül</a:t>
            </a:r>
            <a:r>
              <a:rPr lang="tr-TR" sz="2200" dirty="0"/>
              <a:t>, </a:t>
            </a:r>
            <a:endParaRPr lang="tr-TR" sz="2200" dirty="0" smtClean="0"/>
          </a:p>
          <a:p>
            <a:r>
              <a:rPr lang="tr-TR" sz="2200" dirty="0" smtClean="0"/>
              <a:t>kuru </a:t>
            </a:r>
            <a:r>
              <a:rPr lang="tr-TR" sz="2200" dirty="0"/>
              <a:t>kükürt ve </a:t>
            </a:r>
            <a:endParaRPr lang="tr-TR" sz="2200" dirty="0" smtClean="0"/>
          </a:p>
          <a:p>
            <a:r>
              <a:rPr lang="tr-TR" sz="2200" dirty="0" smtClean="0"/>
              <a:t>orijinal </a:t>
            </a:r>
            <a:r>
              <a:rPr lang="tr-TR" sz="2200" dirty="0"/>
              <a:t>alt ısı değerleri belirlenmektedir. </a:t>
            </a:r>
            <a:endParaRPr lang="tr-TR" sz="2200" dirty="0" smtClean="0"/>
          </a:p>
          <a:p>
            <a:pPr marL="0" indent="0">
              <a:buNone/>
            </a:pPr>
            <a:r>
              <a:rPr lang="tr-TR" sz="2200" dirty="0" smtClean="0"/>
              <a:t>Bu </a:t>
            </a:r>
            <a:r>
              <a:rPr lang="tr-TR" sz="2200" dirty="0"/>
              <a:t>çalışmada yukarıda anlatılan süreç sonucu elde edilmiş 150 adet örnek analiz sonucundan faydalanılarak bulanık model tasarımı gerçekleştirilmiştir. </a:t>
            </a:r>
          </a:p>
        </p:txBody>
      </p:sp>
      <p:sp>
        <p:nvSpPr>
          <p:cNvPr id="4" name="Veri Yer Tutucusu 3"/>
          <p:cNvSpPr>
            <a:spLocks noGrp="1"/>
          </p:cNvSpPr>
          <p:nvPr>
            <p:ph type="dt" sz="half" idx="10"/>
          </p:nvPr>
        </p:nvSpPr>
        <p:spPr/>
        <p:txBody>
          <a:bodyPr/>
          <a:lstStyle/>
          <a:p>
            <a:fld id="{C621FAE8-9A54-4E2D-AAFA-409A8A181143}" type="datetime4">
              <a:rPr lang="en-US" smtClean="0"/>
              <a:t>February 2, 2015</a:t>
            </a:fld>
            <a:endParaRPr lang="en-US" dirty="0"/>
          </a:p>
        </p:txBody>
      </p:sp>
      <p:sp>
        <p:nvSpPr>
          <p:cNvPr id="5" name="Altbilgi Yer Tutucusu 4"/>
          <p:cNvSpPr>
            <a:spLocks noGrp="1"/>
          </p:cNvSpPr>
          <p:nvPr>
            <p:ph type="ftr" sz="quarter" idx="11"/>
          </p:nvPr>
        </p:nvSpPr>
        <p:spPr/>
        <p:txBody>
          <a:bodyPr/>
          <a:lstStyle/>
          <a:p>
            <a:r>
              <a:rPr lang="en-US" smtClean="0"/>
              <a:t>Dr.Eyyüp GÜLBANDILAR      Akademik Bilişim 2015</a:t>
            </a:r>
            <a:endParaRPr lang="en-US" dirty="0"/>
          </a:p>
        </p:txBody>
      </p:sp>
      <p:sp>
        <p:nvSpPr>
          <p:cNvPr id="6" name="Slayt Numarası Yer Tutucusu 5"/>
          <p:cNvSpPr>
            <a:spLocks noGrp="1"/>
          </p:cNvSpPr>
          <p:nvPr>
            <p:ph type="sldNum" sz="quarter" idx="12"/>
          </p:nvPr>
        </p:nvSpPr>
        <p:spPr/>
        <p:txBody>
          <a:bodyPr/>
          <a:lstStyle/>
          <a:p>
            <a:fld id="{D57F1E4F-1CFF-5643-939E-217C01CDF565}" type="slidenum">
              <a:rPr lang="en-US" smtClean="0"/>
              <a:pPr/>
              <a:t>6</a:t>
            </a:fld>
            <a:endParaRPr lang="en-US" dirty="0"/>
          </a:p>
        </p:txBody>
      </p:sp>
      <p:pic>
        <p:nvPicPr>
          <p:cNvPr id="8" name="Resim 7"/>
          <p:cNvPicPr>
            <a:picLocks noChangeAspect="1"/>
          </p:cNvPicPr>
          <p:nvPr/>
        </p:nvPicPr>
        <p:blipFill>
          <a:blip r:embed="rId2"/>
          <a:stretch>
            <a:fillRect/>
          </a:stretch>
        </p:blipFill>
        <p:spPr>
          <a:xfrm>
            <a:off x="10273639" y="277569"/>
            <a:ext cx="1584862" cy="986986"/>
          </a:xfrm>
          <a:prstGeom prst="rect">
            <a:avLst/>
          </a:prstGeom>
        </p:spPr>
      </p:pic>
    </p:spTree>
    <p:extLst>
      <p:ext uri="{BB962C8B-B14F-4D97-AF65-F5344CB8AC3E}">
        <p14:creationId xmlns:p14="http://schemas.microsoft.com/office/powerpoint/2010/main" val="35271616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Bulanık Sistemin </a:t>
            </a:r>
            <a:r>
              <a:rPr lang="tr-TR" b="1" dirty="0" smtClean="0"/>
              <a:t>Tasarımı</a:t>
            </a:r>
            <a:endParaRPr lang="tr-TR" dirty="0"/>
          </a:p>
        </p:txBody>
      </p:sp>
      <p:sp>
        <p:nvSpPr>
          <p:cNvPr id="3" name="İçerik Yer Tutucusu 2"/>
          <p:cNvSpPr>
            <a:spLocks noGrp="1"/>
          </p:cNvSpPr>
          <p:nvPr>
            <p:ph idx="1"/>
          </p:nvPr>
        </p:nvSpPr>
        <p:spPr>
          <a:xfrm>
            <a:off x="3266982" y="1402672"/>
            <a:ext cx="8237629" cy="4508550"/>
          </a:xfrm>
        </p:spPr>
        <p:txBody>
          <a:bodyPr>
            <a:normAutofit/>
          </a:bodyPr>
          <a:lstStyle/>
          <a:p>
            <a:pPr marL="0" indent="0">
              <a:buNone/>
            </a:pPr>
            <a:r>
              <a:rPr lang="tr-TR" sz="2800" dirty="0" smtClean="0"/>
              <a:t>Giriş </a:t>
            </a:r>
            <a:r>
              <a:rPr lang="tr-TR" sz="2800" dirty="0"/>
              <a:t>değişkenlerinden nem ve kül değerleri kömür alt ısı değerinin belirlenmesinde </a:t>
            </a:r>
            <a:r>
              <a:rPr lang="tr-TR" sz="2800" dirty="0" smtClean="0"/>
              <a:t>önemli </a:t>
            </a:r>
            <a:r>
              <a:rPr lang="tr-TR" sz="2800" dirty="0"/>
              <a:t>olan değişkenler olduğundan bu değişkenler giriş değişkeni olarak seçilmiştir. Bulanık modelin akış diyagramı </a:t>
            </a:r>
            <a:r>
              <a:rPr lang="tr-TR" sz="2800" dirty="0" smtClean="0"/>
              <a:t>Yandaki Şekilde </a:t>
            </a:r>
            <a:r>
              <a:rPr lang="tr-TR" sz="2800" dirty="0"/>
              <a:t>görüldüğü gibi tasarlanmıştır. </a:t>
            </a:r>
          </a:p>
        </p:txBody>
      </p:sp>
      <p:sp>
        <p:nvSpPr>
          <p:cNvPr id="4" name="Veri Yer Tutucusu 3"/>
          <p:cNvSpPr>
            <a:spLocks noGrp="1"/>
          </p:cNvSpPr>
          <p:nvPr>
            <p:ph type="dt" sz="half" idx="10"/>
          </p:nvPr>
        </p:nvSpPr>
        <p:spPr/>
        <p:txBody>
          <a:bodyPr/>
          <a:lstStyle/>
          <a:p>
            <a:fld id="{C621FAE8-9A54-4E2D-AAFA-409A8A181143}" type="datetime4">
              <a:rPr lang="en-US" smtClean="0"/>
              <a:t>February 2, 2015</a:t>
            </a:fld>
            <a:endParaRPr lang="en-US" dirty="0"/>
          </a:p>
        </p:txBody>
      </p:sp>
      <p:sp>
        <p:nvSpPr>
          <p:cNvPr id="5" name="Altbilgi Yer Tutucusu 4"/>
          <p:cNvSpPr>
            <a:spLocks noGrp="1"/>
          </p:cNvSpPr>
          <p:nvPr>
            <p:ph type="ftr" sz="quarter" idx="11"/>
          </p:nvPr>
        </p:nvSpPr>
        <p:spPr/>
        <p:txBody>
          <a:bodyPr/>
          <a:lstStyle/>
          <a:p>
            <a:r>
              <a:rPr lang="en-US" dirty="0" err="1" smtClean="0"/>
              <a:t>Dr.Eyyüp</a:t>
            </a:r>
            <a:r>
              <a:rPr lang="en-US" dirty="0" smtClean="0"/>
              <a:t> GÜLBANDILAR      </a:t>
            </a:r>
            <a:r>
              <a:rPr lang="en-US" dirty="0" err="1" smtClean="0"/>
              <a:t>Akademik</a:t>
            </a:r>
            <a:r>
              <a:rPr lang="en-US" dirty="0" smtClean="0"/>
              <a:t> </a:t>
            </a:r>
            <a:r>
              <a:rPr lang="en-US" dirty="0" err="1" smtClean="0"/>
              <a:t>Bilişim</a:t>
            </a:r>
            <a:r>
              <a:rPr lang="en-US" dirty="0" smtClean="0"/>
              <a:t> 2015</a:t>
            </a:r>
            <a:endParaRPr lang="en-US" dirty="0"/>
          </a:p>
        </p:txBody>
      </p:sp>
      <p:sp>
        <p:nvSpPr>
          <p:cNvPr id="6" name="Slayt Numarası Yer Tutucusu 5"/>
          <p:cNvSpPr>
            <a:spLocks noGrp="1"/>
          </p:cNvSpPr>
          <p:nvPr>
            <p:ph type="sldNum" sz="quarter" idx="12"/>
          </p:nvPr>
        </p:nvSpPr>
        <p:spPr/>
        <p:txBody>
          <a:bodyPr/>
          <a:lstStyle/>
          <a:p>
            <a:fld id="{D57F1E4F-1CFF-5643-939E-217C01CDF565}" type="slidenum">
              <a:rPr lang="en-US" smtClean="0"/>
              <a:pPr/>
              <a:t>7</a:t>
            </a:fld>
            <a:endParaRPr lang="en-US" dirty="0"/>
          </a:p>
        </p:txBody>
      </p:sp>
      <p:pic>
        <p:nvPicPr>
          <p:cNvPr id="45" name="Resim 44"/>
          <p:cNvPicPr>
            <a:picLocks noChangeAspect="1"/>
          </p:cNvPicPr>
          <p:nvPr/>
        </p:nvPicPr>
        <p:blipFill>
          <a:blip r:embed="rId2"/>
          <a:stretch>
            <a:fillRect/>
          </a:stretch>
        </p:blipFill>
        <p:spPr>
          <a:xfrm>
            <a:off x="1157075" y="1068436"/>
            <a:ext cx="5545566" cy="5432397"/>
          </a:xfrm>
          <a:prstGeom prst="rect">
            <a:avLst/>
          </a:prstGeom>
        </p:spPr>
      </p:pic>
      <p:pic>
        <p:nvPicPr>
          <p:cNvPr id="9" name="Resim 8"/>
          <p:cNvPicPr>
            <a:picLocks noChangeAspect="1"/>
          </p:cNvPicPr>
          <p:nvPr/>
        </p:nvPicPr>
        <p:blipFill>
          <a:blip r:embed="rId3"/>
          <a:stretch>
            <a:fillRect/>
          </a:stretch>
        </p:blipFill>
        <p:spPr>
          <a:xfrm>
            <a:off x="10273639" y="277569"/>
            <a:ext cx="1584862" cy="986986"/>
          </a:xfrm>
          <a:prstGeom prst="rect">
            <a:avLst/>
          </a:prstGeom>
        </p:spPr>
      </p:pic>
    </p:spTree>
    <p:extLst>
      <p:ext uri="{BB962C8B-B14F-4D97-AF65-F5344CB8AC3E}">
        <p14:creationId xmlns:p14="http://schemas.microsoft.com/office/powerpoint/2010/main" val="9577606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smtClean="0"/>
              <a:t>Bulanıklaştıma</a:t>
            </a:r>
            <a:r>
              <a:rPr lang="tr-TR" b="1" dirty="0" smtClean="0"/>
              <a:t> </a:t>
            </a:r>
            <a:r>
              <a:rPr lang="tr-TR" b="1" dirty="0"/>
              <a:t>(</a:t>
            </a:r>
            <a:r>
              <a:rPr lang="tr-TR" b="1" dirty="0" err="1"/>
              <a:t>Fuzzification</a:t>
            </a:r>
            <a:r>
              <a:rPr lang="tr-TR" b="1" dirty="0" smtClean="0"/>
              <a:t>)</a:t>
            </a:r>
            <a:endParaRPr lang="tr-TR" dirty="0"/>
          </a:p>
        </p:txBody>
      </p:sp>
      <p:sp>
        <p:nvSpPr>
          <p:cNvPr id="3" name="İçerik Yer Tutucusu 2"/>
          <p:cNvSpPr>
            <a:spLocks noGrp="1"/>
          </p:cNvSpPr>
          <p:nvPr>
            <p:ph idx="1"/>
          </p:nvPr>
        </p:nvSpPr>
        <p:spPr/>
        <p:txBody>
          <a:bodyPr/>
          <a:lstStyle/>
          <a:p>
            <a:pPr marL="0" indent="0">
              <a:buNone/>
            </a:pPr>
            <a:r>
              <a:rPr lang="tr-TR" dirty="0"/>
              <a:t>Giriş değişkenlerinin hangi kümenin ne derece üye olduğunun belirlenmesi süreci bulanıklaştırma olarak adlandırılır. Giriş değişkenlerinin üyelik kümeleri </a:t>
            </a:r>
            <a:r>
              <a:rPr lang="tr-TR" dirty="0" smtClean="0"/>
              <a:t>Şekilde </a:t>
            </a:r>
            <a:r>
              <a:rPr lang="tr-TR" dirty="0"/>
              <a:t>görüldüğü gibi belirlenmiştir. </a:t>
            </a:r>
          </a:p>
        </p:txBody>
      </p:sp>
      <p:sp>
        <p:nvSpPr>
          <p:cNvPr id="4" name="Veri Yer Tutucusu 3"/>
          <p:cNvSpPr>
            <a:spLocks noGrp="1"/>
          </p:cNvSpPr>
          <p:nvPr>
            <p:ph type="dt" sz="half" idx="10"/>
          </p:nvPr>
        </p:nvSpPr>
        <p:spPr/>
        <p:txBody>
          <a:bodyPr/>
          <a:lstStyle/>
          <a:p>
            <a:fld id="{C621FAE8-9A54-4E2D-AAFA-409A8A181143}" type="datetime4">
              <a:rPr lang="en-US" smtClean="0"/>
              <a:t>February 2, 2015</a:t>
            </a:fld>
            <a:endParaRPr lang="en-US" dirty="0"/>
          </a:p>
        </p:txBody>
      </p:sp>
      <p:sp>
        <p:nvSpPr>
          <p:cNvPr id="5" name="Altbilgi Yer Tutucusu 4"/>
          <p:cNvSpPr>
            <a:spLocks noGrp="1"/>
          </p:cNvSpPr>
          <p:nvPr>
            <p:ph type="ftr" sz="quarter" idx="11"/>
          </p:nvPr>
        </p:nvSpPr>
        <p:spPr/>
        <p:txBody>
          <a:bodyPr/>
          <a:lstStyle/>
          <a:p>
            <a:r>
              <a:rPr lang="en-US" smtClean="0"/>
              <a:t>Dr.Eyyüp GÜLBANDILAR      Akademik Bilişim 2015</a:t>
            </a:r>
            <a:endParaRPr lang="en-US" dirty="0"/>
          </a:p>
        </p:txBody>
      </p:sp>
      <p:sp>
        <p:nvSpPr>
          <p:cNvPr id="6" name="Slayt Numarası Yer Tutucusu 5"/>
          <p:cNvSpPr>
            <a:spLocks noGrp="1"/>
          </p:cNvSpPr>
          <p:nvPr>
            <p:ph type="sldNum" sz="quarter" idx="12"/>
          </p:nvPr>
        </p:nvSpPr>
        <p:spPr/>
        <p:txBody>
          <a:bodyPr/>
          <a:lstStyle/>
          <a:p>
            <a:fld id="{D57F1E4F-1CFF-5643-939E-217C01CDF565}" type="slidenum">
              <a:rPr lang="en-US" smtClean="0"/>
              <a:pPr/>
              <a:t>8</a:t>
            </a:fld>
            <a:endParaRPr lang="en-US" dirty="0"/>
          </a:p>
        </p:txBody>
      </p:sp>
      <p:pic>
        <p:nvPicPr>
          <p:cNvPr id="15" name="Resim 14"/>
          <p:cNvPicPr>
            <a:picLocks noChangeAspect="1"/>
          </p:cNvPicPr>
          <p:nvPr/>
        </p:nvPicPr>
        <p:blipFill>
          <a:blip r:embed="rId2"/>
          <a:stretch>
            <a:fillRect/>
          </a:stretch>
        </p:blipFill>
        <p:spPr>
          <a:xfrm>
            <a:off x="6181120" y="3478742"/>
            <a:ext cx="3140433" cy="2759004"/>
          </a:xfrm>
          <a:prstGeom prst="rect">
            <a:avLst/>
          </a:prstGeom>
        </p:spPr>
      </p:pic>
      <p:pic>
        <p:nvPicPr>
          <p:cNvPr id="9" name="Resim 8"/>
          <p:cNvPicPr>
            <a:picLocks noChangeAspect="1"/>
          </p:cNvPicPr>
          <p:nvPr/>
        </p:nvPicPr>
        <p:blipFill>
          <a:blip r:embed="rId3"/>
          <a:stretch>
            <a:fillRect/>
          </a:stretch>
        </p:blipFill>
        <p:spPr>
          <a:xfrm>
            <a:off x="10273639" y="277569"/>
            <a:ext cx="1584862" cy="986986"/>
          </a:xfrm>
          <a:prstGeom prst="rect">
            <a:avLst/>
          </a:prstGeom>
        </p:spPr>
      </p:pic>
    </p:spTree>
    <p:extLst>
      <p:ext uri="{BB962C8B-B14F-4D97-AF65-F5344CB8AC3E}">
        <p14:creationId xmlns:p14="http://schemas.microsoft.com/office/powerpoint/2010/main" val="24224591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smtClean="0"/>
              <a:t>Bulanıklaştıma</a:t>
            </a:r>
            <a:r>
              <a:rPr lang="tr-TR" b="1" dirty="0" smtClean="0"/>
              <a:t> </a:t>
            </a:r>
            <a:r>
              <a:rPr lang="tr-TR" b="1" dirty="0"/>
              <a:t>(</a:t>
            </a:r>
            <a:r>
              <a:rPr lang="tr-TR" b="1" dirty="0" err="1"/>
              <a:t>Fuzzification</a:t>
            </a:r>
            <a:r>
              <a:rPr lang="tr-TR" b="1" dirty="0" smtClean="0"/>
              <a:t>)</a:t>
            </a:r>
            <a:endParaRPr lang="tr-TR" dirty="0"/>
          </a:p>
        </p:txBody>
      </p:sp>
      <p:sp>
        <p:nvSpPr>
          <p:cNvPr id="3" name="İçerik Yer Tutucusu 2"/>
          <p:cNvSpPr>
            <a:spLocks noGrp="1"/>
          </p:cNvSpPr>
          <p:nvPr>
            <p:ph idx="1"/>
          </p:nvPr>
        </p:nvSpPr>
        <p:spPr/>
        <p:txBody>
          <a:bodyPr/>
          <a:lstStyle/>
          <a:p>
            <a:pPr marL="0" indent="0">
              <a:buNone/>
            </a:pPr>
            <a:r>
              <a:rPr lang="tr-TR" sz="2400" dirty="0" smtClean="0"/>
              <a:t>Üyelik </a:t>
            </a:r>
            <a:r>
              <a:rPr lang="tr-TR" sz="2400" dirty="0"/>
              <a:t>kümelerinin şekli giriş parametrelerinin değişimine ve daha önceki yapılan çalışmalara yönelik olarak </a:t>
            </a:r>
            <a:r>
              <a:rPr lang="tr-TR" sz="2400" dirty="0" smtClean="0"/>
              <a:t>belirlenmiştir. </a:t>
            </a:r>
            <a:r>
              <a:rPr lang="tr-TR" sz="2400" dirty="0"/>
              <a:t>Üyelik dereceleri, üyelik kümelerinin şekli dikkate alınarak hesaplanmıştır. Örneğin kömürün neminin üyelik derecesinin hesabı </a:t>
            </a:r>
            <a:r>
              <a:rPr lang="tr-TR" sz="2400" dirty="0" smtClean="0"/>
              <a:t>aşağıdaki Denklem </a:t>
            </a:r>
            <a:r>
              <a:rPr lang="tr-TR" sz="2400" dirty="0"/>
              <a:t>kullanılarak </a:t>
            </a:r>
            <a:r>
              <a:rPr lang="tr-TR" sz="2400" dirty="0" smtClean="0"/>
              <a:t>hesaplanmıştır.</a:t>
            </a:r>
            <a:endParaRPr lang="tr-TR" sz="2400" dirty="0"/>
          </a:p>
          <a:p>
            <a:pPr marL="0" indent="0">
              <a:buNone/>
            </a:pPr>
            <a:endParaRPr lang="tr-TR" dirty="0"/>
          </a:p>
        </p:txBody>
      </p:sp>
      <p:sp>
        <p:nvSpPr>
          <p:cNvPr id="4" name="Veri Yer Tutucusu 3"/>
          <p:cNvSpPr>
            <a:spLocks noGrp="1"/>
          </p:cNvSpPr>
          <p:nvPr>
            <p:ph type="dt" sz="half" idx="10"/>
          </p:nvPr>
        </p:nvSpPr>
        <p:spPr/>
        <p:txBody>
          <a:bodyPr/>
          <a:lstStyle/>
          <a:p>
            <a:fld id="{C621FAE8-9A54-4E2D-AAFA-409A8A181143}" type="datetime4">
              <a:rPr lang="en-US" smtClean="0"/>
              <a:t>February 2, 2015</a:t>
            </a:fld>
            <a:endParaRPr lang="en-US" dirty="0"/>
          </a:p>
        </p:txBody>
      </p:sp>
      <p:sp>
        <p:nvSpPr>
          <p:cNvPr id="5" name="Altbilgi Yer Tutucusu 4"/>
          <p:cNvSpPr>
            <a:spLocks noGrp="1"/>
          </p:cNvSpPr>
          <p:nvPr>
            <p:ph type="ftr" sz="quarter" idx="11"/>
          </p:nvPr>
        </p:nvSpPr>
        <p:spPr/>
        <p:txBody>
          <a:bodyPr/>
          <a:lstStyle/>
          <a:p>
            <a:r>
              <a:rPr lang="en-US" smtClean="0"/>
              <a:t>Dr.Eyyüp GÜLBANDILAR      Akademik Bilişim 2015</a:t>
            </a:r>
            <a:endParaRPr lang="en-US" dirty="0"/>
          </a:p>
        </p:txBody>
      </p:sp>
      <p:sp>
        <p:nvSpPr>
          <p:cNvPr id="6" name="Slayt Numarası Yer Tutucusu 5"/>
          <p:cNvSpPr>
            <a:spLocks noGrp="1"/>
          </p:cNvSpPr>
          <p:nvPr>
            <p:ph type="sldNum" sz="quarter" idx="12"/>
          </p:nvPr>
        </p:nvSpPr>
        <p:spPr/>
        <p:txBody>
          <a:bodyPr/>
          <a:lstStyle/>
          <a:p>
            <a:fld id="{D57F1E4F-1CFF-5643-939E-217C01CDF565}" type="slidenum">
              <a:rPr lang="en-US" smtClean="0"/>
              <a:pPr/>
              <a:t>9</a:t>
            </a:fld>
            <a:endParaRPr lang="en-US" dirty="0"/>
          </a:p>
        </p:txBody>
      </p:sp>
      <p:graphicFrame>
        <p:nvGraphicFramePr>
          <p:cNvPr id="14" name="Nesne 13"/>
          <p:cNvGraphicFramePr>
            <a:graphicFrameLocks noChangeAspect="1"/>
          </p:cNvGraphicFramePr>
          <p:nvPr>
            <p:extLst>
              <p:ext uri="{D42A27DB-BD31-4B8C-83A1-F6EECF244321}">
                <p14:modId xmlns:p14="http://schemas.microsoft.com/office/powerpoint/2010/main" val="3745143509"/>
              </p:ext>
            </p:extLst>
          </p:nvPr>
        </p:nvGraphicFramePr>
        <p:xfrm>
          <a:off x="4974300" y="4523821"/>
          <a:ext cx="3792538" cy="1314450"/>
        </p:xfrm>
        <a:graphic>
          <a:graphicData uri="http://schemas.openxmlformats.org/presentationml/2006/ole">
            <mc:AlternateContent xmlns:mc="http://schemas.openxmlformats.org/markup-compatibility/2006">
              <mc:Choice xmlns:v="urn:schemas-microsoft-com:vml" Requires="v">
                <p:oleObj spid="_x0000_s4126" name="Denklem" r:id="rId3" imgW="2565360" imgH="888840" progId="Equation.3">
                  <p:embed/>
                </p:oleObj>
              </mc:Choice>
              <mc:Fallback>
                <p:oleObj name="Denklem" r:id="rId3" imgW="2565360" imgH="888840" progId="Equation.3">
                  <p:embed/>
                  <p:pic>
                    <p:nvPicPr>
                      <p:cNvPr id="0" name=""/>
                      <p:cNvPicPr/>
                      <p:nvPr/>
                    </p:nvPicPr>
                    <p:blipFill>
                      <a:blip r:embed="rId4"/>
                      <a:stretch>
                        <a:fillRect/>
                      </a:stretch>
                    </p:blipFill>
                    <p:spPr>
                      <a:xfrm>
                        <a:off x="4974300" y="4523821"/>
                        <a:ext cx="3792538" cy="1314450"/>
                      </a:xfrm>
                      <a:prstGeom prst="rect">
                        <a:avLst/>
                      </a:prstGeom>
                    </p:spPr>
                  </p:pic>
                </p:oleObj>
              </mc:Fallback>
            </mc:AlternateContent>
          </a:graphicData>
        </a:graphic>
      </p:graphicFrame>
      <p:pic>
        <p:nvPicPr>
          <p:cNvPr id="9" name="Resim 8"/>
          <p:cNvPicPr>
            <a:picLocks noChangeAspect="1"/>
          </p:cNvPicPr>
          <p:nvPr/>
        </p:nvPicPr>
        <p:blipFill>
          <a:blip r:embed="rId5"/>
          <a:stretch>
            <a:fillRect/>
          </a:stretch>
        </p:blipFill>
        <p:spPr>
          <a:xfrm>
            <a:off x="10273639" y="277569"/>
            <a:ext cx="1584862" cy="986986"/>
          </a:xfrm>
          <a:prstGeom prst="rect">
            <a:avLst/>
          </a:prstGeom>
        </p:spPr>
      </p:pic>
    </p:spTree>
    <p:extLst>
      <p:ext uri="{BB962C8B-B14F-4D97-AF65-F5344CB8AC3E}">
        <p14:creationId xmlns:p14="http://schemas.microsoft.com/office/powerpoint/2010/main" val="2896443662"/>
      </p:ext>
    </p:extLst>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75</TotalTime>
  <Words>899</Words>
  <Application>Microsoft Office PowerPoint</Application>
  <PresentationFormat>Geniş ekran</PresentationFormat>
  <Paragraphs>112</Paragraphs>
  <Slides>18</Slides>
  <Notes>1</Notes>
  <HiddenSlides>0</HiddenSlides>
  <MMClips>0</MMClips>
  <ScaleCrop>false</ScaleCrop>
  <HeadingPairs>
    <vt:vector size="8" baseType="variant">
      <vt:variant>
        <vt:lpstr>Kullanılan Yazı Tipleri</vt:lpstr>
      </vt:variant>
      <vt:variant>
        <vt:i4>5</vt:i4>
      </vt:variant>
      <vt:variant>
        <vt:lpstr>Tema</vt:lpstr>
      </vt:variant>
      <vt:variant>
        <vt:i4>1</vt:i4>
      </vt:variant>
      <vt:variant>
        <vt:lpstr>Eklenmiş OLE Hizmet Programları</vt:lpstr>
      </vt:variant>
      <vt:variant>
        <vt:i4>1</vt:i4>
      </vt:variant>
      <vt:variant>
        <vt:lpstr>Slayt Başlıkları</vt:lpstr>
      </vt:variant>
      <vt:variant>
        <vt:i4>18</vt:i4>
      </vt:variant>
    </vt:vector>
  </HeadingPairs>
  <TitlesOfParts>
    <vt:vector size="25" baseType="lpstr">
      <vt:lpstr>Arial</vt:lpstr>
      <vt:lpstr>Calibri</vt:lpstr>
      <vt:lpstr>Century Gothic</vt:lpstr>
      <vt:lpstr>Times New Roman</vt:lpstr>
      <vt:lpstr>Wingdings 3</vt:lpstr>
      <vt:lpstr>Duman</vt:lpstr>
      <vt:lpstr>Denklem</vt:lpstr>
      <vt:lpstr>Linyit Kömürünün Alt Isı Değerinin Bulanık Mantık Kullanılarak Tahmin Edilmesi</vt:lpstr>
      <vt:lpstr>Amaç ve Önem</vt:lpstr>
      <vt:lpstr>Amaç ve Önem</vt:lpstr>
      <vt:lpstr>Amaç ve Önem</vt:lpstr>
      <vt:lpstr>Verilerin Toplanması</vt:lpstr>
      <vt:lpstr>Verilerin Toplanması</vt:lpstr>
      <vt:lpstr>Bulanık Sistemin Tasarımı</vt:lpstr>
      <vt:lpstr>Bulanıklaştıma (Fuzzification)</vt:lpstr>
      <vt:lpstr>Bulanıklaştıma (Fuzzification)</vt:lpstr>
      <vt:lpstr>Kural Tablosu (Rule Base)</vt:lpstr>
      <vt:lpstr>Çıkarım (Inference)</vt:lpstr>
      <vt:lpstr>Durulama (Defuzzification)</vt:lpstr>
      <vt:lpstr>Bulgular</vt:lpstr>
      <vt:lpstr>Bulgular</vt:lpstr>
      <vt:lpstr>Sonuçlar</vt:lpstr>
      <vt:lpstr>Sonuçlar</vt:lpstr>
      <vt:lpstr>Öneriler</vt:lpstr>
      <vt:lpstr>Teşekkür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Linyit Kömürünün Alt Isı Değerinin Bulanık Mantık Kullanılarak Tahmin Edilmesi</dc:title>
  <dc:creator>Eyüp Gülbandılar</dc:creator>
  <cp:lastModifiedBy>Eyüp Gülbandılar</cp:lastModifiedBy>
  <cp:revision>40</cp:revision>
  <dcterms:created xsi:type="dcterms:W3CDTF">2015-01-25T22:11:35Z</dcterms:created>
  <dcterms:modified xsi:type="dcterms:W3CDTF">2015-02-02T07:03:45Z</dcterms:modified>
</cp:coreProperties>
</file>