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64" r:id="rId5"/>
    <p:sldId id="259" r:id="rId6"/>
    <p:sldId id="263" r:id="rId7"/>
    <p:sldId id="260" r:id="rId8"/>
    <p:sldId id="261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64D04-AFDF-480B-B722-DD0B58DF848F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B5AE5-EDF8-4D3D-A91B-36BDBA9464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B5AE5-EDF8-4D3D-A91B-36BDBA94648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>
              <a:buClr>
                <a:schemeClr val="accent1">
                  <a:lumMod val="50000"/>
                </a:schemeClr>
              </a:buClr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 baseline="0">
          <a:solidFill>
            <a:schemeClr val="accent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baseline="0" smtClean="0">
          <a:solidFill>
            <a:schemeClr val="accent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rcturo.github.io/library/coffeescript/" TargetMode="External"/><Relationship Id="rId7" Type="http://schemas.openxmlformats.org/officeDocument/2006/relationships/hyperlink" Target="http://jster.net/category/color-librarie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ster.net/category/class-system" TargetMode="External"/><Relationship Id="rId5" Type="http://schemas.openxmlformats.org/officeDocument/2006/relationships/hyperlink" Target="http://jster.net/category/date-libraries" TargetMode="External"/><Relationship Id="rId4" Type="http://schemas.openxmlformats.org/officeDocument/2006/relationships/hyperlink" Target="http://jster.net/catalo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jster.net/category/presentation-libraries" TargetMode="External"/><Relationship Id="rId3" Type="http://schemas.openxmlformats.org/officeDocument/2006/relationships/hyperlink" Target="http://jster.net/category/visualization-libraries" TargetMode="External"/><Relationship Id="rId7" Type="http://schemas.openxmlformats.org/officeDocument/2006/relationships/hyperlink" Target="http://jster.net/category/physics-librarie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ster.net/category/game-engines" TargetMode="External"/><Relationship Id="rId5" Type="http://schemas.openxmlformats.org/officeDocument/2006/relationships/hyperlink" Target="http://jster.net/category/canvas-wrappers" TargetMode="External"/><Relationship Id="rId4" Type="http://schemas.openxmlformats.org/officeDocument/2006/relationships/hyperlink" Target="http://jster.net/category/mapping-libraries" TargetMode="External"/><Relationship Id="rId9" Type="http://schemas.openxmlformats.org/officeDocument/2006/relationships/hyperlink" Target="http://jster.net/category/wysiwyg-editor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obe.com/index.php/content/paperinfo/tpci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edmonk.com/sogrady/2015/01/14/language-rankings-1-15/" TargetMode="External"/><Relationship Id="rId4" Type="http://schemas.openxmlformats.org/officeDocument/2006/relationships/hyperlink" Target="http://langpop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t-ebooks.info/author/1054/" TargetMode="External"/><Relationship Id="rId3" Type="http://schemas.openxmlformats.org/officeDocument/2006/relationships/hyperlink" Target="https://developer.mozilla.org/en-US/docs/Web/JavaScript" TargetMode="External"/><Relationship Id="rId7" Type="http://schemas.openxmlformats.org/officeDocument/2006/relationships/hyperlink" Target="http://it-ebooks.info/book/274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oquentjavascript.net/" TargetMode="External"/><Relationship Id="rId5" Type="http://schemas.openxmlformats.org/officeDocument/2006/relationships/hyperlink" Target="http://jsperf.com/native-vs-array-js-vs-underscore/34" TargetMode="External"/><Relationship Id="rId4" Type="http://schemas.openxmlformats.org/officeDocument/2006/relationships/hyperlink" Target="http://caniuse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.org/TR/selectors-ap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rtinfowler.com/eaaDev/uiArchs.html" TargetMode="External"/><Relationship Id="rId5" Type="http://schemas.openxmlformats.org/officeDocument/2006/relationships/hyperlink" Target="https://manojjaggavarapu.wordpress.com/2012/05/02/presentation-patterns-mvc-mvp-pm-mvvm/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todomvc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activejs.org/" TargetMode="External"/><Relationship Id="rId4" Type="http://schemas.openxmlformats.org/officeDocument/2006/relationships/hyperlink" Target="https://www.google.com/search?q=addy+osmani+mv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7772400" cy="1143008"/>
          </a:xfrm>
        </p:spPr>
        <p:txBody>
          <a:bodyPr/>
          <a:lstStyle/>
          <a:p>
            <a:r>
              <a:rPr lang="tr-TR" dirty="0" err="1" smtClean="0"/>
              <a:t>Javascript</a:t>
            </a:r>
            <a:r>
              <a:rPr lang="tr-TR" dirty="0" smtClean="0"/>
              <a:t> ve Ekosistemi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5286388"/>
            <a:ext cx="6400800" cy="135732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tr-TR" sz="3000" dirty="0" smtClean="0">
                <a:solidFill>
                  <a:schemeClr val="accent1"/>
                </a:solidFill>
              </a:rPr>
              <a:t>Akademik Bilişim 2015 - Kurs</a:t>
            </a:r>
          </a:p>
          <a:p>
            <a:pPr algn="ctr"/>
            <a:endParaRPr lang="tr-TR" sz="2400" dirty="0" smtClean="0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tr-TR" sz="2300" dirty="0" smtClean="0">
                <a:solidFill>
                  <a:schemeClr val="accent1"/>
                </a:solidFill>
              </a:rPr>
              <a:t>Yrd.</a:t>
            </a:r>
            <a:r>
              <a:rPr lang="tr-TR" sz="2300" dirty="0" err="1" smtClean="0">
                <a:solidFill>
                  <a:schemeClr val="accent1"/>
                </a:solidFill>
              </a:rPr>
              <a:t>Doç.Dr</a:t>
            </a:r>
            <a:r>
              <a:rPr lang="tr-TR" sz="2300" dirty="0" smtClean="0">
                <a:solidFill>
                  <a:schemeClr val="accent1"/>
                </a:solidFill>
              </a:rPr>
              <a:t>. İzzet Pembeci</a:t>
            </a:r>
          </a:p>
          <a:p>
            <a:pPr algn="ctr">
              <a:lnSpc>
                <a:spcPct val="120000"/>
              </a:lnSpc>
            </a:pPr>
            <a:r>
              <a:rPr lang="tr-TR" sz="2300" dirty="0" smtClean="0">
                <a:solidFill>
                  <a:schemeClr val="accent1"/>
                </a:solidFill>
              </a:rPr>
              <a:t>Muğla Sıtkı Koçman Üniversitesi</a:t>
            </a:r>
            <a:endParaRPr lang="en-US" sz="23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Ekosistem -</a:t>
            </a:r>
            <a:r>
              <a:rPr lang="tr-TR" dirty="0" smtClean="0"/>
              <a:t> </a:t>
            </a:r>
            <a:r>
              <a:rPr lang="en-US" dirty="0" smtClean="0"/>
              <a:t>Useful JS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Coffeescript</a:t>
            </a:r>
            <a:r>
              <a:rPr lang="en-US" dirty="0" smtClean="0"/>
              <a:t> (compiles to </a:t>
            </a:r>
            <a:r>
              <a:rPr lang="en-US" dirty="0" err="1" smtClean="0"/>
              <a:t>js</a:t>
            </a:r>
            <a:r>
              <a:rPr lang="en-US" dirty="0" smtClean="0"/>
              <a:t>, simpler syntax, forbids some bad JS practice, </a:t>
            </a:r>
            <a:r>
              <a:rPr lang="en-US" dirty="0" smtClean="0">
                <a:hlinkClick r:id="rId3"/>
              </a:rPr>
              <a:t>book</a:t>
            </a:r>
            <a:r>
              <a:rPr lang="en-US" dirty="0" smtClean="0"/>
              <a:t>)</a:t>
            </a:r>
            <a:endParaRPr lang="tr-TR" dirty="0" smtClean="0"/>
          </a:p>
          <a:p>
            <a:r>
              <a:rPr lang="tr-TR" dirty="0" smtClean="0"/>
              <a:t>Bulmak için: </a:t>
            </a:r>
            <a:r>
              <a:rPr lang="tr-TR" dirty="0" err="1" smtClean="0">
                <a:hlinkClick r:id="rId4"/>
              </a:rPr>
              <a:t>jster</a:t>
            </a:r>
            <a:r>
              <a:rPr lang="tr-TR" dirty="0" smtClean="0">
                <a:hlinkClick r:id="rId4"/>
              </a:rPr>
              <a:t>.net</a:t>
            </a:r>
            <a:r>
              <a:rPr lang="tr-TR" dirty="0" smtClean="0"/>
              <a:t> (kategori sayfalarında en tepedekiler: en çok kullanılanlar </a:t>
            </a:r>
            <a:r>
              <a:rPr lang="tr-TR" dirty="0" err="1" smtClean="0"/>
              <a:t>github</a:t>
            </a:r>
            <a:r>
              <a:rPr lang="tr-TR" dirty="0" smtClean="0"/>
              <a:t> </a:t>
            </a:r>
            <a:r>
              <a:rPr lang="tr-TR" dirty="0" err="1" smtClean="0"/>
              <a:t>stars</a:t>
            </a:r>
            <a:r>
              <a:rPr lang="tr-TR" dirty="0" smtClean="0"/>
              <a:t>/</a:t>
            </a:r>
            <a:r>
              <a:rPr lang="tr-TR" dirty="0" err="1" smtClean="0"/>
              <a:t>forks</a:t>
            </a:r>
            <a:r>
              <a:rPr lang="tr-TR" dirty="0" smtClean="0"/>
              <a:t>)</a:t>
            </a:r>
            <a:endParaRPr lang="en-US" dirty="0" smtClean="0"/>
          </a:p>
          <a:p>
            <a:r>
              <a:rPr lang="tr-TR" dirty="0" smtClean="0"/>
              <a:t>Yardımcı, dile ek: </a:t>
            </a:r>
            <a:r>
              <a:rPr lang="en-US" dirty="0" smtClean="0"/>
              <a:t>Underscore</a:t>
            </a:r>
            <a:r>
              <a:rPr lang="tr-TR" dirty="0" smtClean="0"/>
              <a:t> (</a:t>
            </a:r>
            <a:r>
              <a:rPr lang="tr-TR" dirty="0" err="1" smtClean="0"/>
              <a:t>collections</a:t>
            </a:r>
            <a:r>
              <a:rPr lang="tr-TR" dirty="0" smtClean="0"/>
              <a:t>, </a:t>
            </a:r>
            <a:r>
              <a:rPr lang="tr-TR" dirty="0" err="1" smtClean="0"/>
              <a:t>functions</a:t>
            </a:r>
            <a:r>
              <a:rPr lang="tr-TR" dirty="0" smtClean="0"/>
              <a:t>)</a:t>
            </a:r>
            <a:r>
              <a:rPr lang="en-US" dirty="0" smtClean="0"/>
              <a:t>, </a:t>
            </a:r>
            <a:r>
              <a:rPr lang="en-US" dirty="0" err="1" smtClean="0"/>
              <a:t>lodash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tr-TR" dirty="0" err="1" smtClean="0"/>
              <a:t>underscore</a:t>
            </a:r>
            <a:r>
              <a:rPr lang="tr-TR" dirty="0" smtClean="0"/>
              <a:t> muadili, daha hızlı</a:t>
            </a:r>
            <a:r>
              <a:rPr lang="en-US" dirty="0" smtClean="0"/>
              <a:t>)</a:t>
            </a:r>
            <a:r>
              <a:rPr lang="tr-TR" dirty="0" smtClean="0"/>
              <a:t>, moment.</a:t>
            </a:r>
            <a:r>
              <a:rPr lang="tr-TR" dirty="0" err="1" smtClean="0"/>
              <a:t>js</a:t>
            </a:r>
            <a:r>
              <a:rPr lang="tr-TR" dirty="0" smtClean="0"/>
              <a:t> (</a:t>
            </a:r>
            <a:r>
              <a:rPr lang="tr-TR" dirty="0" err="1" smtClean="0">
                <a:hlinkClick r:id="rId5"/>
              </a:rPr>
              <a:t>date</a:t>
            </a:r>
            <a:r>
              <a:rPr lang="tr-TR" dirty="0" smtClean="0">
                <a:hlinkClick r:id="rId5"/>
              </a:rPr>
              <a:t>, time</a:t>
            </a:r>
            <a:r>
              <a:rPr lang="tr-TR" dirty="0" smtClean="0"/>
              <a:t>), </a:t>
            </a:r>
            <a:r>
              <a:rPr lang="tr-TR" dirty="0" err="1" smtClean="0"/>
              <a:t>sugar</a:t>
            </a:r>
            <a:r>
              <a:rPr lang="tr-TR" dirty="0" smtClean="0"/>
              <a:t>.</a:t>
            </a:r>
            <a:r>
              <a:rPr lang="tr-TR" dirty="0" err="1" smtClean="0"/>
              <a:t>js</a:t>
            </a:r>
            <a:r>
              <a:rPr lang="tr-TR" dirty="0" smtClean="0"/>
              <a:t>(toplu), </a:t>
            </a:r>
            <a:r>
              <a:rPr lang="tr-TR" dirty="0" err="1" smtClean="0">
                <a:hlinkClick r:id="rId6"/>
              </a:rPr>
              <a:t>class</a:t>
            </a:r>
            <a:r>
              <a:rPr lang="tr-TR" dirty="0" smtClean="0">
                <a:hlinkClick r:id="rId6"/>
              </a:rPr>
              <a:t> </a:t>
            </a:r>
            <a:r>
              <a:rPr lang="tr-TR" dirty="0" err="1" smtClean="0">
                <a:hlinkClick r:id="rId6"/>
              </a:rPr>
              <a:t>creation</a:t>
            </a:r>
            <a:r>
              <a:rPr lang="tr-TR" dirty="0" smtClean="0"/>
              <a:t>, </a:t>
            </a:r>
            <a:r>
              <a:rPr lang="tr-TR" dirty="0" err="1" smtClean="0">
                <a:hlinkClick r:id="rId7"/>
              </a:rPr>
              <a:t>color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Ekosistem - </a:t>
            </a:r>
            <a:r>
              <a:rPr lang="en-US" dirty="0" smtClean="0"/>
              <a:t>Useful </a:t>
            </a:r>
            <a:r>
              <a:rPr lang="en-US" dirty="0" smtClean="0"/>
              <a:t>JS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775191"/>
            <a:ext cx="8472518" cy="4625609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 smtClean="0">
                <a:hlinkClick r:id="rId3"/>
              </a:rPr>
              <a:t>Visualization</a:t>
            </a:r>
            <a:r>
              <a:rPr lang="tr-TR" dirty="0" smtClean="0"/>
              <a:t>, </a:t>
            </a:r>
            <a:r>
              <a:rPr lang="tr-TR" dirty="0" err="1" smtClean="0"/>
              <a:t>Charting</a:t>
            </a:r>
            <a:r>
              <a:rPr lang="tr-TR" dirty="0" smtClean="0"/>
              <a:t>: D3.</a:t>
            </a:r>
            <a:r>
              <a:rPr lang="tr-TR" dirty="0" err="1" smtClean="0"/>
              <a:t>js</a:t>
            </a:r>
            <a:r>
              <a:rPr lang="tr-TR" dirty="0" smtClean="0"/>
              <a:t>, </a:t>
            </a:r>
            <a:r>
              <a:rPr lang="tr-TR" dirty="0" err="1" smtClean="0"/>
              <a:t>flot</a:t>
            </a:r>
            <a:r>
              <a:rPr lang="tr-TR" dirty="0" smtClean="0"/>
              <a:t>, </a:t>
            </a:r>
            <a:r>
              <a:rPr lang="tr-TR" dirty="0" err="1" smtClean="0"/>
              <a:t>highcharts</a:t>
            </a:r>
            <a:endParaRPr lang="tr-TR" dirty="0" smtClean="0"/>
          </a:p>
          <a:p>
            <a:r>
              <a:rPr lang="tr-TR" dirty="0" err="1" smtClean="0">
                <a:hlinkClick r:id="rId4"/>
              </a:rPr>
              <a:t>Maps</a:t>
            </a:r>
            <a:r>
              <a:rPr lang="tr-TR" dirty="0" smtClean="0"/>
              <a:t>: </a:t>
            </a:r>
            <a:r>
              <a:rPr lang="tr-TR" dirty="0" err="1" smtClean="0"/>
              <a:t>Leaflet</a:t>
            </a:r>
            <a:r>
              <a:rPr lang="tr-TR" dirty="0" smtClean="0"/>
              <a:t>, </a:t>
            </a:r>
            <a:r>
              <a:rPr lang="tr-TR" dirty="0" err="1" smtClean="0"/>
              <a:t>OpenLayers</a:t>
            </a:r>
            <a:endParaRPr lang="tr-TR" dirty="0" smtClean="0"/>
          </a:p>
          <a:p>
            <a:r>
              <a:rPr lang="tr-TR" dirty="0" err="1" smtClean="0">
                <a:hlinkClick r:id="rId5"/>
              </a:rPr>
              <a:t>Canvas</a:t>
            </a:r>
            <a:r>
              <a:rPr lang="tr-TR" dirty="0" smtClean="0"/>
              <a:t> (</a:t>
            </a:r>
            <a:r>
              <a:rPr lang="tr-TR" dirty="0" err="1" smtClean="0"/>
              <a:t>drawing</a:t>
            </a:r>
            <a:r>
              <a:rPr lang="tr-TR" dirty="0" smtClean="0"/>
              <a:t>): </a:t>
            </a:r>
            <a:r>
              <a:rPr lang="tr-TR" dirty="0" err="1" smtClean="0"/>
              <a:t>Fabric</a:t>
            </a:r>
            <a:r>
              <a:rPr lang="tr-TR" dirty="0" smtClean="0"/>
              <a:t>, </a:t>
            </a:r>
            <a:r>
              <a:rPr lang="tr-TR" dirty="0" err="1" smtClean="0"/>
              <a:t>Kinetic</a:t>
            </a:r>
            <a:r>
              <a:rPr lang="tr-TR" dirty="0" smtClean="0"/>
              <a:t>, </a:t>
            </a:r>
            <a:r>
              <a:rPr lang="tr-TR" dirty="0" err="1" smtClean="0"/>
              <a:t>Easel</a:t>
            </a:r>
            <a:endParaRPr lang="tr-TR" dirty="0" smtClean="0"/>
          </a:p>
          <a:p>
            <a:r>
              <a:rPr lang="tr-TR" dirty="0" err="1" smtClean="0">
                <a:hlinkClick r:id="rId6"/>
              </a:rPr>
              <a:t>Game</a:t>
            </a:r>
            <a:r>
              <a:rPr lang="tr-TR" dirty="0" smtClean="0">
                <a:hlinkClick r:id="rId6"/>
              </a:rPr>
              <a:t> </a:t>
            </a:r>
            <a:r>
              <a:rPr lang="tr-TR" dirty="0" err="1" smtClean="0">
                <a:hlinkClick r:id="rId6"/>
              </a:rPr>
              <a:t>Engines</a:t>
            </a:r>
            <a:r>
              <a:rPr lang="tr-TR" dirty="0" smtClean="0"/>
              <a:t>: </a:t>
            </a:r>
            <a:r>
              <a:rPr lang="tr-TR" dirty="0" err="1" smtClean="0"/>
              <a:t>Pixi</a:t>
            </a:r>
            <a:r>
              <a:rPr lang="tr-TR" dirty="0" smtClean="0"/>
              <a:t>.</a:t>
            </a:r>
            <a:r>
              <a:rPr lang="tr-TR" dirty="0" err="1" smtClean="0"/>
              <a:t>js</a:t>
            </a:r>
            <a:r>
              <a:rPr lang="tr-TR" dirty="0" smtClean="0"/>
              <a:t> (</a:t>
            </a:r>
            <a:r>
              <a:rPr lang="tr-TR" dirty="0" err="1" smtClean="0"/>
              <a:t>webGL</a:t>
            </a:r>
            <a:r>
              <a:rPr lang="tr-TR" dirty="0" smtClean="0"/>
              <a:t>), </a:t>
            </a:r>
            <a:r>
              <a:rPr lang="tr-TR" dirty="0" err="1" smtClean="0"/>
              <a:t>Phaser</a:t>
            </a:r>
            <a:r>
              <a:rPr lang="tr-TR" dirty="0" smtClean="0"/>
              <a:t>, </a:t>
            </a:r>
            <a:r>
              <a:rPr lang="tr-TR" dirty="0" err="1" smtClean="0"/>
              <a:t>Crafty</a:t>
            </a:r>
            <a:r>
              <a:rPr lang="tr-TR" dirty="0" smtClean="0"/>
              <a:t>, </a:t>
            </a:r>
            <a:r>
              <a:rPr lang="tr-TR" dirty="0" err="1" smtClean="0">
                <a:hlinkClick r:id="rId7"/>
              </a:rPr>
              <a:t>physics</a:t>
            </a:r>
            <a:r>
              <a:rPr lang="tr-TR" dirty="0" smtClean="0">
                <a:hlinkClick r:id="rId7"/>
              </a:rPr>
              <a:t> </a:t>
            </a:r>
            <a:r>
              <a:rPr lang="tr-TR" dirty="0" err="1" smtClean="0">
                <a:hlinkClick r:id="rId7"/>
              </a:rPr>
              <a:t>engines</a:t>
            </a:r>
            <a:endParaRPr lang="tr-TR" dirty="0" smtClean="0"/>
          </a:p>
          <a:p>
            <a:r>
              <a:rPr lang="tr-TR" dirty="0" err="1" smtClean="0">
                <a:hlinkClick r:id="rId8"/>
              </a:rPr>
              <a:t>Presentation</a:t>
            </a:r>
            <a:r>
              <a:rPr lang="tr-TR" dirty="0" smtClean="0"/>
              <a:t>: </a:t>
            </a:r>
            <a:r>
              <a:rPr lang="tr-TR" dirty="0" err="1" smtClean="0"/>
              <a:t>impress</a:t>
            </a:r>
            <a:r>
              <a:rPr lang="tr-TR" dirty="0" smtClean="0"/>
              <a:t>, </a:t>
            </a:r>
            <a:r>
              <a:rPr lang="tr-TR" dirty="0" err="1" smtClean="0"/>
              <a:t>reveal</a:t>
            </a:r>
            <a:r>
              <a:rPr lang="tr-TR" dirty="0" smtClean="0"/>
              <a:t>, </a:t>
            </a:r>
            <a:r>
              <a:rPr lang="tr-TR" dirty="0" err="1" smtClean="0"/>
              <a:t>deck</a:t>
            </a:r>
            <a:endParaRPr lang="tr-TR" dirty="0" smtClean="0"/>
          </a:p>
          <a:p>
            <a:r>
              <a:rPr lang="tr-TR" dirty="0" smtClean="0">
                <a:hlinkClick r:id="rId9"/>
              </a:rPr>
              <a:t>WYSIWYG </a:t>
            </a:r>
            <a:r>
              <a:rPr lang="tr-TR" dirty="0" err="1" smtClean="0">
                <a:hlinkClick r:id="rId9"/>
              </a:rPr>
              <a:t>Editors</a:t>
            </a:r>
            <a:r>
              <a:rPr lang="tr-TR" dirty="0" smtClean="0"/>
              <a:t> </a:t>
            </a:r>
            <a:r>
              <a:rPr lang="tr-TR" dirty="0" smtClean="0"/>
              <a:t>(</a:t>
            </a:r>
            <a:r>
              <a:rPr lang="tr-TR" dirty="0" err="1" smtClean="0"/>
              <a:t>TinyMCE</a:t>
            </a:r>
            <a:r>
              <a:rPr lang="tr-TR" dirty="0" smtClean="0"/>
              <a:t>), </a:t>
            </a:r>
            <a:r>
              <a:rPr lang="tr-TR" dirty="0" err="1" smtClean="0"/>
              <a:t>Code</a:t>
            </a:r>
            <a:r>
              <a:rPr lang="tr-TR" dirty="0" smtClean="0"/>
              <a:t> (</a:t>
            </a:r>
            <a:r>
              <a:rPr lang="tr-TR" dirty="0" err="1" smtClean="0"/>
              <a:t>CodeMirror</a:t>
            </a:r>
            <a:r>
              <a:rPr lang="tr-TR" dirty="0" smtClean="0"/>
              <a:t>, </a:t>
            </a:r>
            <a:r>
              <a:rPr lang="tr-TR" dirty="0" err="1" smtClean="0"/>
              <a:t>Ace</a:t>
            </a:r>
            <a:r>
              <a:rPr lang="tr-TR" dirty="0" smtClean="0"/>
              <a:t>)</a:t>
            </a:r>
          </a:p>
          <a:p>
            <a:r>
              <a:rPr lang="tr-TR" dirty="0" smtClean="0"/>
              <a:t>Project </a:t>
            </a:r>
            <a:r>
              <a:rPr lang="tr-TR" dirty="0" err="1" smtClean="0"/>
              <a:t>Management</a:t>
            </a:r>
            <a:r>
              <a:rPr lang="tr-TR" dirty="0" smtClean="0"/>
              <a:t>: </a:t>
            </a:r>
            <a:r>
              <a:rPr lang="tr-TR" dirty="0" err="1" smtClean="0"/>
              <a:t>Bower</a:t>
            </a:r>
            <a:r>
              <a:rPr lang="tr-TR" dirty="0" smtClean="0"/>
              <a:t>, </a:t>
            </a:r>
            <a:r>
              <a:rPr lang="tr-TR" dirty="0" err="1" smtClean="0"/>
              <a:t>Grunt</a:t>
            </a:r>
            <a:r>
              <a:rPr lang="tr-TR" dirty="0" smtClean="0"/>
              <a:t>,</a:t>
            </a:r>
            <a:r>
              <a:rPr lang="tr-TR" dirty="0" smtClean="0"/>
              <a:t> </a:t>
            </a:r>
            <a:r>
              <a:rPr lang="tr-TR" dirty="0" err="1" smtClean="0"/>
              <a:t>Yeoman</a:t>
            </a:r>
            <a:r>
              <a:rPr lang="tr-TR" dirty="0" smtClean="0"/>
              <a:t>, </a:t>
            </a:r>
            <a:r>
              <a:rPr lang="tr-TR" dirty="0" err="1" smtClean="0"/>
              <a:t>Gulp</a:t>
            </a:r>
            <a:r>
              <a:rPr lang="tr-TR" dirty="0" smtClean="0"/>
              <a:t>, Brunch</a:t>
            </a:r>
          </a:p>
          <a:p>
            <a:r>
              <a:rPr lang="tr-TR" dirty="0" err="1" smtClean="0"/>
              <a:t>Require</a:t>
            </a:r>
            <a:r>
              <a:rPr lang="tr-TR" dirty="0" smtClean="0"/>
              <a:t>.</a:t>
            </a:r>
            <a:r>
              <a:rPr lang="tr-TR" dirty="0" err="1" smtClean="0"/>
              <a:t>js</a:t>
            </a:r>
            <a:r>
              <a:rPr lang="tr-TR" dirty="0" smtClean="0"/>
              <a:t> (</a:t>
            </a:r>
            <a:r>
              <a:rPr lang="tr-TR" dirty="0" err="1" smtClean="0"/>
              <a:t>modules</a:t>
            </a:r>
            <a:r>
              <a:rPr lang="tr-TR" dirty="0" smtClean="0"/>
              <a:t>), </a:t>
            </a:r>
            <a:r>
              <a:rPr lang="tr-TR" dirty="0" err="1" smtClean="0"/>
              <a:t>Browserify</a:t>
            </a:r>
            <a:r>
              <a:rPr lang="tr-TR" dirty="0" smtClean="0"/>
              <a:t>, </a:t>
            </a:r>
            <a:r>
              <a:rPr lang="tr-TR" dirty="0" err="1" smtClean="0"/>
              <a:t>Modernizr</a:t>
            </a:r>
            <a:r>
              <a:rPr lang="tr-TR" dirty="0" smtClean="0"/>
              <a:t> (tarayıcı farkları), </a:t>
            </a:r>
            <a:r>
              <a:rPr lang="tr-TR" dirty="0" err="1" smtClean="0"/>
              <a:t>socket</a:t>
            </a:r>
            <a:r>
              <a:rPr lang="tr-TR" dirty="0" smtClean="0"/>
              <a:t>.</a:t>
            </a:r>
            <a:r>
              <a:rPr lang="tr-TR" dirty="0" err="1" smtClean="0"/>
              <a:t>io</a:t>
            </a:r>
            <a:r>
              <a:rPr lang="tr-TR" dirty="0" smtClean="0"/>
              <a:t> (server-</a:t>
            </a:r>
            <a:r>
              <a:rPr lang="tr-TR" dirty="0" err="1" smtClean="0"/>
              <a:t>client</a:t>
            </a:r>
            <a:r>
              <a:rPr lang="tr-TR" dirty="0" smtClean="0"/>
              <a:t>)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Javascript</a:t>
            </a:r>
            <a:r>
              <a:rPr lang="tr-TR" dirty="0" smtClean="0"/>
              <a:t> Tarihçe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428736"/>
            <a:ext cx="8501122" cy="5000660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1995 (Netscape – </a:t>
            </a:r>
            <a:r>
              <a:rPr lang="tr-TR" dirty="0" err="1" smtClean="0"/>
              <a:t>Brandon</a:t>
            </a:r>
            <a:r>
              <a:rPr lang="tr-TR" dirty="0" smtClean="0"/>
              <a:t> </a:t>
            </a:r>
            <a:r>
              <a:rPr lang="tr-TR" dirty="0" err="1" smtClean="0"/>
              <a:t>Eich</a:t>
            </a:r>
            <a:r>
              <a:rPr lang="tr-TR" dirty="0" smtClean="0"/>
              <a:t>), 1996 (MSIE)</a:t>
            </a:r>
          </a:p>
          <a:p>
            <a:r>
              <a:rPr lang="tr-TR" dirty="0" err="1" smtClean="0"/>
              <a:t>Ecmascript</a:t>
            </a:r>
            <a:r>
              <a:rPr lang="tr-TR" dirty="0" smtClean="0"/>
              <a:t> (1997), ES6-</a:t>
            </a:r>
            <a:r>
              <a:rPr lang="tr-TR" dirty="0" err="1" smtClean="0"/>
              <a:t>Harmony</a:t>
            </a:r>
            <a:r>
              <a:rPr lang="tr-TR" dirty="0" smtClean="0"/>
              <a:t> (2015 ortası)</a:t>
            </a:r>
          </a:p>
          <a:p>
            <a:r>
              <a:rPr lang="tr-TR" dirty="0" smtClean="0"/>
              <a:t>Java’yla ilgisi yok</a:t>
            </a:r>
          </a:p>
          <a:p>
            <a:r>
              <a:rPr lang="tr-TR" dirty="0" smtClean="0"/>
              <a:t>1995-2005: Basit etkileşim, </a:t>
            </a:r>
            <a:r>
              <a:rPr lang="tr-TR" dirty="0" err="1" smtClean="0"/>
              <a:t>GMaps</a:t>
            </a:r>
            <a:r>
              <a:rPr lang="tr-TR" dirty="0" smtClean="0"/>
              <a:t>, </a:t>
            </a:r>
            <a:r>
              <a:rPr lang="tr-TR" dirty="0" err="1" smtClean="0"/>
              <a:t>Gmail</a:t>
            </a:r>
            <a:endParaRPr lang="tr-TR" dirty="0" smtClean="0"/>
          </a:p>
          <a:p>
            <a:r>
              <a:rPr lang="tr-TR" dirty="0" smtClean="0"/>
              <a:t>2005-2010: </a:t>
            </a:r>
            <a:r>
              <a:rPr lang="tr-TR" dirty="0" err="1" smtClean="0"/>
              <a:t>jQuery</a:t>
            </a:r>
            <a:r>
              <a:rPr lang="tr-TR" dirty="0" smtClean="0"/>
              <a:t>. Web 2.0., AJAX, </a:t>
            </a:r>
            <a:r>
              <a:rPr lang="tr-TR" dirty="0" err="1" smtClean="0"/>
              <a:t>APIs</a:t>
            </a:r>
            <a:r>
              <a:rPr lang="tr-TR" dirty="0" smtClean="0"/>
              <a:t>, JSON</a:t>
            </a:r>
          </a:p>
          <a:p>
            <a:r>
              <a:rPr lang="tr-TR" dirty="0" smtClean="0"/>
              <a:t>2010-2015: </a:t>
            </a:r>
          </a:p>
          <a:p>
            <a:pPr lvl="1"/>
            <a:r>
              <a:rPr lang="tr-TR" dirty="0" err="1" smtClean="0"/>
              <a:t>Performance</a:t>
            </a:r>
            <a:r>
              <a:rPr lang="tr-TR" dirty="0" smtClean="0"/>
              <a:t> (</a:t>
            </a:r>
            <a:r>
              <a:rPr lang="tr-TR" dirty="0" err="1" smtClean="0"/>
              <a:t>Chrome</a:t>
            </a:r>
            <a:r>
              <a:rPr lang="tr-TR" dirty="0" smtClean="0"/>
              <a:t>, </a:t>
            </a:r>
            <a:r>
              <a:rPr lang="tr-TR" dirty="0" err="1" smtClean="0"/>
              <a:t>Firefox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 smtClean="0"/>
              <a:t>Single</a:t>
            </a:r>
            <a:r>
              <a:rPr lang="tr-TR" dirty="0" smtClean="0"/>
              <a:t> </a:t>
            </a:r>
            <a:r>
              <a:rPr lang="tr-TR" dirty="0" err="1" smtClean="0"/>
              <a:t>Page</a:t>
            </a:r>
            <a:r>
              <a:rPr lang="tr-TR" dirty="0" smtClean="0"/>
              <a:t> </a:t>
            </a:r>
            <a:r>
              <a:rPr lang="tr-TR" dirty="0" err="1" smtClean="0"/>
              <a:t>Applications</a:t>
            </a:r>
            <a:r>
              <a:rPr lang="tr-TR" dirty="0" smtClean="0"/>
              <a:t> (SPA), </a:t>
            </a:r>
            <a:r>
              <a:rPr lang="tr-TR" dirty="0" err="1" smtClean="0"/>
              <a:t>Rich</a:t>
            </a:r>
            <a:r>
              <a:rPr lang="tr-TR" dirty="0" smtClean="0"/>
              <a:t> Internet </a:t>
            </a:r>
            <a:r>
              <a:rPr lang="tr-TR" dirty="0" err="1" smtClean="0"/>
              <a:t>App</a:t>
            </a:r>
            <a:r>
              <a:rPr lang="tr-TR" dirty="0" smtClean="0"/>
              <a:t>. (RIA)</a:t>
            </a:r>
          </a:p>
          <a:p>
            <a:pPr lvl="1"/>
            <a:r>
              <a:rPr lang="tr-TR" dirty="0" smtClean="0"/>
              <a:t> </a:t>
            </a:r>
            <a:r>
              <a:rPr lang="tr-TR" dirty="0" err="1" smtClean="0"/>
              <a:t>Node</a:t>
            </a:r>
            <a:r>
              <a:rPr lang="tr-TR" dirty="0" smtClean="0"/>
              <a:t>.</a:t>
            </a:r>
            <a:r>
              <a:rPr lang="tr-TR" dirty="0" err="1" smtClean="0"/>
              <a:t>js</a:t>
            </a:r>
            <a:endParaRPr lang="tr-TR" dirty="0" smtClean="0"/>
          </a:p>
          <a:p>
            <a:pPr lvl="1"/>
            <a:r>
              <a:rPr lang="tr-TR" dirty="0" smtClean="0"/>
              <a:t>MVC </a:t>
            </a:r>
            <a:r>
              <a:rPr lang="tr-TR" dirty="0" err="1" smtClean="0"/>
              <a:t>frameworks</a:t>
            </a:r>
            <a:r>
              <a:rPr lang="tr-TR" dirty="0" smtClean="0"/>
              <a:t>, Ekosistem</a:t>
            </a:r>
          </a:p>
          <a:p>
            <a:pPr lvl="1"/>
            <a:r>
              <a:rPr lang="tr-TR" dirty="0" err="1" smtClean="0"/>
              <a:t>Popularity</a:t>
            </a:r>
            <a:r>
              <a:rPr lang="tr-TR" dirty="0" smtClean="0"/>
              <a:t>: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TIOBE</a:t>
            </a:r>
            <a:r>
              <a:rPr lang="tr-TR" dirty="0" smtClean="0"/>
              <a:t>, </a:t>
            </a:r>
            <a:r>
              <a:rPr lang="tr-TR" dirty="0" err="1" smtClean="0">
                <a:hlinkClick r:id="rId4"/>
              </a:rPr>
              <a:t>LangPop</a:t>
            </a:r>
            <a:r>
              <a:rPr lang="tr-TR" dirty="0" smtClean="0"/>
              <a:t>, </a:t>
            </a:r>
            <a:r>
              <a:rPr lang="tr-TR" dirty="0" err="1" smtClean="0">
                <a:hlinkClick r:id="rId5"/>
              </a:rPr>
              <a:t>RedMonk</a:t>
            </a:r>
            <a:endParaRPr lang="tr-TR" dirty="0" smtClean="0"/>
          </a:p>
          <a:p>
            <a:pPr lvl="1"/>
            <a:r>
              <a:rPr lang="tr-TR" dirty="0" err="1" smtClean="0"/>
              <a:t>Bye</a:t>
            </a:r>
            <a:r>
              <a:rPr lang="tr-TR" dirty="0" smtClean="0"/>
              <a:t> </a:t>
            </a:r>
            <a:r>
              <a:rPr lang="tr-TR" dirty="0" err="1" smtClean="0"/>
              <a:t>bye</a:t>
            </a:r>
            <a:r>
              <a:rPr lang="tr-TR" dirty="0" smtClean="0"/>
              <a:t> </a:t>
            </a:r>
            <a:r>
              <a:rPr lang="tr-TR" dirty="0" err="1" smtClean="0"/>
              <a:t>Flash</a:t>
            </a:r>
            <a:r>
              <a:rPr lang="tr-TR" dirty="0" smtClean="0"/>
              <a:t>, Java </a:t>
            </a:r>
            <a:r>
              <a:rPr lang="tr-TR" dirty="0" err="1" smtClean="0"/>
              <a:t>Applet</a:t>
            </a:r>
            <a:endParaRPr lang="tr-TR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Dil olarak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840303"/>
          </a:xfrm>
        </p:spPr>
        <p:txBody>
          <a:bodyPr>
            <a:normAutofit/>
          </a:bodyPr>
          <a:lstStyle/>
          <a:p>
            <a:r>
              <a:rPr lang="tr-TR" sz="2800" dirty="0" smtClean="0"/>
              <a:t>Domain </a:t>
            </a:r>
            <a:r>
              <a:rPr lang="tr-TR" sz="2800" dirty="0" err="1" smtClean="0"/>
              <a:t>Specific</a:t>
            </a:r>
            <a:r>
              <a:rPr lang="tr-TR" sz="2800" dirty="0" smtClean="0"/>
              <a:t> </a:t>
            </a:r>
            <a:r>
              <a:rPr lang="tr-TR" sz="2800" dirty="0" err="1" smtClean="0"/>
              <a:t>Language</a:t>
            </a:r>
            <a:r>
              <a:rPr lang="tr-TR" sz="2800" b="1" dirty="0" smtClean="0"/>
              <a:t> </a:t>
            </a:r>
            <a:r>
              <a:rPr lang="tr-TR" sz="2800" b="1" dirty="0"/>
              <a:t> </a:t>
            </a:r>
            <a:r>
              <a:rPr lang="tr-TR" sz="2800" dirty="0" smtClean="0"/>
              <a:t>         </a:t>
            </a:r>
            <a:r>
              <a:rPr lang="tr-TR" sz="2000" dirty="0" smtClean="0"/>
              <a:t>General </a:t>
            </a:r>
            <a:r>
              <a:rPr lang="tr-TR" sz="2000" dirty="0" err="1" smtClean="0"/>
              <a:t>Purpose</a:t>
            </a:r>
            <a:r>
              <a:rPr lang="tr-TR" sz="2000" dirty="0" smtClean="0"/>
              <a:t> </a:t>
            </a:r>
            <a:r>
              <a:rPr lang="tr-TR" sz="2000" dirty="0" err="1" smtClean="0"/>
              <a:t>Language</a:t>
            </a:r>
            <a:endParaRPr lang="tr-TR" sz="2000" dirty="0" smtClean="0"/>
          </a:p>
          <a:p>
            <a:r>
              <a:rPr lang="tr-TR" sz="2800" dirty="0" err="1" smtClean="0"/>
              <a:t>Multiparadigm</a:t>
            </a:r>
            <a:r>
              <a:rPr lang="tr-TR" sz="2800" dirty="0" smtClean="0"/>
              <a:t> (</a:t>
            </a:r>
            <a:r>
              <a:rPr lang="tr-TR" sz="2800" dirty="0" err="1"/>
              <a:t>I</a:t>
            </a:r>
            <a:r>
              <a:rPr lang="tr-TR" sz="2800" dirty="0" err="1" smtClean="0"/>
              <a:t>mperative</a:t>
            </a:r>
            <a:r>
              <a:rPr lang="tr-TR" sz="2800" dirty="0" smtClean="0"/>
              <a:t>/C, </a:t>
            </a:r>
            <a:r>
              <a:rPr lang="tr-TR" sz="2800" dirty="0" err="1" smtClean="0"/>
              <a:t>Functional</a:t>
            </a:r>
            <a:r>
              <a:rPr lang="tr-TR" sz="2800" dirty="0" smtClean="0"/>
              <a:t>, OOP)</a:t>
            </a:r>
          </a:p>
          <a:p>
            <a:r>
              <a:rPr lang="tr-TR" sz="2800" dirty="0" err="1" smtClean="0"/>
              <a:t>Dynamic</a:t>
            </a:r>
            <a:r>
              <a:rPr lang="tr-TR" sz="2800" dirty="0" smtClean="0"/>
              <a:t> </a:t>
            </a:r>
            <a:r>
              <a:rPr lang="tr-TR" sz="2800" dirty="0" err="1" smtClean="0"/>
              <a:t>Typing</a:t>
            </a:r>
            <a:r>
              <a:rPr lang="tr-TR" sz="2800" dirty="0" smtClean="0"/>
              <a:t> </a:t>
            </a:r>
          </a:p>
          <a:p>
            <a:r>
              <a:rPr lang="tr-TR" sz="2800" dirty="0" err="1" smtClean="0"/>
              <a:t>Interpreted</a:t>
            </a:r>
            <a:r>
              <a:rPr lang="tr-TR" sz="2800" dirty="0" smtClean="0"/>
              <a:t> but </a:t>
            </a:r>
            <a:r>
              <a:rPr lang="tr-TR" sz="2800" dirty="0" err="1" smtClean="0"/>
              <a:t>just</a:t>
            </a:r>
            <a:r>
              <a:rPr lang="tr-TR" sz="2800" dirty="0" smtClean="0"/>
              <a:t>-in-time </a:t>
            </a:r>
            <a:r>
              <a:rPr lang="tr-TR" sz="2800" dirty="0" err="1" smtClean="0"/>
              <a:t>compilation</a:t>
            </a:r>
            <a:r>
              <a:rPr lang="tr-TR" sz="2800" dirty="0" smtClean="0"/>
              <a:t> on </a:t>
            </a:r>
            <a:r>
              <a:rPr lang="tr-TR" sz="2800" dirty="0" err="1" smtClean="0"/>
              <a:t>new</a:t>
            </a:r>
            <a:r>
              <a:rPr lang="tr-TR" sz="2800" dirty="0" smtClean="0"/>
              <a:t> </a:t>
            </a:r>
            <a:r>
              <a:rPr lang="tr-TR" sz="2800" dirty="0" err="1" smtClean="0"/>
              <a:t>browsers</a:t>
            </a:r>
            <a:endParaRPr lang="tr-TR" sz="2800" dirty="0" smtClean="0"/>
          </a:p>
          <a:p>
            <a:r>
              <a:rPr lang="tr-TR" sz="2800" dirty="0" err="1" smtClean="0"/>
              <a:t>Prototyping</a:t>
            </a:r>
            <a:r>
              <a:rPr lang="tr-TR" sz="2800" dirty="0" smtClean="0"/>
              <a:t> (</a:t>
            </a:r>
            <a:r>
              <a:rPr lang="tr-TR" sz="2800" dirty="0" err="1" smtClean="0"/>
              <a:t>Objects</a:t>
            </a:r>
            <a:r>
              <a:rPr lang="tr-TR" sz="2800" dirty="0" smtClean="0"/>
              <a:t> but not </a:t>
            </a:r>
            <a:r>
              <a:rPr lang="tr-TR" sz="2800" dirty="0" err="1" smtClean="0"/>
              <a:t>Class</a:t>
            </a:r>
            <a:r>
              <a:rPr lang="tr-TR" sz="2800" dirty="0" smtClean="0"/>
              <a:t>, </a:t>
            </a:r>
            <a:r>
              <a:rPr lang="tr-TR" sz="2800" dirty="0" err="1" smtClean="0"/>
              <a:t>Inheritance</a:t>
            </a:r>
            <a:r>
              <a:rPr lang="tr-TR" sz="2800" dirty="0" smtClean="0"/>
              <a:t>)</a:t>
            </a:r>
          </a:p>
          <a:p>
            <a:r>
              <a:rPr lang="tr-TR" sz="2800" dirty="0" err="1" smtClean="0"/>
              <a:t>First</a:t>
            </a:r>
            <a:r>
              <a:rPr lang="tr-TR" sz="2800" dirty="0" smtClean="0"/>
              <a:t> </a:t>
            </a:r>
            <a:r>
              <a:rPr lang="tr-TR" sz="2800" dirty="0" err="1" smtClean="0"/>
              <a:t>Class</a:t>
            </a:r>
            <a:r>
              <a:rPr lang="tr-TR" sz="2800" dirty="0" smtClean="0"/>
              <a:t> </a:t>
            </a:r>
            <a:r>
              <a:rPr lang="tr-TR" sz="2800" dirty="0" err="1" smtClean="0"/>
              <a:t>Functions</a:t>
            </a:r>
            <a:r>
              <a:rPr lang="tr-TR" sz="2800" dirty="0" smtClean="0"/>
              <a:t> / </a:t>
            </a:r>
            <a:r>
              <a:rPr lang="tr-TR" sz="2800" dirty="0" err="1" smtClean="0"/>
              <a:t>Closures</a:t>
            </a:r>
            <a:endParaRPr lang="tr-TR" sz="2800" dirty="0" smtClean="0"/>
          </a:p>
          <a:p>
            <a:r>
              <a:rPr lang="tr-TR" sz="2800" dirty="0" err="1" smtClean="0"/>
              <a:t>Asynchronous</a:t>
            </a:r>
            <a:r>
              <a:rPr lang="tr-TR" sz="2800" dirty="0" smtClean="0"/>
              <a:t> </a:t>
            </a:r>
            <a:r>
              <a:rPr lang="tr-TR" sz="2800" dirty="0" err="1" smtClean="0"/>
              <a:t>Nature</a:t>
            </a:r>
            <a:endParaRPr lang="tr-TR" sz="2800" dirty="0" smtClean="0"/>
          </a:p>
          <a:p>
            <a:r>
              <a:rPr lang="tr-TR" sz="2800" dirty="0" smtClean="0"/>
              <a:t>Zayıflıkları ortaya çıktı ama ES6 ve kütüphaneler ile kapanıyor.</a:t>
            </a:r>
          </a:p>
          <a:p>
            <a:endParaRPr lang="tr-TR" sz="2000" dirty="0" smtClean="0"/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10800000">
            <a:off x="4927504" y="1785927"/>
            <a:ext cx="358876" cy="1588"/>
          </a:xfrm>
          <a:prstGeom prst="straightConnector1">
            <a:avLst/>
          </a:prstGeom>
          <a:ln w="19050">
            <a:headEnd w="med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286380" y="1785926"/>
            <a:ext cx="285752" cy="1588"/>
          </a:xfrm>
          <a:prstGeom prst="straightConnector1">
            <a:avLst/>
          </a:prstGeom>
          <a:ln w="952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768865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Referans vb.: </a:t>
            </a:r>
            <a:r>
              <a:rPr lang="tr-TR" dirty="0" smtClean="0">
                <a:hlinkClick r:id="rId3"/>
              </a:rPr>
              <a:t>MDN</a:t>
            </a:r>
            <a:r>
              <a:rPr lang="tr-TR" dirty="0" smtClean="0"/>
              <a:t>, </a:t>
            </a:r>
            <a:r>
              <a:rPr lang="tr-TR" dirty="0" err="1" smtClean="0">
                <a:hlinkClick r:id="rId4"/>
              </a:rPr>
              <a:t>caniuse</a:t>
            </a:r>
            <a:r>
              <a:rPr lang="tr-TR" dirty="0" smtClean="0"/>
              <a:t>, </a:t>
            </a:r>
            <a:r>
              <a:rPr lang="tr-TR" dirty="0" err="1" smtClean="0">
                <a:hlinkClick r:id="rId5"/>
              </a:rPr>
              <a:t>jsperf</a:t>
            </a:r>
            <a:endParaRPr lang="tr-TR" dirty="0" smtClean="0"/>
          </a:p>
          <a:p>
            <a:r>
              <a:rPr lang="tr-TR" dirty="0" err="1" smtClean="0"/>
              <a:t>StackOverflow</a:t>
            </a:r>
            <a:r>
              <a:rPr lang="tr-TR" dirty="0" smtClean="0"/>
              <a:t> (sıralama: </a:t>
            </a:r>
            <a:r>
              <a:rPr lang="tr-TR" dirty="0" err="1" smtClean="0"/>
              <a:t>votes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Developer</a:t>
            </a:r>
            <a:r>
              <a:rPr lang="tr-TR" dirty="0" smtClean="0"/>
              <a:t>  </a:t>
            </a:r>
            <a:r>
              <a:rPr lang="tr-TR" dirty="0" err="1" smtClean="0"/>
              <a:t>Tools</a:t>
            </a:r>
            <a:r>
              <a:rPr lang="tr-TR" dirty="0" smtClean="0"/>
              <a:t> (</a:t>
            </a:r>
            <a:r>
              <a:rPr lang="tr-TR" dirty="0" err="1" smtClean="0"/>
              <a:t>Firefox</a:t>
            </a:r>
            <a:r>
              <a:rPr lang="tr-TR" dirty="0" smtClean="0"/>
              <a:t>, </a:t>
            </a:r>
            <a:r>
              <a:rPr lang="tr-TR" dirty="0" err="1" smtClean="0"/>
              <a:t>Chrome</a:t>
            </a:r>
            <a:r>
              <a:rPr lang="tr-TR" dirty="0" smtClean="0"/>
              <a:t>)</a:t>
            </a:r>
          </a:p>
          <a:p>
            <a:r>
              <a:rPr lang="tr-TR" dirty="0" smtClean="0"/>
              <a:t>Kod okuyun.</a:t>
            </a:r>
          </a:p>
          <a:p>
            <a:r>
              <a:rPr lang="tr-TR" dirty="0" smtClean="0"/>
              <a:t>Kitaplar:</a:t>
            </a:r>
          </a:p>
          <a:p>
            <a:pPr lvl="1"/>
            <a:r>
              <a:rPr lang="en-US" dirty="0" smtClean="0">
                <a:hlinkClick r:id="rId6"/>
              </a:rPr>
              <a:t>Eloquent JavaScript</a:t>
            </a:r>
            <a:r>
              <a:rPr lang="tr-TR" dirty="0" smtClean="0"/>
              <a:t> (online)</a:t>
            </a:r>
          </a:p>
          <a:p>
            <a:pPr lvl="1"/>
            <a:r>
              <a:rPr lang="tr-TR" dirty="0" smtClean="0">
                <a:hlinkClick r:id="rId7"/>
              </a:rPr>
              <a:t>J</a:t>
            </a:r>
            <a:r>
              <a:rPr lang="en-US" dirty="0" err="1" smtClean="0">
                <a:hlinkClick r:id="rId7"/>
              </a:rPr>
              <a:t>avaScript</a:t>
            </a:r>
            <a:r>
              <a:rPr lang="en-US" dirty="0" smtClean="0">
                <a:hlinkClick r:id="rId7"/>
              </a:rPr>
              <a:t>: The Good Parts</a:t>
            </a:r>
            <a:r>
              <a:rPr lang="tr-TR" dirty="0" smtClean="0"/>
              <a:t> (</a:t>
            </a:r>
            <a:r>
              <a:rPr lang="en-US" dirty="0" smtClean="0"/>
              <a:t>Douglas </a:t>
            </a:r>
            <a:r>
              <a:rPr lang="en-US" dirty="0" err="1" smtClean="0"/>
              <a:t>Crockford</a:t>
            </a:r>
            <a:r>
              <a:rPr lang="tr-TR" b="1" dirty="0" smtClean="0"/>
              <a:t>) </a:t>
            </a:r>
          </a:p>
          <a:p>
            <a:pPr lvl="1"/>
            <a:r>
              <a:rPr lang="tr-TR" dirty="0" err="1" smtClean="0">
                <a:hlinkClick r:id="rId8"/>
              </a:rPr>
              <a:t>Nicholas</a:t>
            </a:r>
            <a:r>
              <a:rPr lang="tr-TR" dirty="0" smtClean="0">
                <a:hlinkClick r:id="rId8"/>
              </a:rPr>
              <a:t> </a:t>
            </a:r>
            <a:r>
              <a:rPr lang="tr-TR" dirty="0" err="1" smtClean="0">
                <a:hlinkClick r:id="rId8"/>
              </a:rPr>
              <a:t>Zakas</a:t>
            </a:r>
            <a:r>
              <a:rPr lang="tr-TR" dirty="0" smtClean="0"/>
              <a:t> (1 yıl sonra): </a:t>
            </a:r>
            <a:r>
              <a:rPr lang="tr-TR" dirty="0" err="1" smtClean="0"/>
              <a:t>High</a:t>
            </a:r>
            <a:r>
              <a:rPr lang="tr-TR" dirty="0" smtClean="0"/>
              <a:t> </a:t>
            </a:r>
            <a:r>
              <a:rPr lang="tr-TR" dirty="0" err="1" smtClean="0"/>
              <a:t>Performance</a:t>
            </a:r>
            <a:r>
              <a:rPr lang="tr-TR" dirty="0" smtClean="0"/>
              <a:t> </a:t>
            </a:r>
            <a:r>
              <a:rPr lang="tr-TR" dirty="0" err="1" smtClean="0"/>
              <a:t>Javascript</a:t>
            </a:r>
            <a:r>
              <a:rPr lang="tr-TR" dirty="0" smtClean="0"/>
              <a:t>, </a:t>
            </a:r>
            <a:r>
              <a:rPr lang="en-US" dirty="0" smtClean="0"/>
              <a:t>The Principles of Object-Oriented JavaScript</a:t>
            </a:r>
            <a:r>
              <a:rPr lang="tr-TR" dirty="0" smtClean="0"/>
              <a:t>, </a:t>
            </a:r>
            <a:r>
              <a:rPr lang="tr-TR" dirty="0" err="1" smtClean="0"/>
              <a:t>Maintainable</a:t>
            </a:r>
            <a:r>
              <a:rPr lang="tr-TR" dirty="0" smtClean="0"/>
              <a:t> </a:t>
            </a:r>
            <a:r>
              <a:rPr lang="tr-TR" dirty="0" err="1" smtClean="0"/>
              <a:t>Javascript</a:t>
            </a:r>
            <a:endParaRPr lang="en-US" dirty="0" smtClean="0"/>
          </a:p>
          <a:p>
            <a:pPr lvl="1"/>
            <a:endParaRPr lang="tr-TR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r>
              <a:rPr lang="tr-TR" dirty="0" smtClean="0"/>
              <a:t>2x4 = 8 seans</a:t>
            </a:r>
          </a:p>
          <a:p>
            <a:r>
              <a:rPr lang="tr-TR" dirty="0" smtClean="0"/>
              <a:t>Dil olarak JS (2-3 seans)</a:t>
            </a:r>
          </a:p>
          <a:p>
            <a:r>
              <a:rPr lang="tr-TR" dirty="0" err="1" smtClean="0"/>
              <a:t>jQuery</a:t>
            </a:r>
            <a:r>
              <a:rPr lang="tr-TR" dirty="0" smtClean="0"/>
              <a:t> (1.5-2 seans)</a:t>
            </a:r>
          </a:p>
          <a:p>
            <a:r>
              <a:rPr lang="tr-TR" dirty="0" smtClean="0"/>
              <a:t>MV</a:t>
            </a:r>
            <a:r>
              <a:rPr lang="tr-TR" sz="2800" dirty="0" smtClean="0"/>
              <a:t>*</a:t>
            </a:r>
            <a:r>
              <a:rPr lang="tr-TR" dirty="0" smtClean="0"/>
              <a:t> </a:t>
            </a:r>
            <a:r>
              <a:rPr lang="tr-TR" dirty="0" err="1" smtClean="0"/>
              <a:t>frameworks</a:t>
            </a:r>
            <a:r>
              <a:rPr lang="tr-TR" dirty="0" smtClean="0"/>
              <a:t> (1-1.5 seans)</a:t>
            </a:r>
          </a:p>
          <a:p>
            <a:r>
              <a:rPr lang="tr-TR" dirty="0" err="1" smtClean="0"/>
              <a:t>Node</a:t>
            </a:r>
            <a:r>
              <a:rPr lang="tr-TR" dirty="0" smtClean="0"/>
              <a:t>, </a:t>
            </a:r>
            <a:r>
              <a:rPr lang="tr-TR" dirty="0" err="1" smtClean="0"/>
              <a:t>CoffeeScript</a:t>
            </a:r>
            <a:r>
              <a:rPr lang="tr-TR" dirty="0" smtClean="0"/>
              <a:t>, Kütüphaneler (3.5-1.5)</a:t>
            </a:r>
          </a:p>
          <a:p>
            <a:r>
              <a:rPr lang="tr-TR" dirty="0" smtClean="0"/>
              <a:t>Takip edin sadece</a:t>
            </a:r>
          </a:p>
          <a:p>
            <a:r>
              <a:rPr lang="tr-TR" dirty="0" err="1" smtClean="0"/>
              <a:t>Moodle</a:t>
            </a:r>
            <a:r>
              <a:rPr lang="tr-TR" dirty="0" smtClean="0"/>
              <a:t>?, Örnek basit oyun?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jQuery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2006, son sürüm (1.11.2, 2.1.3) Aralık 2014</a:t>
            </a:r>
          </a:p>
          <a:p>
            <a:r>
              <a:rPr lang="tr-TR" dirty="0" smtClean="0"/>
              <a:t>En popüler JS kütüphanesi (ilk 10K sitede %60)</a:t>
            </a:r>
          </a:p>
          <a:p>
            <a:r>
              <a:rPr lang="tr-TR" dirty="0" smtClean="0"/>
              <a:t>DOM </a:t>
            </a:r>
            <a:r>
              <a:rPr lang="tr-TR" dirty="0" err="1" smtClean="0"/>
              <a:t>manipulation</a:t>
            </a:r>
            <a:endParaRPr lang="tr-TR" dirty="0" smtClean="0"/>
          </a:p>
          <a:p>
            <a:r>
              <a:rPr lang="tr-TR" dirty="0" smtClean="0"/>
              <a:t>Tarayıcı farklarından bağımsız (</a:t>
            </a:r>
            <a:r>
              <a:rPr lang="tr-TR" dirty="0" err="1" smtClean="0"/>
              <a:t>Cross</a:t>
            </a:r>
            <a:r>
              <a:rPr lang="tr-TR" dirty="0" smtClean="0"/>
              <a:t> browser)</a:t>
            </a:r>
          </a:p>
          <a:p>
            <a:r>
              <a:rPr lang="tr-TR" dirty="0" smtClean="0"/>
              <a:t>AJAX, </a:t>
            </a:r>
            <a:r>
              <a:rPr lang="tr-TR" dirty="0" err="1" smtClean="0"/>
              <a:t>Animation</a:t>
            </a:r>
            <a:r>
              <a:rPr lang="tr-TR" dirty="0" smtClean="0"/>
              <a:t>, </a:t>
            </a:r>
            <a:r>
              <a:rPr lang="tr-TR" dirty="0" err="1" smtClean="0"/>
              <a:t>Promises</a:t>
            </a:r>
            <a:endParaRPr lang="tr-TR" dirty="0" smtClean="0"/>
          </a:p>
          <a:p>
            <a:r>
              <a:rPr lang="tr-TR" dirty="0" err="1" smtClean="0"/>
              <a:t>Extensible</a:t>
            </a:r>
            <a:r>
              <a:rPr lang="tr-TR" dirty="0" smtClean="0"/>
              <a:t> (tonla </a:t>
            </a:r>
            <a:r>
              <a:rPr lang="tr-TR" dirty="0" err="1" smtClean="0"/>
              <a:t>plugin</a:t>
            </a:r>
            <a:r>
              <a:rPr lang="tr-TR" dirty="0" smtClean="0"/>
              <a:t>)</a:t>
            </a:r>
          </a:p>
          <a:p>
            <a:r>
              <a:rPr lang="tr-TR" dirty="0" smtClean="0"/>
              <a:t>Ağırlığı bence azalacak (spagetti kod -&gt; MV*, tarayıcı standartlaşma, </a:t>
            </a:r>
            <a:r>
              <a:rPr lang="tr-TR" dirty="0" err="1" smtClean="0">
                <a:hlinkClick r:id="rId3"/>
              </a:rPr>
              <a:t>Selectors</a:t>
            </a:r>
            <a:r>
              <a:rPr lang="tr-TR" dirty="0" smtClean="0">
                <a:hlinkClick r:id="rId3"/>
              </a:rPr>
              <a:t> API</a:t>
            </a:r>
            <a:r>
              <a:rPr lang="tr-TR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MV* </a:t>
            </a:r>
            <a:r>
              <a:rPr lang="tr-TR" dirty="0" err="1" smtClean="0"/>
              <a:t>Frameworks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/>
          <a:lstStyle/>
          <a:p>
            <a:r>
              <a:rPr lang="tr-TR" dirty="0" err="1" smtClean="0"/>
              <a:t>Modal</a:t>
            </a:r>
            <a:r>
              <a:rPr lang="tr-TR" dirty="0" smtClean="0"/>
              <a:t>-</a:t>
            </a:r>
            <a:r>
              <a:rPr lang="tr-TR" dirty="0" err="1" smtClean="0"/>
              <a:t>View</a:t>
            </a:r>
            <a:r>
              <a:rPr lang="tr-TR" dirty="0" smtClean="0"/>
              <a:t>-</a:t>
            </a:r>
            <a:r>
              <a:rPr lang="tr-TR" dirty="0" err="1" smtClean="0"/>
              <a:t>Controller</a:t>
            </a:r>
            <a:r>
              <a:rPr lang="tr-TR" dirty="0" smtClean="0"/>
              <a:t> </a:t>
            </a:r>
            <a:r>
              <a:rPr lang="tr-TR" dirty="0" err="1" smtClean="0"/>
              <a:t>Design</a:t>
            </a:r>
            <a:r>
              <a:rPr lang="tr-TR" dirty="0" smtClean="0"/>
              <a:t> </a:t>
            </a:r>
            <a:r>
              <a:rPr lang="tr-TR" dirty="0" err="1" smtClean="0"/>
              <a:t>Pattern</a:t>
            </a:r>
            <a:r>
              <a:rPr lang="tr-TR" dirty="0" smtClean="0"/>
              <a:t> (1979)</a:t>
            </a:r>
          </a:p>
          <a:p>
            <a:r>
              <a:rPr lang="tr-TR" dirty="0" err="1" smtClean="0"/>
              <a:t>Seperation</a:t>
            </a:r>
            <a:r>
              <a:rPr lang="tr-TR" dirty="0" smtClean="0"/>
              <a:t> of </a:t>
            </a:r>
            <a:r>
              <a:rPr lang="tr-TR" dirty="0" err="1" smtClean="0"/>
              <a:t>Concerns</a:t>
            </a:r>
            <a:r>
              <a:rPr lang="tr-TR" dirty="0" smtClean="0"/>
              <a:t> (</a:t>
            </a:r>
            <a:r>
              <a:rPr lang="tr-TR" dirty="0" err="1" smtClean="0"/>
              <a:t>SoC</a:t>
            </a:r>
            <a:r>
              <a:rPr lang="tr-TR" dirty="0" smtClean="0"/>
              <a:t>)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mbc_base2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3000373"/>
            <a:ext cx="2337971" cy="257176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</p:spPr>
      </p:pic>
      <p:pic>
        <p:nvPicPr>
          <p:cNvPr id="5" name="Picture 4" descr="mvcbas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3357562"/>
            <a:ext cx="3447627" cy="292895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</p:spPr>
      </p:pic>
      <p:sp>
        <p:nvSpPr>
          <p:cNvPr id="7" name="TextBox 6"/>
          <p:cNvSpPr txBox="1"/>
          <p:nvPr/>
        </p:nvSpPr>
        <p:spPr>
          <a:xfrm>
            <a:off x="6357950" y="550070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</a:t>
            </a:r>
            <a:r>
              <a:rPr lang="tr-TR" dirty="0" smtClean="0">
                <a:hlinkClick r:id="rId5"/>
              </a:rPr>
              <a:t>a </a:t>
            </a:r>
            <a:r>
              <a:rPr lang="tr-TR" dirty="0" err="1" smtClean="0">
                <a:hlinkClick r:id="rId5"/>
              </a:rPr>
              <a:t>blog</a:t>
            </a:r>
            <a:r>
              <a:rPr lang="tr-TR" dirty="0" smtClean="0">
                <a:hlinkClick r:id="rId5"/>
              </a:rPr>
              <a:t> post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</a:t>
            </a:r>
            <a:r>
              <a:rPr lang="tr-TR" dirty="0" smtClean="0">
                <a:hlinkClick r:id="rId6"/>
              </a:rPr>
              <a:t>Martin </a:t>
            </a:r>
            <a:r>
              <a:rPr lang="tr-TR" dirty="0" err="1" smtClean="0">
                <a:hlinkClick r:id="rId6"/>
              </a:rPr>
              <a:t>Fowler</a:t>
            </a:r>
            <a:endParaRPr lang="en-US" dirty="0"/>
          </a:p>
        </p:txBody>
      </p:sp>
      <p:pic>
        <p:nvPicPr>
          <p:cNvPr id="6" name="Picture 5" descr="mvcsequencediagram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36" y="2571744"/>
            <a:ext cx="3000364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tr-TR" dirty="0" smtClean="0"/>
              <a:t>MV* </a:t>
            </a:r>
            <a:r>
              <a:rPr lang="tr-TR" dirty="0" err="1" smtClean="0"/>
              <a:t>Frameworks</a:t>
            </a:r>
            <a:endParaRPr lang="en-US" dirty="0"/>
          </a:p>
        </p:txBody>
      </p:sp>
      <p:pic>
        <p:nvPicPr>
          <p:cNvPr id="4" name="Content Placeholder 3" descr="mvp-passiveview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643050"/>
            <a:ext cx="3857652" cy="2433041"/>
          </a:xfrm>
          <a:solidFill>
            <a:schemeClr val="bg1">
              <a:lumMod val="75000"/>
              <a:lumOff val="25000"/>
            </a:schemeClr>
          </a:solidFill>
        </p:spPr>
      </p:pic>
      <p:pic>
        <p:nvPicPr>
          <p:cNvPr id="5" name="Picture 4" descr="mvp-supervisingcontroll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1643050"/>
            <a:ext cx="4000528" cy="2595087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</p:spPr>
      </p:pic>
      <p:pic>
        <p:nvPicPr>
          <p:cNvPr id="6" name="Picture 5" descr="mvv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976" y="4357694"/>
            <a:ext cx="6508206" cy="2296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MV* in JS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hlinkClick r:id="rId3" action="ppaction://hlinkfile"/>
              </a:rPr>
              <a:t>todomvc</a:t>
            </a:r>
            <a:r>
              <a:rPr lang="tr-TR" dirty="0" smtClean="0">
                <a:hlinkClick r:id="rId3" action="ppaction://hlinkfile"/>
              </a:rPr>
              <a:t>.com</a:t>
            </a:r>
            <a:r>
              <a:rPr lang="tr-TR" dirty="0"/>
              <a:t> </a:t>
            </a:r>
            <a:r>
              <a:rPr lang="tr-TR" dirty="0" smtClean="0"/>
              <a:t>(</a:t>
            </a:r>
            <a:r>
              <a:rPr lang="tr-TR" dirty="0" err="1" smtClean="0"/>
              <a:t>read</a:t>
            </a:r>
            <a:r>
              <a:rPr lang="tr-TR" dirty="0" smtClean="0"/>
              <a:t> </a:t>
            </a:r>
            <a:r>
              <a:rPr lang="tr-TR" dirty="0" err="1"/>
              <a:t>A</a:t>
            </a:r>
            <a:r>
              <a:rPr lang="tr-TR" dirty="0" err="1" smtClean="0"/>
              <a:t>ddy</a:t>
            </a:r>
            <a:r>
              <a:rPr lang="tr-TR" dirty="0" smtClean="0"/>
              <a:t> </a:t>
            </a:r>
            <a:r>
              <a:rPr lang="tr-TR" dirty="0"/>
              <a:t>O</a:t>
            </a:r>
            <a:r>
              <a:rPr lang="tr-TR" dirty="0" smtClean="0"/>
              <a:t>smani </a:t>
            </a:r>
            <a:r>
              <a:rPr lang="tr-TR" dirty="0" smtClean="0">
                <a:hlinkClick r:id="rId4"/>
              </a:rPr>
              <a:t>on </a:t>
            </a:r>
            <a:r>
              <a:rPr lang="tr-TR" dirty="0" err="1" smtClean="0">
                <a:hlinkClick r:id="rId4"/>
              </a:rPr>
              <a:t>mvc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Framework</a:t>
            </a:r>
            <a:r>
              <a:rPr lang="tr-TR" dirty="0" smtClean="0"/>
              <a:t> (</a:t>
            </a:r>
            <a:r>
              <a:rPr lang="en-US" dirty="0" smtClean="0"/>
              <a:t>opinionated</a:t>
            </a:r>
            <a:r>
              <a:rPr lang="tr-TR" dirty="0" smtClean="0"/>
              <a:t>, </a:t>
            </a:r>
            <a:r>
              <a:rPr lang="tr-TR" dirty="0" err="1" smtClean="0"/>
              <a:t>tools</a:t>
            </a:r>
            <a:r>
              <a:rPr lang="tr-TR" dirty="0" smtClean="0"/>
              <a:t>) vs.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err="1" smtClean="0"/>
              <a:t>Library</a:t>
            </a:r>
            <a:r>
              <a:rPr lang="tr-TR" dirty="0" smtClean="0"/>
              <a:t> (</a:t>
            </a:r>
            <a:r>
              <a:rPr lang="tr-TR" dirty="0" err="1" smtClean="0"/>
              <a:t>flexible</a:t>
            </a:r>
            <a:r>
              <a:rPr lang="tr-TR" dirty="0" smtClean="0"/>
              <a:t>,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code</a:t>
            </a:r>
            <a:r>
              <a:rPr lang="tr-TR" dirty="0" smtClean="0"/>
              <a:t>, </a:t>
            </a:r>
            <a:r>
              <a:rPr lang="tr-TR" dirty="0" err="1" smtClean="0"/>
              <a:t>integrate</a:t>
            </a:r>
            <a:r>
              <a:rPr lang="tr-TR" dirty="0" smtClean="0"/>
              <a:t> </a:t>
            </a:r>
            <a:r>
              <a:rPr lang="tr-TR" dirty="0" err="1" smtClean="0"/>
              <a:t>others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Backbone</a:t>
            </a:r>
            <a:r>
              <a:rPr lang="tr-TR" dirty="0" smtClean="0"/>
              <a:t>: ilklerden, temiz/sade, </a:t>
            </a:r>
            <a:r>
              <a:rPr lang="tr-TR" dirty="0" err="1" smtClean="0"/>
              <a:t>boilerplate</a:t>
            </a:r>
            <a:r>
              <a:rPr lang="tr-TR" dirty="0" smtClean="0"/>
              <a:t> </a:t>
            </a:r>
            <a:r>
              <a:rPr lang="tr-TR" dirty="0" err="1" smtClean="0"/>
              <a:t>code</a:t>
            </a:r>
            <a:r>
              <a:rPr lang="tr-TR" dirty="0" smtClean="0"/>
              <a:t>, bol örnek/kullanıcı, </a:t>
            </a:r>
            <a:r>
              <a:rPr lang="tr-TR" dirty="0" err="1" smtClean="0"/>
              <a:t>Marionette</a:t>
            </a:r>
            <a:endParaRPr lang="tr-TR" dirty="0" smtClean="0"/>
          </a:p>
          <a:p>
            <a:r>
              <a:rPr lang="tr-TR" dirty="0" err="1" smtClean="0"/>
              <a:t>Angular</a:t>
            </a:r>
            <a:r>
              <a:rPr lang="tr-TR" dirty="0" smtClean="0"/>
              <a:t>(</a:t>
            </a:r>
            <a:r>
              <a:rPr lang="tr-TR" dirty="0" err="1"/>
              <a:t>G</a:t>
            </a:r>
            <a:r>
              <a:rPr lang="tr-TR" dirty="0" err="1" smtClean="0"/>
              <a:t>oogle</a:t>
            </a:r>
            <a:r>
              <a:rPr lang="tr-TR" dirty="0" smtClean="0"/>
              <a:t>), </a:t>
            </a:r>
            <a:r>
              <a:rPr lang="tr-TR" dirty="0" err="1" smtClean="0"/>
              <a:t>Ember</a:t>
            </a:r>
            <a:r>
              <a:rPr lang="tr-TR" dirty="0" smtClean="0"/>
              <a:t>: Karmaşık, güçlü, </a:t>
            </a:r>
            <a:r>
              <a:rPr lang="tr-TR" dirty="0" err="1" smtClean="0"/>
              <a:t>learning</a:t>
            </a:r>
            <a:r>
              <a:rPr lang="tr-TR" dirty="0" smtClean="0"/>
              <a:t> </a:t>
            </a:r>
            <a:r>
              <a:rPr lang="tr-TR" dirty="0" err="1" smtClean="0"/>
              <a:t>curve</a:t>
            </a:r>
            <a:endParaRPr lang="tr-TR" dirty="0" smtClean="0"/>
          </a:p>
          <a:p>
            <a:r>
              <a:rPr lang="tr-TR" dirty="0" err="1" smtClean="0"/>
              <a:t>Knockout</a:t>
            </a:r>
            <a:r>
              <a:rPr lang="tr-TR" dirty="0" smtClean="0"/>
              <a:t>, </a:t>
            </a:r>
            <a:r>
              <a:rPr lang="tr-TR" dirty="0" err="1" smtClean="0">
                <a:hlinkClick r:id="rId5"/>
              </a:rPr>
              <a:t>Ractive</a:t>
            </a:r>
            <a:r>
              <a:rPr lang="tr-TR" dirty="0" smtClean="0"/>
              <a:t>, </a:t>
            </a:r>
            <a:r>
              <a:rPr lang="tr-TR" dirty="0" err="1" smtClean="0"/>
              <a:t>Reactive</a:t>
            </a:r>
            <a:r>
              <a:rPr lang="tr-TR" dirty="0" smtClean="0"/>
              <a:t>(</a:t>
            </a:r>
            <a:r>
              <a:rPr lang="tr-TR" dirty="0" err="1" smtClean="0"/>
              <a:t>Facebook</a:t>
            </a:r>
            <a:r>
              <a:rPr lang="tr-TR" dirty="0" smtClean="0"/>
              <a:t>): Arada</a:t>
            </a:r>
          </a:p>
          <a:p>
            <a:endParaRPr lang="tr-TR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Custom 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CF5A1B"/>
      </a:hlink>
      <a:folHlink>
        <a:srgbClr val="24617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1395</TotalTime>
  <Words>565</Words>
  <PresentationFormat>On-screen Show (4:3)</PresentationFormat>
  <Paragraphs>92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Module</vt:lpstr>
      <vt:lpstr>Javascript ve Ekosistemi</vt:lpstr>
      <vt:lpstr>Javascript Tarihçe</vt:lpstr>
      <vt:lpstr>Dil olarak</vt:lpstr>
      <vt:lpstr>Kaynaklar</vt:lpstr>
      <vt:lpstr>Kurs</vt:lpstr>
      <vt:lpstr>jQuery</vt:lpstr>
      <vt:lpstr>MV* Frameworks</vt:lpstr>
      <vt:lpstr>MV* Frameworks</vt:lpstr>
      <vt:lpstr>MV* in JS</vt:lpstr>
      <vt:lpstr>Ekosistem - Useful JS Libraries</vt:lpstr>
      <vt:lpstr>Ekosistem - Useful JS Libraries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</dc:title>
  <cp:lastModifiedBy>i p</cp:lastModifiedBy>
  <cp:revision>79</cp:revision>
  <dcterms:modified xsi:type="dcterms:W3CDTF">2015-02-13T09:23:52Z</dcterms:modified>
</cp:coreProperties>
</file>