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notesMasterIdLst>
    <p:notesMasterId r:id="rId7"/>
  </p:notesMasterIdLst>
  <p:sldIdLst>
    <p:sldId id="256" r:id="rId2"/>
    <p:sldId id="257" r:id="rId3"/>
    <p:sldId id="258" r:id="rId4"/>
    <p:sldId id="264" r:id="rId5"/>
    <p:sldId id="259" r:id="rId6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showOutlineIcons="0">
    <p:restoredLeft sz="15620"/>
    <p:restoredTop sz="94660"/>
  </p:normalViewPr>
  <p:slideViewPr>
    <p:cSldViewPr>
      <p:cViewPr varScale="1">
        <p:scale>
          <a:sx n="46" d="100"/>
          <a:sy n="46" d="100"/>
        </p:scale>
        <p:origin x="-63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F54082E-F689-4262-A85D-AA11E06147FD}" type="datetimeFigureOut">
              <a:rPr lang="en-US" smtClean="0"/>
              <a:t>1/31/2015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6FD73DE-BAEF-42BA-BAFF-9A4311836387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FD73DE-BAEF-42BA-BAFF-9A4311836387}" type="slidenum">
              <a:rPr lang="en-US" smtClean="0"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FD73DE-BAEF-42BA-BAFF-9A4311836387}" type="slidenum">
              <a:rPr lang="en-US" smtClean="0"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FD73DE-BAEF-42BA-BAFF-9A4311836387}" type="slidenum">
              <a:rPr lang="en-US" smtClean="0"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FD73DE-BAEF-42BA-BAFF-9A4311836387}" type="slidenum">
              <a:rPr lang="en-US" smtClean="0"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FD73DE-BAEF-42BA-BAFF-9A4311836387}" type="slidenum">
              <a:rPr lang="en-US" smtClean="0"/>
              <a:t>5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0" y="0"/>
            <a:ext cx="9143999" cy="513543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3355848"/>
            <a:ext cx="8077200" cy="1673352"/>
          </a:xfr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1828800"/>
            <a:ext cx="8077200" cy="1499616"/>
          </a:xfrm>
        </p:spPr>
        <p:txBody>
          <a:bodyPr lIns="118872" tIns="0" rIns="45720" bIns="0" anchor="b"/>
          <a:lstStyle>
            <a:lvl1pPr marL="0" indent="0" algn="l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31.01.2015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0" name="Rectangle 9"/>
          <p:cNvSpPr/>
          <p:nvPr/>
        </p:nvSpPr>
        <p:spPr bwMode="invGray">
          <a:xfrm>
            <a:off x="0" y="5128334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31.01.2015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invGray">
          <a:xfrm>
            <a:off x="6598920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108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 bwMode="ltGray">
          <a:xfrm>
            <a:off x="6647687" y="0"/>
            <a:ext cx="2514601" cy="685800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81800" y="274640"/>
            <a:ext cx="1905000" cy="5851525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04800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31.01.2015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40597" y="6377459"/>
            <a:ext cx="3836404" cy="365125"/>
          </a:xfrm>
        </p:spPr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252728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buClr>
                <a:schemeClr val="accent1">
                  <a:lumMod val="50000"/>
                </a:schemeClr>
              </a:buClr>
              <a:defRPr/>
            </a:lvl1pPr>
            <a:lvl2pPr>
              <a:buClr>
                <a:schemeClr val="accent1">
                  <a:lumMod val="50000"/>
                </a:schemeClr>
              </a:buClr>
              <a:defRPr/>
            </a:lvl2pPr>
            <a:lvl3pPr>
              <a:buClr>
                <a:schemeClr val="accent1">
                  <a:lumMod val="50000"/>
                </a:schemeClr>
              </a:buClr>
              <a:defRPr/>
            </a:lvl3pPr>
            <a:lvl4pPr>
              <a:buClr>
                <a:schemeClr val="accent1">
                  <a:lumMod val="50000"/>
                </a:schemeClr>
              </a:buClr>
              <a:defRPr/>
            </a:lvl4pPr>
            <a:lvl5pPr>
              <a:buClr>
                <a:schemeClr val="accent1">
                  <a:lumMod val="50000"/>
                </a:schemeClr>
              </a:buClr>
              <a:defRPr/>
            </a:lvl5pPr>
            <a:extLst/>
          </a:lstStyle>
          <a:p>
            <a:pPr lvl="0" eaLnBrk="1" latinLnBrk="0" hangingPunct="1"/>
            <a:r>
              <a:rPr lang="en-US" dirty="0" smtClean="0"/>
              <a:t>Click to edit Master text styles</a:t>
            </a:r>
          </a:p>
          <a:p>
            <a:pPr lvl="1" eaLnBrk="1" latinLnBrk="0" hangingPunct="1"/>
            <a:r>
              <a:rPr lang="en-US" dirty="0" smtClean="0"/>
              <a:t>Second level</a:t>
            </a:r>
          </a:p>
          <a:p>
            <a:pPr lvl="2" eaLnBrk="1" latinLnBrk="0" hangingPunct="1"/>
            <a:r>
              <a:rPr lang="en-US" dirty="0" smtClean="0"/>
              <a:t>Third level</a:t>
            </a:r>
          </a:p>
          <a:p>
            <a:pPr lvl="3" eaLnBrk="1" latinLnBrk="0" hangingPunct="1"/>
            <a:r>
              <a:rPr lang="en-US" dirty="0" smtClean="0"/>
              <a:t>Fourth level</a:t>
            </a:r>
          </a:p>
          <a:p>
            <a:pPr lvl="4" eaLnBrk="1" latinLnBrk="0" hangingPunct="1"/>
            <a:r>
              <a:rPr lang="en-US" dirty="0" smtClean="0"/>
              <a:t>Fifth level</a:t>
            </a:r>
            <a:endParaRPr kumimoji="0"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31.01.2015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0" y="1"/>
            <a:ext cx="9144000" cy="260252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 bwMode="invGray">
          <a:xfrm>
            <a:off x="0" y="2602520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9808" y="118872"/>
            <a:ext cx="8013192" cy="1636776"/>
          </a:xfrm>
        </p:spPr>
        <p:txBody>
          <a:bodyPr vert="horz" lIns="91440" tIns="0" rIns="91440" bIns="0" rtlCol="0" anchor="b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 cap="none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40664" y="1828800"/>
            <a:ext cx="8022336" cy="685800"/>
          </a:xfrm>
        </p:spPr>
        <p:txBody>
          <a:bodyPr lIns="146304" tIns="0" rIns="45720" bIns="0"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31.01.2015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73936"/>
            <a:ext cx="4038600" cy="4623816"/>
          </a:xfrm>
        </p:spPr>
        <p:txBody>
          <a:bodyPr lIns="9144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73936"/>
            <a:ext cx="4038600" cy="462381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31.01.2015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98987"/>
            <a:ext cx="4040188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49512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698987"/>
            <a:ext cx="4041775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49512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31.01.2015</a:t>
            </a:fld>
            <a:endParaRPr lang="tr-T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31.01.2015</a:t>
            </a:fld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31.01.2015</a:t>
            </a:fld>
            <a:endParaRPr lang="tr-T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838" y="152400"/>
            <a:ext cx="2523744" cy="978408"/>
          </a:xfrm>
        </p:spPr>
        <p:txBody>
          <a:bodyPr vert="horz" lIns="73152" rIns="45720" bIns="0" rtlCol="0" anchor="b">
            <a:normAutofit/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19377" y="1743133"/>
            <a:ext cx="5920641" cy="45588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838" y="1730018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31.01.2015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2" name="Rectangle 11"/>
          <p:cNvSpPr/>
          <p:nvPr/>
        </p:nvSpPr>
        <p:spPr bwMode="invGray">
          <a:xfrm>
            <a:off x="2855737" y="0"/>
            <a:ext cx="4572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 bwMode="invGray">
          <a:xfrm>
            <a:off x="2855737" y="0"/>
            <a:ext cx="4572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4592" y="155448"/>
            <a:ext cx="2525150" cy="978408"/>
          </a:xfrm>
        </p:spPr>
        <p:txBody>
          <a:bodyPr lIns="73152" bIns="0" anchor="b"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903805" y="1484808"/>
            <a:ext cx="6247397" cy="5373192"/>
          </a:xfrm>
          <a:solidFill>
            <a:schemeClr val="bg2">
              <a:shade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  <a:extLst/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4592" y="1728216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64592" y="1170432"/>
            <a:ext cx="2523744" cy="201168"/>
          </a:xfrm>
        </p:spPr>
        <p:txBody>
          <a:bodyPr/>
          <a:lstStyle/>
          <a:p>
            <a:fld id="{D9F75050-0E15-4C5B-92B0-66D068882F1F}" type="datetimeFigureOut">
              <a:rPr lang="tr-TR" smtClean="0"/>
              <a:pPr/>
              <a:t>31.01.2015</a:t>
            </a:fld>
            <a:endParaRPr lang="tr-TR"/>
          </a:p>
        </p:txBody>
      </p:sp>
      <p:sp>
        <p:nvSpPr>
          <p:cNvPr id="11" name="Rectangle 10"/>
          <p:cNvSpPr/>
          <p:nvPr/>
        </p:nvSpPr>
        <p:spPr>
          <a:xfrm>
            <a:off x="2855737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 bwMode="invGray">
          <a:xfrm>
            <a:off x="2855737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35808" y="1170432"/>
            <a:ext cx="5193792" cy="201168"/>
          </a:xfrm>
        </p:spPr>
        <p:txBody>
          <a:bodyPr/>
          <a:lstStyle>
            <a:lvl1pPr>
              <a:defRPr>
                <a:solidFill>
                  <a:schemeClr val="bg1">
                    <a:shade val="50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339328" y="1170432"/>
            <a:ext cx="733864" cy="201168"/>
          </a:xfrm>
        </p:spPr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 bwMode="invGray">
          <a:xfrm>
            <a:off x="0" y="1435895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7" name="Rectangle 6"/>
          <p:cNvSpPr/>
          <p:nvPr/>
        </p:nvSpPr>
        <p:spPr bwMode="ltGray">
          <a:xfrm>
            <a:off x="0" y="0"/>
            <a:ext cx="9143999" cy="143373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51062"/>
          </a:xfrm>
          <a:prstGeom prst="rect">
            <a:avLst/>
          </a:prstGeom>
        </p:spPr>
        <p:txBody>
          <a:bodyPr vert="horz" lIns="91440" rIns="45720" rtlCol="0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extLst/>
          </a:lstStyle>
          <a:p>
            <a:r>
              <a:rPr kumimoji="0" lang="en-US" dirty="0" smtClean="0"/>
              <a:t>Click to edit Master title style</a:t>
            </a:r>
            <a:endParaRPr kumimoji="0"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75191"/>
            <a:ext cx="8229600" cy="4625609"/>
          </a:xfrm>
          <a:prstGeom prst="rect">
            <a:avLst/>
          </a:prstGeom>
        </p:spPr>
        <p:txBody>
          <a:bodyPr vert="horz" lIns="54864" tIns="91440" rtlCol="0">
            <a:normAutofit/>
          </a:bodyPr>
          <a:lstStyle>
            <a:extLst/>
          </a:lstStyle>
          <a:p>
            <a:pPr lvl="0" eaLnBrk="1" latinLnBrk="0" hangingPunct="1"/>
            <a:r>
              <a:rPr kumimoji="0" lang="en-US" dirty="0" smtClean="0"/>
              <a:t>Click to edit Master text styles</a:t>
            </a:r>
          </a:p>
          <a:p>
            <a:pPr lvl="1" eaLnBrk="1" latinLnBrk="0" hangingPunct="1"/>
            <a:r>
              <a:rPr kumimoji="0" lang="en-US" dirty="0" smtClean="0"/>
              <a:t>Second level</a:t>
            </a:r>
          </a:p>
          <a:p>
            <a:pPr lvl="2" eaLnBrk="1" latinLnBrk="0" hangingPunct="1"/>
            <a:r>
              <a:rPr kumimoji="0" lang="en-US" dirty="0" smtClean="0"/>
              <a:t>Third level</a:t>
            </a:r>
          </a:p>
          <a:p>
            <a:pPr lvl="3" eaLnBrk="1" latinLnBrk="0" hangingPunct="1"/>
            <a:r>
              <a:rPr kumimoji="0" lang="en-US" dirty="0" smtClean="0"/>
              <a:t>Fourth level</a:t>
            </a:r>
          </a:p>
          <a:p>
            <a:pPr lvl="4" eaLnBrk="1" latinLnBrk="0" hangingPunct="1"/>
            <a:r>
              <a:rPr kumimoji="0" lang="en-US" dirty="0" smtClean="0"/>
              <a:t>Fifth level</a:t>
            </a:r>
            <a:endParaRPr kumimoji="0"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476999"/>
            <a:ext cx="2133600" cy="274320"/>
          </a:xfrm>
          <a:prstGeom prst="rect">
            <a:avLst/>
          </a:prstGeom>
        </p:spPr>
        <p:txBody>
          <a:bodyPr vert="horz" lIns="109728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D9F75050-0E15-4C5B-92B0-66D068882F1F}" type="datetimeFigureOut">
              <a:rPr lang="tr-TR" smtClean="0"/>
              <a:pPr/>
              <a:t>31.01.2015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640596" y="6476999"/>
            <a:ext cx="5507719" cy="274320"/>
          </a:xfrm>
          <a:prstGeom prst="rect">
            <a:avLst/>
          </a:prstGeom>
        </p:spPr>
        <p:txBody>
          <a:bodyPr vert="horz" lIns="45720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04396" y="6476999"/>
            <a:ext cx="733864" cy="274320"/>
          </a:xfrm>
          <a:prstGeom prst="rect">
            <a:avLst/>
          </a:prstGeom>
        </p:spPr>
        <p:txBody>
          <a:bodyPr vert="horz" bIns="0" rtlCol="0" anchor="b"/>
          <a:lstStyle>
            <a:lvl1pPr algn="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rtl="0" eaLnBrk="1" latinLnBrk="0" hangingPunct="1">
        <a:spcBef>
          <a:spcPct val="0"/>
        </a:spcBef>
        <a:buNone/>
        <a:defRPr kumimoji="0" sz="4500" b="1" kern="1200">
          <a:solidFill>
            <a:schemeClr val="accent1">
              <a:satMod val="150000"/>
            </a:schemeClr>
          </a:solidFill>
          <a:effectLst/>
          <a:latin typeface="+mj-lt"/>
          <a:ea typeface="+mj-ea"/>
          <a:cs typeface="+mj-cs"/>
        </a:defRPr>
      </a:lvl1pPr>
      <a:extLst/>
    </p:titleStyle>
    <p:bodyStyle>
      <a:lvl1pPr marL="438912" indent="-320040" algn="l" rtl="0" eaLnBrk="1" latinLnBrk="0" hangingPunct="1">
        <a:spcBef>
          <a:spcPts val="0"/>
        </a:spcBef>
        <a:buClr>
          <a:schemeClr val="accent1"/>
        </a:buClr>
        <a:buSzPct val="80000"/>
        <a:buFont typeface="Wingdings 2"/>
        <a:buChar char=""/>
        <a:defRPr kumimoji="0" sz="3200" kern="1200" baseline="0">
          <a:solidFill>
            <a:schemeClr val="accent1"/>
          </a:solidFill>
          <a:latin typeface="+mn-lt"/>
          <a:ea typeface="+mn-ea"/>
          <a:cs typeface="+mn-cs"/>
        </a:defRPr>
      </a:lvl1pPr>
      <a:lvl2pPr marL="731520" indent="-27432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"/>
        <a:defRPr kumimoji="0" sz="2800" kern="1200" baseline="0">
          <a:solidFill>
            <a:schemeClr val="accent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3"/>
        </a:buClr>
        <a:buFont typeface="Arial"/>
        <a:buChar char="▪"/>
        <a:defRPr kumimoji="0" sz="2400" kern="1200" baseline="0">
          <a:solidFill>
            <a:schemeClr val="accent1"/>
          </a:solidFill>
          <a:latin typeface="+mn-lt"/>
          <a:ea typeface="+mn-ea"/>
          <a:cs typeface="+mn-cs"/>
        </a:defRPr>
      </a:lvl3pPr>
      <a:lvl4pPr marL="1216152" indent="-182880" algn="l" rtl="0" eaLnBrk="1" latinLnBrk="0" hangingPunct="1">
        <a:spcBef>
          <a:spcPct val="20000"/>
        </a:spcBef>
        <a:buClr>
          <a:schemeClr val="accent4"/>
        </a:buClr>
        <a:buFont typeface="Arial"/>
        <a:buChar char="▪"/>
        <a:defRPr kumimoji="0" sz="2000" kern="1200" baseline="0">
          <a:solidFill>
            <a:schemeClr val="accent1"/>
          </a:solidFill>
          <a:latin typeface="+mn-lt"/>
          <a:ea typeface="+mn-ea"/>
          <a:cs typeface="+mn-cs"/>
        </a:defRPr>
      </a:lvl4pPr>
      <a:lvl5pPr marL="1426464" indent="-182880" algn="l" rtl="0" eaLnBrk="1" latinLnBrk="0" hangingPunct="1">
        <a:spcBef>
          <a:spcPct val="20000"/>
        </a:spcBef>
        <a:buClr>
          <a:schemeClr val="accent5"/>
        </a:buClr>
        <a:buFont typeface="Wingdings 3"/>
        <a:buChar char=""/>
        <a:defRPr kumimoji="0" lang="en-US" sz="2000" kern="1200" baseline="0" smtClean="0">
          <a:solidFill>
            <a:schemeClr val="accent1"/>
          </a:solidFill>
          <a:latin typeface="+mn-lt"/>
          <a:ea typeface="+mn-ea"/>
          <a:cs typeface="+mn-cs"/>
        </a:defRPr>
      </a:lvl5pPr>
      <a:lvl6pPr marL="1627632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ct val="20000"/>
        </a:spcBef>
        <a:buClr>
          <a:schemeClr val="accent1"/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ct val="20000"/>
        </a:spcBef>
        <a:buClr>
          <a:schemeClr val="accent2"/>
        </a:buClr>
        <a:buFont typeface="Wingdings 2" pitchFamily="18" charset="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231136" indent="-182880" algn="l" rtl="0" eaLnBrk="1" latinLnBrk="0" hangingPunct="1">
        <a:spcBef>
          <a:spcPct val="20000"/>
        </a:spcBef>
        <a:buClr>
          <a:schemeClr val="accent3"/>
        </a:buClr>
        <a:buFont typeface="Wingdings 2" pitchFamily="18" charset="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tiobe.com/index.php/content/paperinfo/tpci/index.html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redmonk.com/sogrady/2015/01/14/language-rankings-1-15/" TargetMode="External"/><Relationship Id="rId4" Type="http://schemas.openxmlformats.org/officeDocument/2006/relationships/hyperlink" Target="http://langpop.com/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hyperlink" Target="http://it-ebooks.info/author/1054/" TargetMode="External"/><Relationship Id="rId3" Type="http://schemas.openxmlformats.org/officeDocument/2006/relationships/hyperlink" Target="https://developer.mozilla.org/en-US/docs/Web/JavaScript" TargetMode="External"/><Relationship Id="rId7" Type="http://schemas.openxmlformats.org/officeDocument/2006/relationships/hyperlink" Target="http://it-ebooks.info/book/274/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eloquentjavascript.net/" TargetMode="External"/><Relationship Id="rId5" Type="http://schemas.openxmlformats.org/officeDocument/2006/relationships/hyperlink" Target="http://jsperf.com/native-vs-array-js-vs-underscore/34" TargetMode="External"/><Relationship Id="rId4" Type="http://schemas.openxmlformats.org/officeDocument/2006/relationships/hyperlink" Target="http://caniuse.com/" TargetMode="Externa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85720" y="2143116"/>
            <a:ext cx="7772400" cy="1143008"/>
          </a:xfrm>
        </p:spPr>
        <p:txBody>
          <a:bodyPr/>
          <a:lstStyle/>
          <a:p>
            <a:r>
              <a:rPr lang="tr-TR" dirty="0" err="1" smtClean="0"/>
              <a:t>Javascript</a:t>
            </a:r>
            <a:r>
              <a:rPr lang="tr-TR" dirty="0" smtClean="0"/>
              <a:t> ve Ekosistemi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14414" y="5286388"/>
            <a:ext cx="6400800" cy="1357322"/>
          </a:xfrm>
        </p:spPr>
        <p:txBody>
          <a:bodyPr>
            <a:normAutofit fontScale="92500" lnSpcReduction="20000"/>
          </a:bodyPr>
          <a:lstStyle/>
          <a:p>
            <a:pPr algn="ctr"/>
            <a:r>
              <a:rPr lang="tr-TR" sz="3000" dirty="0" smtClean="0">
                <a:solidFill>
                  <a:schemeClr val="accent1"/>
                </a:solidFill>
              </a:rPr>
              <a:t>Akademik Bilişim 2015 - Kurs</a:t>
            </a:r>
          </a:p>
          <a:p>
            <a:pPr algn="ctr"/>
            <a:endParaRPr lang="tr-TR" sz="2400" dirty="0" smtClean="0">
              <a:solidFill>
                <a:schemeClr val="accent1"/>
              </a:solidFill>
            </a:endParaRPr>
          </a:p>
          <a:p>
            <a:pPr algn="ctr">
              <a:lnSpc>
                <a:spcPct val="120000"/>
              </a:lnSpc>
            </a:pPr>
            <a:r>
              <a:rPr lang="tr-TR" sz="2300" dirty="0" smtClean="0">
                <a:solidFill>
                  <a:schemeClr val="accent1"/>
                </a:solidFill>
              </a:rPr>
              <a:t>Yrd.</a:t>
            </a:r>
            <a:r>
              <a:rPr lang="tr-TR" sz="2300" dirty="0" err="1" smtClean="0">
                <a:solidFill>
                  <a:schemeClr val="accent1"/>
                </a:solidFill>
              </a:rPr>
              <a:t>Doç.Dr</a:t>
            </a:r>
            <a:r>
              <a:rPr lang="tr-TR" sz="2300" dirty="0" smtClean="0">
                <a:solidFill>
                  <a:schemeClr val="accent1"/>
                </a:solidFill>
              </a:rPr>
              <a:t>. İzzet Pembeci</a:t>
            </a:r>
          </a:p>
          <a:p>
            <a:pPr algn="ctr">
              <a:lnSpc>
                <a:spcPct val="120000"/>
              </a:lnSpc>
            </a:pPr>
            <a:r>
              <a:rPr lang="tr-TR" sz="2300" dirty="0" smtClean="0">
                <a:solidFill>
                  <a:schemeClr val="accent1"/>
                </a:solidFill>
              </a:rPr>
              <a:t>Muğla Sıtkı Koçman Üniversitesi</a:t>
            </a:r>
            <a:endParaRPr lang="en-US" sz="2300" dirty="0">
              <a:solidFill>
                <a:schemeClr val="accent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 smtClean="0"/>
              <a:t>Javascript</a:t>
            </a:r>
            <a:r>
              <a:rPr lang="tr-TR" dirty="0" smtClean="0"/>
              <a:t> Tarihçe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158" y="1428736"/>
            <a:ext cx="8501122" cy="5000660"/>
          </a:xfrm>
        </p:spPr>
        <p:txBody>
          <a:bodyPr>
            <a:normAutofit fontScale="92500" lnSpcReduction="20000"/>
          </a:bodyPr>
          <a:lstStyle/>
          <a:p>
            <a:r>
              <a:rPr lang="tr-TR" dirty="0" smtClean="0"/>
              <a:t>1995 (Netscape – </a:t>
            </a:r>
            <a:r>
              <a:rPr lang="tr-TR" dirty="0" err="1" smtClean="0"/>
              <a:t>Brandon</a:t>
            </a:r>
            <a:r>
              <a:rPr lang="tr-TR" dirty="0" smtClean="0"/>
              <a:t> </a:t>
            </a:r>
            <a:r>
              <a:rPr lang="tr-TR" dirty="0" err="1" smtClean="0"/>
              <a:t>Eich</a:t>
            </a:r>
            <a:r>
              <a:rPr lang="tr-TR" dirty="0" smtClean="0"/>
              <a:t>), 1996 (MSIE)</a:t>
            </a:r>
          </a:p>
          <a:p>
            <a:r>
              <a:rPr lang="tr-TR" dirty="0" err="1" smtClean="0"/>
              <a:t>Ecmascript</a:t>
            </a:r>
            <a:r>
              <a:rPr lang="tr-TR" dirty="0" smtClean="0"/>
              <a:t> (1997), ES6-</a:t>
            </a:r>
            <a:r>
              <a:rPr lang="tr-TR" dirty="0" err="1" smtClean="0"/>
              <a:t>Harmony</a:t>
            </a:r>
            <a:r>
              <a:rPr lang="tr-TR" dirty="0" smtClean="0"/>
              <a:t> (2015 ortası)</a:t>
            </a:r>
          </a:p>
          <a:p>
            <a:r>
              <a:rPr lang="tr-TR" dirty="0" smtClean="0"/>
              <a:t>Java’yla ilgisi yok</a:t>
            </a:r>
          </a:p>
          <a:p>
            <a:r>
              <a:rPr lang="tr-TR" dirty="0" smtClean="0"/>
              <a:t>1995-2005: Basit etkileşim, </a:t>
            </a:r>
            <a:r>
              <a:rPr lang="tr-TR" dirty="0" err="1" smtClean="0"/>
              <a:t>GMaps</a:t>
            </a:r>
            <a:r>
              <a:rPr lang="tr-TR" dirty="0" smtClean="0"/>
              <a:t>, </a:t>
            </a:r>
            <a:r>
              <a:rPr lang="tr-TR" dirty="0" err="1" smtClean="0"/>
              <a:t>Gmail</a:t>
            </a:r>
            <a:endParaRPr lang="tr-TR" dirty="0" smtClean="0"/>
          </a:p>
          <a:p>
            <a:r>
              <a:rPr lang="tr-TR" dirty="0" smtClean="0"/>
              <a:t>2005-2010: </a:t>
            </a:r>
            <a:r>
              <a:rPr lang="tr-TR" dirty="0" err="1" smtClean="0"/>
              <a:t>jQuery</a:t>
            </a:r>
            <a:r>
              <a:rPr lang="tr-TR" dirty="0" smtClean="0"/>
              <a:t>. Web 2.0., AJAX, </a:t>
            </a:r>
            <a:r>
              <a:rPr lang="tr-TR" dirty="0" err="1" smtClean="0"/>
              <a:t>APIs</a:t>
            </a:r>
            <a:r>
              <a:rPr lang="tr-TR" dirty="0" smtClean="0"/>
              <a:t>, JSON</a:t>
            </a:r>
          </a:p>
          <a:p>
            <a:r>
              <a:rPr lang="tr-TR" dirty="0" smtClean="0"/>
              <a:t>2010-2015: </a:t>
            </a:r>
          </a:p>
          <a:p>
            <a:pPr lvl="1"/>
            <a:r>
              <a:rPr lang="tr-TR" dirty="0" err="1" smtClean="0"/>
              <a:t>Performance</a:t>
            </a:r>
            <a:r>
              <a:rPr lang="tr-TR" dirty="0" smtClean="0"/>
              <a:t> (</a:t>
            </a:r>
            <a:r>
              <a:rPr lang="tr-TR" dirty="0" err="1" smtClean="0"/>
              <a:t>Chrome</a:t>
            </a:r>
            <a:r>
              <a:rPr lang="tr-TR" dirty="0" smtClean="0"/>
              <a:t>, </a:t>
            </a:r>
            <a:r>
              <a:rPr lang="tr-TR" dirty="0" err="1" smtClean="0"/>
              <a:t>Firefox</a:t>
            </a:r>
            <a:r>
              <a:rPr lang="tr-TR" dirty="0" smtClean="0"/>
              <a:t>)</a:t>
            </a:r>
          </a:p>
          <a:p>
            <a:pPr lvl="1"/>
            <a:r>
              <a:rPr lang="tr-TR" dirty="0" err="1" smtClean="0"/>
              <a:t>Single</a:t>
            </a:r>
            <a:r>
              <a:rPr lang="tr-TR" dirty="0" smtClean="0"/>
              <a:t> </a:t>
            </a:r>
            <a:r>
              <a:rPr lang="tr-TR" dirty="0" err="1" smtClean="0"/>
              <a:t>Page</a:t>
            </a:r>
            <a:r>
              <a:rPr lang="tr-TR" dirty="0" smtClean="0"/>
              <a:t> </a:t>
            </a:r>
            <a:r>
              <a:rPr lang="tr-TR" dirty="0" err="1" smtClean="0"/>
              <a:t>Applications</a:t>
            </a:r>
            <a:r>
              <a:rPr lang="tr-TR" dirty="0" smtClean="0"/>
              <a:t> (SPA), </a:t>
            </a:r>
            <a:r>
              <a:rPr lang="tr-TR" dirty="0" err="1" smtClean="0"/>
              <a:t>Rich</a:t>
            </a:r>
            <a:r>
              <a:rPr lang="tr-TR" dirty="0" smtClean="0"/>
              <a:t> Internet </a:t>
            </a:r>
            <a:r>
              <a:rPr lang="tr-TR" dirty="0" err="1" smtClean="0"/>
              <a:t>App</a:t>
            </a:r>
            <a:r>
              <a:rPr lang="tr-TR" dirty="0" smtClean="0"/>
              <a:t>. (RIA)</a:t>
            </a:r>
          </a:p>
          <a:p>
            <a:pPr lvl="1"/>
            <a:r>
              <a:rPr lang="tr-TR" dirty="0" smtClean="0"/>
              <a:t> </a:t>
            </a:r>
            <a:r>
              <a:rPr lang="tr-TR" dirty="0" err="1" smtClean="0"/>
              <a:t>Node</a:t>
            </a:r>
            <a:r>
              <a:rPr lang="tr-TR" dirty="0" smtClean="0"/>
              <a:t>.</a:t>
            </a:r>
            <a:r>
              <a:rPr lang="tr-TR" dirty="0" err="1" smtClean="0"/>
              <a:t>js</a:t>
            </a:r>
            <a:endParaRPr lang="tr-TR" dirty="0" smtClean="0"/>
          </a:p>
          <a:p>
            <a:pPr lvl="1"/>
            <a:r>
              <a:rPr lang="tr-TR" dirty="0" smtClean="0"/>
              <a:t>MVC </a:t>
            </a:r>
            <a:r>
              <a:rPr lang="tr-TR" dirty="0" err="1" smtClean="0"/>
              <a:t>frameworks</a:t>
            </a:r>
            <a:r>
              <a:rPr lang="tr-TR" dirty="0" smtClean="0"/>
              <a:t>, Ekosistem</a:t>
            </a:r>
          </a:p>
          <a:p>
            <a:pPr lvl="1"/>
            <a:r>
              <a:rPr lang="tr-TR" dirty="0" err="1" smtClean="0"/>
              <a:t>Popularity</a:t>
            </a:r>
            <a:r>
              <a:rPr lang="tr-TR" dirty="0" smtClean="0"/>
              <a:t>: </a:t>
            </a:r>
            <a:r>
              <a:rPr lang="tr-TR" dirty="0" smtClean="0">
                <a:solidFill>
                  <a:schemeClr val="accent6">
                    <a:lumMod val="50000"/>
                  </a:schemeClr>
                </a:solidFill>
                <a:hlinkClick r:id="rId3"/>
              </a:rPr>
              <a:t>TIOBE</a:t>
            </a:r>
            <a:r>
              <a:rPr lang="tr-TR" dirty="0" smtClean="0"/>
              <a:t>, </a:t>
            </a:r>
            <a:r>
              <a:rPr lang="tr-TR" dirty="0" err="1" smtClean="0">
                <a:hlinkClick r:id="rId4"/>
              </a:rPr>
              <a:t>LangPop</a:t>
            </a:r>
            <a:r>
              <a:rPr lang="tr-TR" dirty="0" smtClean="0"/>
              <a:t>, </a:t>
            </a:r>
            <a:r>
              <a:rPr lang="tr-TR" dirty="0" err="1" smtClean="0">
                <a:hlinkClick r:id="rId5"/>
              </a:rPr>
              <a:t>RedMonk</a:t>
            </a:r>
            <a:endParaRPr lang="tr-TR" dirty="0" smtClean="0"/>
          </a:p>
          <a:p>
            <a:pPr lvl="1"/>
            <a:r>
              <a:rPr lang="tr-TR" dirty="0" err="1" smtClean="0"/>
              <a:t>Bye</a:t>
            </a:r>
            <a:r>
              <a:rPr lang="tr-TR" dirty="0" smtClean="0"/>
              <a:t> </a:t>
            </a:r>
            <a:r>
              <a:rPr lang="tr-TR" dirty="0" err="1" smtClean="0"/>
              <a:t>bye</a:t>
            </a:r>
            <a:r>
              <a:rPr lang="tr-TR" dirty="0" smtClean="0"/>
              <a:t> </a:t>
            </a:r>
            <a:r>
              <a:rPr lang="tr-TR" dirty="0" err="1" smtClean="0"/>
              <a:t>Flash</a:t>
            </a:r>
            <a:r>
              <a:rPr lang="tr-TR" dirty="0" smtClean="0"/>
              <a:t>, Java </a:t>
            </a:r>
            <a:r>
              <a:rPr lang="tr-TR" dirty="0" err="1" smtClean="0"/>
              <a:t>Applet</a:t>
            </a:r>
            <a:endParaRPr lang="tr-TR" dirty="0" smtClean="0"/>
          </a:p>
          <a:p>
            <a:pPr lvl="1"/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Dil olarak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8596" y="1500174"/>
            <a:ext cx="8229600" cy="4840303"/>
          </a:xfrm>
        </p:spPr>
        <p:txBody>
          <a:bodyPr>
            <a:normAutofit/>
          </a:bodyPr>
          <a:lstStyle/>
          <a:p>
            <a:r>
              <a:rPr lang="tr-TR" sz="2800" dirty="0" smtClean="0"/>
              <a:t>Domain </a:t>
            </a:r>
            <a:r>
              <a:rPr lang="tr-TR" sz="2800" dirty="0" err="1" smtClean="0"/>
              <a:t>Specific</a:t>
            </a:r>
            <a:r>
              <a:rPr lang="tr-TR" sz="2800" dirty="0" smtClean="0"/>
              <a:t> </a:t>
            </a:r>
            <a:r>
              <a:rPr lang="tr-TR" sz="2800" dirty="0" err="1" smtClean="0"/>
              <a:t>Language</a:t>
            </a:r>
            <a:r>
              <a:rPr lang="tr-TR" sz="2800" b="1" dirty="0" smtClean="0"/>
              <a:t> </a:t>
            </a:r>
            <a:r>
              <a:rPr lang="tr-TR" sz="2800" b="1" dirty="0"/>
              <a:t> </a:t>
            </a:r>
            <a:r>
              <a:rPr lang="tr-TR" sz="2800" dirty="0" smtClean="0"/>
              <a:t>         </a:t>
            </a:r>
            <a:r>
              <a:rPr lang="tr-TR" sz="2000" dirty="0" smtClean="0"/>
              <a:t>General </a:t>
            </a:r>
            <a:r>
              <a:rPr lang="tr-TR" sz="2000" dirty="0" err="1" smtClean="0"/>
              <a:t>Purpose</a:t>
            </a:r>
            <a:r>
              <a:rPr lang="tr-TR" sz="2000" dirty="0" smtClean="0"/>
              <a:t> </a:t>
            </a:r>
            <a:r>
              <a:rPr lang="tr-TR" sz="2000" dirty="0" err="1" smtClean="0"/>
              <a:t>Language</a:t>
            </a:r>
            <a:endParaRPr lang="tr-TR" sz="2000" dirty="0" smtClean="0"/>
          </a:p>
          <a:p>
            <a:r>
              <a:rPr lang="tr-TR" sz="2800" dirty="0" err="1" smtClean="0"/>
              <a:t>Multiparadigm</a:t>
            </a:r>
            <a:r>
              <a:rPr lang="tr-TR" sz="2800" dirty="0" smtClean="0"/>
              <a:t> (</a:t>
            </a:r>
            <a:r>
              <a:rPr lang="tr-TR" sz="2800" dirty="0" err="1"/>
              <a:t>I</a:t>
            </a:r>
            <a:r>
              <a:rPr lang="tr-TR" sz="2800" dirty="0" err="1" smtClean="0"/>
              <a:t>mperative</a:t>
            </a:r>
            <a:r>
              <a:rPr lang="tr-TR" sz="2800" dirty="0" smtClean="0"/>
              <a:t>/C, </a:t>
            </a:r>
            <a:r>
              <a:rPr lang="tr-TR" sz="2800" dirty="0" err="1" smtClean="0"/>
              <a:t>Functional</a:t>
            </a:r>
            <a:r>
              <a:rPr lang="tr-TR" sz="2800" dirty="0" smtClean="0"/>
              <a:t>, OOP)</a:t>
            </a:r>
          </a:p>
          <a:p>
            <a:r>
              <a:rPr lang="tr-TR" sz="2800" dirty="0" err="1" smtClean="0"/>
              <a:t>Dynamic</a:t>
            </a:r>
            <a:r>
              <a:rPr lang="tr-TR" sz="2800" dirty="0" smtClean="0"/>
              <a:t> </a:t>
            </a:r>
            <a:r>
              <a:rPr lang="tr-TR" sz="2800" dirty="0" err="1" smtClean="0"/>
              <a:t>Typing</a:t>
            </a:r>
            <a:r>
              <a:rPr lang="tr-TR" sz="2800" dirty="0" smtClean="0"/>
              <a:t> </a:t>
            </a:r>
          </a:p>
          <a:p>
            <a:r>
              <a:rPr lang="tr-TR" sz="2800" dirty="0" err="1" smtClean="0"/>
              <a:t>Interpreted</a:t>
            </a:r>
            <a:r>
              <a:rPr lang="tr-TR" sz="2800" dirty="0" smtClean="0"/>
              <a:t> but </a:t>
            </a:r>
            <a:r>
              <a:rPr lang="tr-TR" sz="2800" dirty="0" err="1" smtClean="0"/>
              <a:t>just</a:t>
            </a:r>
            <a:r>
              <a:rPr lang="tr-TR" sz="2800" dirty="0" smtClean="0"/>
              <a:t>-in-time </a:t>
            </a:r>
            <a:r>
              <a:rPr lang="tr-TR" sz="2800" dirty="0" err="1" smtClean="0"/>
              <a:t>compilation</a:t>
            </a:r>
            <a:r>
              <a:rPr lang="tr-TR" sz="2800" dirty="0" smtClean="0"/>
              <a:t> on </a:t>
            </a:r>
            <a:r>
              <a:rPr lang="tr-TR" sz="2800" dirty="0" err="1" smtClean="0"/>
              <a:t>new</a:t>
            </a:r>
            <a:r>
              <a:rPr lang="tr-TR" sz="2800" dirty="0" smtClean="0"/>
              <a:t> </a:t>
            </a:r>
            <a:r>
              <a:rPr lang="tr-TR" sz="2800" dirty="0" err="1" smtClean="0"/>
              <a:t>browsers</a:t>
            </a:r>
            <a:endParaRPr lang="tr-TR" sz="2800" dirty="0" smtClean="0"/>
          </a:p>
          <a:p>
            <a:r>
              <a:rPr lang="tr-TR" sz="2800" dirty="0" err="1" smtClean="0"/>
              <a:t>Prototyping</a:t>
            </a:r>
            <a:r>
              <a:rPr lang="tr-TR" sz="2800" dirty="0" smtClean="0"/>
              <a:t> (</a:t>
            </a:r>
            <a:r>
              <a:rPr lang="tr-TR" sz="2800" dirty="0" err="1" smtClean="0"/>
              <a:t>Objects</a:t>
            </a:r>
            <a:r>
              <a:rPr lang="tr-TR" sz="2800" dirty="0" smtClean="0"/>
              <a:t> but not </a:t>
            </a:r>
            <a:r>
              <a:rPr lang="tr-TR" sz="2800" dirty="0" err="1" smtClean="0"/>
              <a:t>Class</a:t>
            </a:r>
            <a:r>
              <a:rPr lang="tr-TR" sz="2800" dirty="0" smtClean="0"/>
              <a:t>, </a:t>
            </a:r>
            <a:r>
              <a:rPr lang="tr-TR" sz="2800" dirty="0" err="1" smtClean="0"/>
              <a:t>Inheritance</a:t>
            </a:r>
            <a:r>
              <a:rPr lang="tr-TR" sz="2800" dirty="0" smtClean="0"/>
              <a:t>)</a:t>
            </a:r>
          </a:p>
          <a:p>
            <a:r>
              <a:rPr lang="tr-TR" sz="2800" dirty="0" err="1" smtClean="0"/>
              <a:t>First</a:t>
            </a:r>
            <a:r>
              <a:rPr lang="tr-TR" sz="2800" dirty="0" smtClean="0"/>
              <a:t> </a:t>
            </a:r>
            <a:r>
              <a:rPr lang="tr-TR" sz="2800" dirty="0" err="1" smtClean="0"/>
              <a:t>Class</a:t>
            </a:r>
            <a:r>
              <a:rPr lang="tr-TR" sz="2800" dirty="0" smtClean="0"/>
              <a:t> </a:t>
            </a:r>
            <a:r>
              <a:rPr lang="tr-TR" sz="2800" dirty="0" err="1" smtClean="0"/>
              <a:t>Functions</a:t>
            </a:r>
            <a:r>
              <a:rPr lang="tr-TR" sz="2800" dirty="0" smtClean="0"/>
              <a:t> / </a:t>
            </a:r>
            <a:r>
              <a:rPr lang="tr-TR" sz="2800" dirty="0" err="1" smtClean="0"/>
              <a:t>Closures</a:t>
            </a:r>
            <a:endParaRPr lang="tr-TR" sz="2800" dirty="0" smtClean="0"/>
          </a:p>
          <a:p>
            <a:r>
              <a:rPr lang="tr-TR" sz="2800" dirty="0" err="1" smtClean="0"/>
              <a:t>Asynchronous</a:t>
            </a:r>
            <a:r>
              <a:rPr lang="tr-TR" sz="2800" dirty="0" smtClean="0"/>
              <a:t> </a:t>
            </a:r>
            <a:r>
              <a:rPr lang="tr-TR" sz="2800" dirty="0" err="1" smtClean="0"/>
              <a:t>Nature</a:t>
            </a:r>
            <a:endParaRPr lang="tr-TR" sz="2800" dirty="0" smtClean="0"/>
          </a:p>
          <a:p>
            <a:r>
              <a:rPr lang="tr-TR" sz="2800" dirty="0" smtClean="0"/>
              <a:t>Zayıflıkları ortaya çıktı ama ES6 ve kütüphaneler ile kapanıyor.</a:t>
            </a:r>
          </a:p>
          <a:p>
            <a:endParaRPr lang="tr-TR" sz="2000" dirty="0" smtClean="0"/>
          </a:p>
          <a:p>
            <a:pPr>
              <a:buNone/>
            </a:pPr>
            <a:endParaRPr lang="en-US" dirty="0"/>
          </a:p>
        </p:txBody>
      </p:sp>
      <p:cxnSp>
        <p:nvCxnSpPr>
          <p:cNvPr id="5" name="Straight Arrow Connector 4"/>
          <p:cNvCxnSpPr/>
          <p:nvPr/>
        </p:nvCxnSpPr>
        <p:spPr>
          <a:xfrm rot="10800000">
            <a:off x="4927504" y="1785927"/>
            <a:ext cx="358876" cy="1588"/>
          </a:xfrm>
          <a:prstGeom prst="straightConnector1">
            <a:avLst/>
          </a:prstGeom>
          <a:ln w="19050">
            <a:headEnd w="med" len="sm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Arrow Connector 7"/>
          <p:cNvCxnSpPr/>
          <p:nvPr/>
        </p:nvCxnSpPr>
        <p:spPr>
          <a:xfrm>
            <a:off x="5286380" y="1785926"/>
            <a:ext cx="285752" cy="1588"/>
          </a:xfrm>
          <a:prstGeom prst="straightConnector1">
            <a:avLst/>
          </a:prstGeom>
          <a:ln w="9525">
            <a:solidFill>
              <a:schemeClr val="accent1"/>
            </a:solidFill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Kaynaklar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158" y="1571612"/>
            <a:ext cx="8229600" cy="4768865"/>
          </a:xfrm>
        </p:spPr>
        <p:txBody>
          <a:bodyPr>
            <a:normAutofit lnSpcReduction="10000"/>
          </a:bodyPr>
          <a:lstStyle/>
          <a:p>
            <a:r>
              <a:rPr lang="tr-TR" dirty="0" smtClean="0"/>
              <a:t>Referans vb.: </a:t>
            </a:r>
            <a:r>
              <a:rPr lang="tr-TR" dirty="0" smtClean="0">
                <a:hlinkClick r:id="rId3"/>
              </a:rPr>
              <a:t>MDN</a:t>
            </a:r>
            <a:r>
              <a:rPr lang="tr-TR" dirty="0" smtClean="0"/>
              <a:t>, </a:t>
            </a:r>
            <a:r>
              <a:rPr lang="tr-TR" dirty="0" err="1" smtClean="0">
                <a:hlinkClick r:id="rId4"/>
              </a:rPr>
              <a:t>caniuse</a:t>
            </a:r>
            <a:r>
              <a:rPr lang="tr-TR" dirty="0" smtClean="0"/>
              <a:t>, </a:t>
            </a:r>
            <a:r>
              <a:rPr lang="tr-TR" dirty="0" err="1" smtClean="0">
                <a:hlinkClick r:id="rId5"/>
              </a:rPr>
              <a:t>jsperf</a:t>
            </a:r>
            <a:endParaRPr lang="tr-TR" dirty="0" smtClean="0"/>
          </a:p>
          <a:p>
            <a:r>
              <a:rPr lang="tr-TR" dirty="0" err="1" smtClean="0"/>
              <a:t>StackOverflow</a:t>
            </a:r>
            <a:r>
              <a:rPr lang="tr-TR" dirty="0" smtClean="0"/>
              <a:t> (sıralama: </a:t>
            </a:r>
            <a:r>
              <a:rPr lang="tr-TR" dirty="0" err="1" smtClean="0"/>
              <a:t>votes</a:t>
            </a:r>
            <a:r>
              <a:rPr lang="tr-TR" dirty="0" smtClean="0"/>
              <a:t>)</a:t>
            </a:r>
          </a:p>
          <a:p>
            <a:r>
              <a:rPr lang="tr-TR" dirty="0" err="1" smtClean="0"/>
              <a:t>Developer</a:t>
            </a:r>
            <a:r>
              <a:rPr lang="tr-TR" dirty="0" smtClean="0"/>
              <a:t>  </a:t>
            </a:r>
            <a:r>
              <a:rPr lang="tr-TR" dirty="0" err="1" smtClean="0"/>
              <a:t>Tools</a:t>
            </a:r>
            <a:r>
              <a:rPr lang="tr-TR" dirty="0" smtClean="0"/>
              <a:t> (</a:t>
            </a:r>
            <a:r>
              <a:rPr lang="tr-TR" dirty="0" err="1" smtClean="0"/>
              <a:t>Firefox</a:t>
            </a:r>
            <a:r>
              <a:rPr lang="tr-TR" dirty="0" smtClean="0"/>
              <a:t>, </a:t>
            </a:r>
            <a:r>
              <a:rPr lang="tr-TR" dirty="0" err="1" smtClean="0"/>
              <a:t>Chrome</a:t>
            </a:r>
            <a:r>
              <a:rPr lang="tr-TR" dirty="0" smtClean="0"/>
              <a:t>)</a:t>
            </a:r>
          </a:p>
          <a:p>
            <a:r>
              <a:rPr lang="tr-TR" dirty="0" smtClean="0"/>
              <a:t>Kod okuyun.</a:t>
            </a:r>
          </a:p>
          <a:p>
            <a:r>
              <a:rPr lang="tr-TR" dirty="0" smtClean="0"/>
              <a:t>Kitaplar:</a:t>
            </a:r>
          </a:p>
          <a:p>
            <a:pPr lvl="1"/>
            <a:r>
              <a:rPr lang="en-US" dirty="0" smtClean="0">
                <a:hlinkClick r:id="rId6"/>
              </a:rPr>
              <a:t>Eloquent JavaScript</a:t>
            </a:r>
            <a:r>
              <a:rPr lang="tr-TR" dirty="0" smtClean="0"/>
              <a:t> (online)</a:t>
            </a:r>
          </a:p>
          <a:p>
            <a:pPr lvl="1"/>
            <a:r>
              <a:rPr lang="tr-TR" dirty="0" smtClean="0">
                <a:hlinkClick r:id="rId7"/>
              </a:rPr>
              <a:t>J</a:t>
            </a:r>
            <a:r>
              <a:rPr lang="en-US" dirty="0" err="1" smtClean="0">
                <a:hlinkClick r:id="rId7"/>
              </a:rPr>
              <a:t>avaScript</a:t>
            </a:r>
            <a:r>
              <a:rPr lang="en-US" dirty="0" smtClean="0">
                <a:hlinkClick r:id="rId7"/>
              </a:rPr>
              <a:t>: The Good Parts</a:t>
            </a:r>
            <a:r>
              <a:rPr lang="tr-TR" dirty="0" smtClean="0"/>
              <a:t> (</a:t>
            </a:r>
            <a:r>
              <a:rPr lang="en-US" dirty="0" smtClean="0"/>
              <a:t>Douglas </a:t>
            </a:r>
            <a:r>
              <a:rPr lang="en-US" dirty="0" err="1" smtClean="0"/>
              <a:t>Crockford</a:t>
            </a:r>
            <a:r>
              <a:rPr lang="tr-TR" b="1" dirty="0" smtClean="0"/>
              <a:t>) </a:t>
            </a:r>
          </a:p>
          <a:p>
            <a:pPr lvl="1"/>
            <a:r>
              <a:rPr lang="tr-TR" dirty="0" err="1" smtClean="0">
                <a:hlinkClick r:id="rId8"/>
              </a:rPr>
              <a:t>Nicholas</a:t>
            </a:r>
            <a:r>
              <a:rPr lang="tr-TR" dirty="0" smtClean="0">
                <a:hlinkClick r:id="rId8"/>
              </a:rPr>
              <a:t> </a:t>
            </a:r>
            <a:r>
              <a:rPr lang="tr-TR" dirty="0" err="1" smtClean="0">
                <a:hlinkClick r:id="rId8"/>
              </a:rPr>
              <a:t>Zakas</a:t>
            </a:r>
            <a:r>
              <a:rPr lang="tr-TR" dirty="0" smtClean="0"/>
              <a:t> (1 yıl sonra): </a:t>
            </a:r>
            <a:r>
              <a:rPr lang="tr-TR" dirty="0" err="1" smtClean="0"/>
              <a:t>High</a:t>
            </a:r>
            <a:r>
              <a:rPr lang="tr-TR" dirty="0" smtClean="0"/>
              <a:t> </a:t>
            </a:r>
            <a:r>
              <a:rPr lang="tr-TR" dirty="0" err="1" smtClean="0"/>
              <a:t>Performance</a:t>
            </a:r>
            <a:r>
              <a:rPr lang="tr-TR" dirty="0" smtClean="0"/>
              <a:t> </a:t>
            </a:r>
            <a:r>
              <a:rPr lang="tr-TR" dirty="0" err="1" smtClean="0"/>
              <a:t>Javascript</a:t>
            </a:r>
            <a:r>
              <a:rPr lang="tr-TR" dirty="0" smtClean="0"/>
              <a:t>, </a:t>
            </a:r>
            <a:r>
              <a:rPr lang="en-US" dirty="0" smtClean="0"/>
              <a:t>The Principles of Object-Oriented JavaScript</a:t>
            </a:r>
            <a:r>
              <a:rPr lang="tr-TR" dirty="0" smtClean="0"/>
              <a:t>, </a:t>
            </a:r>
            <a:r>
              <a:rPr lang="tr-TR" dirty="0" err="1" smtClean="0"/>
              <a:t>Maintainable</a:t>
            </a:r>
            <a:r>
              <a:rPr lang="tr-TR" dirty="0" smtClean="0"/>
              <a:t> </a:t>
            </a:r>
            <a:r>
              <a:rPr lang="tr-TR" dirty="0" err="1" smtClean="0"/>
              <a:t>Javascript</a:t>
            </a:r>
            <a:endParaRPr lang="en-US" dirty="0" smtClean="0"/>
          </a:p>
          <a:p>
            <a:pPr lvl="1"/>
            <a:endParaRPr lang="tr-TR" dirty="0" smtClean="0"/>
          </a:p>
          <a:p>
            <a:pPr lvl="1"/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Kurs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8596" y="1500174"/>
            <a:ext cx="8229600" cy="4525963"/>
          </a:xfrm>
        </p:spPr>
        <p:txBody>
          <a:bodyPr/>
          <a:lstStyle/>
          <a:p>
            <a:r>
              <a:rPr lang="tr-TR" dirty="0" smtClean="0"/>
              <a:t>2x4 = 8 seans</a:t>
            </a:r>
          </a:p>
          <a:p>
            <a:r>
              <a:rPr lang="tr-TR" dirty="0" smtClean="0"/>
              <a:t>Dil olarak JS (2-3 seans)</a:t>
            </a:r>
          </a:p>
          <a:p>
            <a:r>
              <a:rPr lang="tr-TR" dirty="0" err="1" smtClean="0"/>
              <a:t>jQuery</a:t>
            </a:r>
            <a:r>
              <a:rPr lang="tr-TR" dirty="0" smtClean="0"/>
              <a:t> (1.5-2 seans)</a:t>
            </a:r>
          </a:p>
          <a:p>
            <a:r>
              <a:rPr lang="tr-TR" dirty="0" smtClean="0"/>
              <a:t>MV</a:t>
            </a:r>
            <a:r>
              <a:rPr lang="tr-TR" sz="2800" dirty="0" smtClean="0"/>
              <a:t>*</a:t>
            </a:r>
            <a:r>
              <a:rPr lang="tr-TR" dirty="0" smtClean="0"/>
              <a:t> </a:t>
            </a:r>
            <a:r>
              <a:rPr lang="tr-TR" dirty="0" err="1" smtClean="0"/>
              <a:t>frameworks</a:t>
            </a:r>
            <a:r>
              <a:rPr lang="tr-TR" dirty="0" smtClean="0"/>
              <a:t> (1-1.5 seans)</a:t>
            </a:r>
          </a:p>
          <a:p>
            <a:r>
              <a:rPr lang="tr-TR" dirty="0" err="1" smtClean="0"/>
              <a:t>Node</a:t>
            </a:r>
            <a:r>
              <a:rPr lang="tr-TR" dirty="0" smtClean="0"/>
              <a:t>, </a:t>
            </a:r>
            <a:r>
              <a:rPr lang="tr-TR" dirty="0" err="1" smtClean="0"/>
              <a:t>CoffeeScript</a:t>
            </a:r>
            <a:r>
              <a:rPr lang="tr-TR" dirty="0" smtClean="0"/>
              <a:t>, Kütüphaneler (3.5-1.5)</a:t>
            </a:r>
          </a:p>
          <a:p>
            <a:r>
              <a:rPr lang="tr-TR" dirty="0" smtClean="0"/>
              <a:t>Takip edin sadece</a:t>
            </a:r>
          </a:p>
          <a:p>
            <a:r>
              <a:rPr lang="tr-TR" dirty="0" err="1" smtClean="0"/>
              <a:t>Moodle</a:t>
            </a:r>
            <a:r>
              <a:rPr lang="tr-TR" dirty="0" smtClean="0"/>
              <a:t>?, Örnek basit oyun?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odule">
  <a:themeElements>
    <a:clrScheme name="Custom 5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CF5A1B"/>
      </a:hlink>
      <a:folHlink>
        <a:srgbClr val="246171"/>
      </a:folHlink>
    </a:clrScheme>
    <a:fontScheme name="Module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Modul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300000"/>
              </a:schemeClr>
            </a:gs>
            <a:gs pos="12000">
              <a:schemeClr val="phClr">
                <a:tint val="48000"/>
                <a:satMod val="300000"/>
              </a:schemeClr>
            </a:gs>
            <a:gs pos="20000">
              <a:schemeClr val="phClr">
                <a:tint val="49000"/>
                <a:satMod val="30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10000" t="-25000" r="10000" b="125000"/>
          </a:path>
        </a:gradFill>
        <a:blipFill>
          <a:blip xmlns:r="http://schemas.openxmlformats.org/officeDocument/2006/relationships" r:embed="rId1">
            <a:duotone>
              <a:schemeClr val="phClr">
                <a:shade val="75000"/>
                <a:satMod val="105000"/>
              </a:schemeClr>
              <a:schemeClr val="phClr">
                <a:tint val="95000"/>
                <a:satMod val="105000"/>
              </a:schemeClr>
            </a:duotone>
          </a:blip>
          <a:tile tx="0" ty="0" sx="38000" sy="38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Module</Template>
  <TotalTime>1086</TotalTime>
  <Words>259</Words>
  <PresentationFormat>On-screen Show (4:3)</PresentationFormat>
  <Paragraphs>50</Paragraphs>
  <Slides>5</Slides>
  <Notes>5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Module</vt:lpstr>
      <vt:lpstr>Javascript ve Ekosistemi</vt:lpstr>
      <vt:lpstr>Javascript Tarihçe</vt:lpstr>
      <vt:lpstr>Dil olarak</vt:lpstr>
      <vt:lpstr>Kaynaklar</vt:lpstr>
      <vt:lpstr>Kurs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Javascript</dc:title>
  <cp:lastModifiedBy>ab-kurs</cp:lastModifiedBy>
  <cp:revision>43</cp:revision>
  <dcterms:modified xsi:type="dcterms:W3CDTF">2015-01-31T15:06:02Z</dcterms:modified>
</cp:coreProperties>
</file>