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8"/>
  </p:notesMasterIdLst>
  <p:handoutMasterIdLst>
    <p:handoutMasterId r:id="rId2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8" r:id="rId18"/>
    <p:sldId id="272" r:id="rId19"/>
    <p:sldId id="279" r:id="rId20"/>
    <p:sldId id="273" r:id="rId21"/>
    <p:sldId id="280" r:id="rId22"/>
    <p:sldId id="274" r:id="rId23"/>
    <p:sldId id="281" r:id="rId24"/>
    <p:sldId id="275" r:id="rId25"/>
    <p:sldId id="276" r:id="rId26"/>
    <p:sldId id="277"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53" autoAdjust="0"/>
    <p:restoredTop sz="94624" autoAdjust="0"/>
  </p:normalViewPr>
  <p:slideViewPr>
    <p:cSldViewPr>
      <p:cViewPr>
        <p:scale>
          <a:sx n="80" d="100"/>
          <a:sy n="80" d="100"/>
        </p:scale>
        <p:origin x="-1074" y="1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6D6901-5448-4C07-A87B-03D46436F66A}" type="doc">
      <dgm:prSet loTypeId="urn:microsoft.com/office/officeart/2005/8/layout/hProcess11" loCatId="process" qsTypeId="urn:microsoft.com/office/officeart/2005/8/quickstyle/simple1" qsCatId="simple" csTypeId="urn:microsoft.com/office/officeart/2005/8/colors/accent1_2" csCatId="accent1" phldr="1"/>
      <dgm:spPr/>
    </dgm:pt>
    <dgm:pt modelId="{B9D02FD4-868C-4C7B-9A21-47BA4D79C431}">
      <dgm:prSet phldrT="[Metin]" custT="1"/>
      <dgm:spPr/>
      <dgm:t>
        <a:bodyPr/>
        <a:lstStyle/>
        <a:p>
          <a:r>
            <a:rPr lang="tr-TR" sz="1400" dirty="0" smtClean="0"/>
            <a:t>Bu çalışmada Yükseköğretim Kurumlarında kullanılması amacıyla Kişisel Öğrenme Ortam Model önerilerine yer verilecektir</a:t>
          </a:r>
          <a:endParaRPr lang="tr-TR" sz="1400" dirty="0"/>
        </a:p>
      </dgm:t>
    </dgm:pt>
    <dgm:pt modelId="{2245B690-4C26-4276-BA07-8F10E068226F}" type="parTrans" cxnId="{FC8A96E5-CD91-4ADD-B429-A1A92D3DA7A0}">
      <dgm:prSet/>
      <dgm:spPr/>
      <dgm:t>
        <a:bodyPr/>
        <a:lstStyle/>
        <a:p>
          <a:endParaRPr lang="tr-TR"/>
        </a:p>
      </dgm:t>
    </dgm:pt>
    <dgm:pt modelId="{16DF3525-8936-45EB-AE4A-790B88BDBE97}" type="sibTrans" cxnId="{FC8A96E5-CD91-4ADD-B429-A1A92D3DA7A0}">
      <dgm:prSet/>
      <dgm:spPr/>
      <dgm:t>
        <a:bodyPr/>
        <a:lstStyle/>
        <a:p>
          <a:endParaRPr lang="tr-TR"/>
        </a:p>
      </dgm:t>
    </dgm:pt>
    <dgm:pt modelId="{5C9FB07C-4CD0-491F-A359-62675EDB1095}">
      <dgm:prSet phldrT="[Metin]" custT="1"/>
      <dgm:spPr/>
      <dgm:t>
        <a:bodyPr/>
        <a:lstStyle/>
        <a:p>
          <a:r>
            <a:rPr lang="tr-TR" sz="1100" dirty="0" smtClean="0"/>
            <a:t>Çalışmanın İzleyen aşamasında  dünyanın farklı noktalarında bulunan 16 adet Yükseköğretim Kurumunda mevcut olan kişisel öğrenme ortamı uygulamaları ve bu uygulamaların sonuçları incelenmiştir.</a:t>
          </a:r>
          <a:endParaRPr lang="tr-TR" sz="1100" dirty="0"/>
        </a:p>
      </dgm:t>
    </dgm:pt>
    <dgm:pt modelId="{3A8FCE1F-65E8-479D-A1D0-7CE81E77A710}" type="parTrans" cxnId="{7DD17831-A659-4E7D-B391-ADD9AB508A9C}">
      <dgm:prSet/>
      <dgm:spPr/>
      <dgm:t>
        <a:bodyPr/>
        <a:lstStyle/>
        <a:p>
          <a:endParaRPr lang="tr-TR"/>
        </a:p>
      </dgm:t>
    </dgm:pt>
    <dgm:pt modelId="{F7B5532D-F44E-4523-9D28-EBE05B62B9E6}" type="sibTrans" cxnId="{7DD17831-A659-4E7D-B391-ADD9AB508A9C}">
      <dgm:prSet/>
      <dgm:spPr/>
      <dgm:t>
        <a:bodyPr/>
        <a:lstStyle/>
        <a:p>
          <a:endParaRPr lang="tr-TR"/>
        </a:p>
      </dgm:t>
    </dgm:pt>
    <dgm:pt modelId="{4A0FB477-0305-44CC-BF98-F159E92B47D5}">
      <dgm:prSet phldrT="[Metin]"/>
      <dgm:spPr/>
      <dgm:t>
        <a:bodyPr/>
        <a:lstStyle/>
        <a:p>
          <a:r>
            <a:rPr lang="tr-TR" dirty="0" smtClean="0"/>
            <a:t>Çalışmanın son bölümünde tespit edilen ortak noktalardan yola çıkarak model çerçeveleri çizilmiştir.</a:t>
          </a:r>
          <a:endParaRPr lang="tr-TR" dirty="0"/>
        </a:p>
      </dgm:t>
    </dgm:pt>
    <dgm:pt modelId="{546BBE16-33C2-43D4-BE80-7405EDDBDE77}" type="parTrans" cxnId="{0E2732DC-4B1A-49ED-B800-F9348BAEF09B}">
      <dgm:prSet/>
      <dgm:spPr/>
      <dgm:t>
        <a:bodyPr/>
        <a:lstStyle/>
        <a:p>
          <a:endParaRPr lang="tr-TR"/>
        </a:p>
      </dgm:t>
    </dgm:pt>
    <dgm:pt modelId="{96DF2AD9-3573-49AF-B6D8-1B3059045360}" type="sibTrans" cxnId="{0E2732DC-4B1A-49ED-B800-F9348BAEF09B}">
      <dgm:prSet/>
      <dgm:spPr/>
      <dgm:t>
        <a:bodyPr/>
        <a:lstStyle/>
        <a:p>
          <a:endParaRPr lang="tr-TR"/>
        </a:p>
      </dgm:t>
    </dgm:pt>
    <dgm:pt modelId="{E9DF83D2-7EF5-4070-BCB2-1B2C0F7C7FA2}">
      <dgm:prSet custT="1"/>
      <dgm:spPr/>
      <dgm:t>
        <a:bodyPr/>
        <a:lstStyle/>
        <a:p>
          <a:r>
            <a:rPr lang="tr-TR" sz="1000" dirty="0" smtClean="0"/>
            <a:t>Bu amaçla farklı ülkelerde bulunan Yükseköğretim Kurumlarındaki kişisel öğrenme ortamı uygulamaları incelenerek ortak noktaları tespit edilmiştir. Bu ortak noktalar üzerinden yola çıkarak Türkiye’de uygulanmaya koymak üzere bir kişisel öğrenme ortamı çerçevesi çizilecektir.</a:t>
          </a:r>
          <a:endParaRPr lang="tr-TR" sz="1000" dirty="0"/>
        </a:p>
      </dgm:t>
    </dgm:pt>
    <dgm:pt modelId="{2891DC66-9237-433F-9BF0-3F9B593B3AB4}" type="parTrans" cxnId="{A2982C48-7A94-45B7-92E7-34CDFB03C85A}">
      <dgm:prSet/>
      <dgm:spPr/>
      <dgm:t>
        <a:bodyPr/>
        <a:lstStyle/>
        <a:p>
          <a:endParaRPr lang="tr-TR"/>
        </a:p>
      </dgm:t>
    </dgm:pt>
    <dgm:pt modelId="{50B168D9-B910-458A-AA74-110EECF714FC}" type="sibTrans" cxnId="{A2982C48-7A94-45B7-92E7-34CDFB03C85A}">
      <dgm:prSet/>
      <dgm:spPr/>
      <dgm:t>
        <a:bodyPr/>
        <a:lstStyle/>
        <a:p>
          <a:endParaRPr lang="tr-TR"/>
        </a:p>
      </dgm:t>
    </dgm:pt>
    <dgm:pt modelId="{51EF631B-00A4-4AF2-B699-8AC6C22A05B2}">
      <dgm:prSet/>
      <dgm:spPr/>
      <dgm:t>
        <a:bodyPr/>
        <a:lstStyle/>
        <a:p>
          <a:r>
            <a:rPr lang="tr-TR" dirty="0" smtClean="0"/>
            <a:t>Ardından incelenen üniversitelerin uyguladığı Kişisel Öğrenme Ortam platformlarının ortak noktaları tespit edilmiştir.</a:t>
          </a:r>
          <a:endParaRPr lang="tr-TR" dirty="0"/>
        </a:p>
      </dgm:t>
    </dgm:pt>
    <dgm:pt modelId="{896BCDAE-72F5-4C50-BC13-7D10AE346FB1}" type="parTrans" cxnId="{2EFAC81D-8718-47E6-918F-26D3E4CAED49}">
      <dgm:prSet/>
      <dgm:spPr/>
    </dgm:pt>
    <dgm:pt modelId="{76B481B1-2DE7-44A3-AAE8-DBD9D942B418}" type="sibTrans" cxnId="{2EFAC81D-8718-47E6-918F-26D3E4CAED49}">
      <dgm:prSet/>
      <dgm:spPr/>
    </dgm:pt>
    <dgm:pt modelId="{910D1E11-3C7C-4A83-BA08-D5267D8413A8}" type="pres">
      <dgm:prSet presAssocID="{CC6D6901-5448-4C07-A87B-03D46436F66A}" presName="Name0" presStyleCnt="0">
        <dgm:presLayoutVars>
          <dgm:dir/>
          <dgm:resizeHandles val="exact"/>
        </dgm:presLayoutVars>
      </dgm:prSet>
      <dgm:spPr/>
    </dgm:pt>
    <dgm:pt modelId="{5511D140-E096-42A4-8EF0-96E4A0D5DEE0}" type="pres">
      <dgm:prSet presAssocID="{CC6D6901-5448-4C07-A87B-03D46436F66A}" presName="arrow" presStyleLbl="bgShp" presStyleIdx="0" presStyleCnt="1"/>
      <dgm:spPr/>
    </dgm:pt>
    <dgm:pt modelId="{8032816A-16E7-44A2-A0DB-DEC49733C4E7}" type="pres">
      <dgm:prSet presAssocID="{CC6D6901-5448-4C07-A87B-03D46436F66A}" presName="points" presStyleCnt="0"/>
      <dgm:spPr/>
    </dgm:pt>
    <dgm:pt modelId="{A043B2EA-EF22-40CD-870A-C5A17BCD850B}" type="pres">
      <dgm:prSet presAssocID="{B9D02FD4-868C-4C7B-9A21-47BA4D79C431}" presName="compositeA" presStyleCnt="0"/>
      <dgm:spPr/>
    </dgm:pt>
    <dgm:pt modelId="{59541D83-D94E-48DC-862E-F3D77A9FA3E6}" type="pres">
      <dgm:prSet presAssocID="{B9D02FD4-868C-4C7B-9A21-47BA4D79C431}" presName="textA" presStyleLbl="revTx" presStyleIdx="0" presStyleCnt="5">
        <dgm:presLayoutVars>
          <dgm:bulletEnabled val="1"/>
        </dgm:presLayoutVars>
      </dgm:prSet>
      <dgm:spPr/>
      <dgm:t>
        <a:bodyPr/>
        <a:lstStyle/>
        <a:p>
          <a:endParaRPr lang="tr-TR"/>
        </a:p>
      </dgm:t>
    </dgm:pt>
    <dgm:pt modelId="{B8D69787-9F4B-4478-95EF-561E1805B8E0}" type="pres">
      <dgm:prSet presAssocID="{B9D02FD4-868C-4C7B-9A21-47BA4D79C431}" presName="circleA" presStyleLbl="node1" presStyleIdx="0" presStyleCnt="5"/>
      <dgm:spPr/>
    </dgm:pt>
    <dgm:pt modelId="{2A1C94CB-A21F-4E59-8525-E94AA9741BFC}" type="pres">
      <dgm:prSet presAssocID="{B9D02FD4-868C-4C7B-9A21-47BA4D79C431}" presName="spaceA" presStyleCnt="0"/>
      <dgm:spPr/>
    </dgm:pt>
    <dgm:pt modelId="{53F114F7-E4D6-4A27-82EF-96AE06FDF94E}" type="pres">
      <dgm:prSet presAssocID="{16DF3525-8936-45EB-AE4A-790B88BDBE97}" presName="space" presStyleCnt="0"/>
      <dgm:spPr/>
    </dgm:pt>
    <dgm:pt modelId="{B8DE7B09-66B5-4D7E-A42C-ECC5D84FF8BD}" type="pres">
      <dgm:prSet presAssocID="{E9DF83D2-7EF5-4070-BCB2-1B2C0F7C7FA2}" presName="compositeB" presStyleCnt="0"/>
      <dgm:spPr/>
    </dgm:pt>
    <dgm:pt modelId="{8298B18B-08D4-4F1F-8BB3-23D2294AD06E}" type="pres">
      <dgm:prSet presAssocID="{E9DF83D2-7EF5-4070-BCB2-1B2C0F7C7FA2}" presName="textB" presStyleLbl="revTx" presStyleIdx="1" presStyleCnt="5">
        <dgm:presLayoutVars>
          <dgm:bulletEnabled val="1"/>
        </dgm:presLayoutVars>
      </dgm:prSet>
      <dgm:spPr/>
      <dgm:t>
        <a:bodyPr/>
        <a:lstStyle/>
        <a:p>
          <a:endParaRPr lang="tr-TR"/>
        </a:p>
      </dgm:t>
    </dgm:pt>
    <dgm:pt modelId="{662064C2-2B7B-4AEA-B66C-716E42926354}" type="pres">
      <dgm:prSet presAssocID="{E9DF83D2-7EF5-4070-BCB2-1B2C0F7C7FA2}" presName="circleB" presStyleLbl="node1" presStyleIdx="1" presStyleCnt="5"/>
      <dgm:spPr/>
    </dgm:pt>
    <dgm:pt modelId="{12F6C221-73AD-4831-A827-D1C027888CB1}" type="pres">
      <dgm:prSet presAssocID="{E9DF83D2-7EF5-4070-BCB2-1B2C0F7C7FA2}" presName="spaceB" presStyleCnt="0"/>
      <dgm:spPr/>
    </dgm:pt>
    <dgm:pt modelId="{EF361A6E-3819-4C2E-B02A-373AB56DBABA}" type="pres">
      <dgm:prSet presAssocID="{50B168D9-B910-458A-AA74-110EECF714FC}" presName="space" presStyleCnt="0"/>
      <dgm:spPr/>
    </dgm:pt>
    <dgm:pt modelId="{484008DB-0D8B-41C4-9E98-77042ACD2A21}" type="pres">
      <dgm:prSet presAssocID="{5C9FB07C-4CD0-491F-A359-62675EDB1095}" presName="compositeA" presStyleCnt="0"/>
      <dgm:spPr/>
    </dgm:pt>
    <dgm:pt modelId="{C32C1F94-083D-4A72-AC15-E5CE19D330E6}" type="pres">
      <dgm:prSet presAssocID="{5C9FB07C-4CD0-491F-A359-62675EDB1095}" presName="textA" presStyleLbl="revTx" presStyleIdx="2" presStyleCnt="5">
        <dgm:presLayoutVars>
          <dgm:bulletEnabled val="1"/>
        </dgm:presLayoutVars>
      </dgm:prSet>
      <dgm:spPr/>
      <dgm:t>
        <a:bodyPr/>
        <a:lstStyle/>
        <a:p>
          <a:endParaRPr lang="tr-TR"/>
        </a:p>
      </dgm:t>
    </dgm:pt>
    <dgm:pt modelId="{B1A7269C-18B5-48F6-BE8C-8AC78A127C8F}" type="pres">
      <dgm:prSet presAssocID="{5C9FB07C-4CD0-491F-A359-62675EDB1095}" presName="circleA" presStyleLbl="node1" presStyleIdx="2" presStyleCnt="5"/>
      <dgm:spPr/>
    </dgm:pt>
    <dgm:pt modelId="{0802C256-C015-4C3A-9982-83227381B54C}" type="pres">
      <dgm:prSet presAssocID="{5C9FB07C-4CD0-491F-A359-62675EDB1095}" presName="spaceA" presStyleCnt="0"/>
      <dgm:spPr/>
    </dgm:pt>
    <dgm:pt modelId="{9755820E-F23E-4E13-9B32-0F78E6BD66F7}" type="pres">
      <dgm:prSet presAssocID="{F7B5532D-F44E-4523-9D28-EBE05B62B9E6}" presName="space" presStyleCnt="0"/>
      <dgm:spPr/>
    </dgm:pt>
    <dgm:pt modelId="{1A960E67-E530-4A71-9716-95B679AD919B}" type="pres">
      <dgm:prSet presAssocID="{51EF631B-00A4-4AF2-B699-8AC6C22A05B2}" presName="compositeB" presStyleCnt="0"/>
      <dgm:spPr/>
    </dgm:pt>
    <dgm:pt modelId="{0D78DA5C-B17A-47CA-95A1-36B19AD56298}" type="pres">
      <dgm:prSet presAssocID="{51EF631B-00A4-4AF2-B699-8AC6C22A05B2}" presName="textB" presStyleLbl="revTx" presStyleIdx="3" presStyleCnt="5">
        <dgm:presLayoutVars>
          <dgm:bulletEnabled val="1"/>
        </dgm:presLayoutVars>
      </dgm:prSet>
      <dgm:spPr/>
      <dgm:t>
        <a:bodyPr/>
        <a:lstStyle/>
        <a:p>
          <a:endParaRPr lang="tr-TR"/>
        </a:p>
      </dgm:t>
    </dgm:pt>
    <dgm:pt modelId="{FF5A8EB6-4011-4480-9A6E-4E4329B10EC2}" type="pres">
      <dgm:prSet presAssocID="{51EF631B-00A4-4AF2-B699-8AC6C22A05B2}" presName="circleB" presStyleLbl="node1" presStyleIdx="3" presStyleCnt="5"/>
      <dgm:spPr/>
    </dgm:pt>
    <dgm:pt modelId="{B4DC7D32-07EB-4720-9BD9-826F89E28869}" type="pres">
      <dgm:prSet presAssocID="{51EF631B-00A4-4AF2-B699-8AC6C22A05B2}" presName="spaceB" presStyleCnt="0"/>
      <dgm:spPr/>
    </dgm:pt>
    <dgm:pt modelId="{353A6FB0-4B16-4CE2-9BE3-07FBAA03DE24}" type="pres">
      <dgm:prSet presAssocID="{76B481B1-2DE7-44A3-AAE8-DBD9D942B418}" presName="space" presStyleCnt="0"/>
      <dgm:spPr/>
    </dgm:pt>
    <dgm:pt modelId="{D55CDCCE-DBFB-4B6B-AFCE-6CA18CC466B0}" type="pres">
      <dgm:prSet presAssocID="{4A0FB477-0305-44CC-BF98-F159E92B47D5}" presName="compositeA" presStyleCnt="0"/>
      <dgm:spPr/>
    </dgm:pt>
    <dgm:pt modelId="{A0F6CAA0-052C-4C9E-93B6-4DB3B43BD32A}" type="pres">
      <dgm:prSet presAssocID="{4A0FB477-0305-44CC-BF98-F159E92B47D5}" presName="textA" presStyleLbl="revTx" presStyleIdx="4" presStyleCnt="5">
        <dgm:presLayoutVars>
          <dgm:bulletEnabled val="1"/>
        </dgm:presLayoutVars>
      </dgm:prSet>
      <dgm:spPr/>
      <dgm:t>
        <a:bodyPr/>
        <a:lstStyle/>
        <a:p>
          <a:endParaRPr lang="tr-TR"/>
        </a:p>
      </dgm:t>
    </dgm:pt>
    <dgm:pt modelId="{85B48F3F-6494-4EFE-B5BD-D918A9B4B429}" type="pres">
      <dgm:prSet presAssocID="{4A0FB477-0305-44CC-BF98-F159E92B47D5}" presName="circleA" presStyleLbl="node1" presStyleIdx="4" presStyleCnt="5"/>
      <dgm:spPr/>
    </dgm:pt>
    <dgm:pt modelId="{CA15439B-D120-49D8-AD0A-505EFCD10437}" type="pres">
      <dgm:prSet presAssocID="{4A0FB477-0305-44CC-BF98-F159E92B47D5}" presName="spaceA" presStyleCnt="0"/>
      <dgm:spPr/>
    </dgm:pt>
  </dgm:ptLst>
  <dgm:cxnLst>
    <dgm:cxn modelId="{7DD17831-A659-4E7D-B391-ADD9AB508A9C}" srcId="{CC6D6901-5448-4C07-A87B-03D46436F66A}" destId="{5C9FB07C-4CD0-491F-A359-62675EDB1095}" srcOrd="2" destOrd="0" parTransId="{3A8FCE1F-65E8-479D-A1D0-7CE81E77A710}" sibTransId="{F7B5532D-F44E-4523-9D28-EBE05B62B9E6}"/>
    <dgm:cxn modelId="{5B3086EB-BDC4-4831-A86F-59DCC14E6ABC}" type="presOf" srcId="{B9D02FD4-868C-4C7B-9A21-47BA4D79C431}" destId="{59541D83-D94E-48DC-862E-F3D77A9FA3E6}" srcOrd="0" destOrd="0" presId="urn:microsoft.com/office/officeart/2005/8/layout/hProcess11"/>
    <dgm:cxn modelId="{FC8A96E5-CD91-4ADD-B429-A1A92D3DA7A0}" srcId="{CC6D6901-5448-4C07-A87B-03D46436F66A}" destId="{B9D02FD4-868C-4C7B-9A21-47BA4D79C431}" srcOrd="0" destOrd="0" parTransId="{2245B690-4C26-4276-BA07-8F10E068226F}" sibTransId="{16DF3525-8936-45EB-AE4A-790B88BDBE97}"/>
    <dgm:cxn modelId="{0E2732DC-4B1A-49ED-B800-F9348BAEF09B}" srcId="{CC6D6901-5448-4C07-A87B-03D46436F66A}" destId="{4A0FB477-0305-44CC-BF98-F159E92B47D5}" srcOrd="4" destOrd="0" parTransId="{546BBE16-33C2-43D4-BE80-7405EDDBDE77}" sibTransId="{96DF2AD9-3573-49AF-B6D8-1B3059045360}"/>
    <dgm:cxn modelId="{2EFAC81D-8718-47E6-918F-26D3E4CAED49}" srcId="{CC6D6901-5448-4C07-A87B-03D46436F66A}" destId="{51EF631B-00A4-4AF2-B699-8AC6C22A05B2}" srcOrd="3" destOrd="0" parTransId="{896BCDAE-72F5-4C50-BC13-7D10AE346FB1}" sibTransId="{76B481B1-2DE7-44A3-AAE8-DBD9D942B418}"/>
    <dgm:cxn modelId="{001F49A2-091A-4DE1-97CE-AEB9AFEB36B5}" type="presOf" srcId="{E9DF83D2-7EF5-4070-BCB2-1B2C0F7C7FA2}" destId="{8298B18B-08D4-4F1F-8BB3-23D2294AD06E}" srcOrd="0" destOrd="0" presId="urn:microsoft.com/office/officeart/2005/8/layout/hProcess11"/>
    <dgm:cxn modelId="{CF951AC9-23F1-40A6-B33C-C8E0AC0E31A5}" type="presOf" srcId="{5C9FB07C-4CD0-491F-A359-62675EDB1095}" destId="{C32C1F94-083D-4A72-AC15-E5CE19D330E6}" srcOrd="0" destOrd="0" presId="urn:microsoft.com/office/officeart/2005/8/layout/hProcess11"/>
    <dgm:cxn modelId="{A2982C48-7A94-45B7-92E7-34CDFB03C85A}" srcId="{CC6D6901-5448-4C07-A87B-03D46436F66A}" destId="{E9DF83D2-7EF5-4070-BCB2-1B2C0F7C7FA2}" srcOrd="1" destOrd="0" parTransId="{2891DC66-9237-433F-9BF0-3F9B593B3AB4}" sibTransId="{50B168D9-B910-458A-AA74-110EECF714FC}"/>
    <dgm:cxn modelId="{9DC30ADC-5509-4B08-BD4D-C09CD3D7DF2E}" type="presOf" srcId="{4A0FB477-0305-44CC-BF98-F159E92B47D5}" destId="{A0F6CAA0-052C-4C9E-93B6-4DB3B43BD32A}" srcOrd="0" destOrd="0" presId="urn:microsoft.com/office/officeart/2005/8/layout/hProcess11"/>
    <dgm:cxn modelId="{B70E43F2-5E0C-4524-A9BA-9B4172BD9D11}" type="presOf" srcId="{CC6D6901-5448-4C07-A87B-03D46436F66A}" destId="{910D1E11-3C7C-4A83-BA08-D5267D8413A8}" srcOrd="0" destOrd="0" presId="urn:microsoft.com/office/officeart/2005/8/layout/hProcess11"/>
    <dgm:cxn modelId="{213DD74B-472F-49F9-ACB3-408A179429B6}" type="presOf" srcId="{51EF631B-00A4-4AF2-B699-8AC6C22A05B2}" destId="{0D78DA5C-B17A-47CA-95A1-36B19AD56298}" srcOrd="0" destOrd="0" presId="urn:microsoft.com/office/officeart/2005/8/layout/hProcess11"/>
    <dgm:cxn modelId="{4B967A9A-D5F1-40CF-9CF9-A485DF1527E9}" type="presParOf" srcId="{910D1E11-3C7C-4A83-BA08-D5267D8413A8}" destId="{5511D140-E096-42A4-8EF0-96E4A0D5DEE0}" srcOrd="0" destOrd="0" presId="urn:microsoft.com/office/officeart/2005/8/layout/hProcess11"/>
    <dgm:cxn modelId="{99EB7441-6956-45F9-A6FB-19ECECEB178F}" type="presParOf" srcId="{910D1E11-3C7C-4A83-BA08-D5267D8413A8}" destId="{8032816A-16E7-44A2-A0DB-DEC49733C4E7}" srcOrd="1" destOrd="0" presId="urn:microsoft.com/office/officeart/2005/8/layout/hProcess11"/>
    <dgm:cxn modelId="{44FCC1B7-5B89-4A8E-B62D-E973215CC2E3}" type="presParOf" srcId="{8032816A-16E7-44A2-A0DB-DEC49733C4E7}" destId="{A043B2EA-EF22-40CD-870A-C5A17BCD850B}" srcOrd="0" destOrd="0" presId="urn:microsoft.com/office/officeart/2005/8/layout/hProcess11"/>
    <dgm:cxn modelId="{98E3FCC1-3F4E-4FDC-A4E7-A6B70F3B5E6D}" type="presParOf" srcId="{A043B2EA-EF22-40CD-870A-C5A17BCD850B}" destId="{59541D83-D94E-48DC-862E-F3D77A9FA3E6}" srcOrd="0" destOrd="0" presId="urn:microsoft.com/office/officeart/2005/8/layout/hProcess11"/>
    <dgm:cxn modelId="{0F50445F-B6D1-40CF-996D-437A7160FEB6}" type="presParOf" srcId="{A043B2EA-EF22-40CD-870A-C5A17BCD850B}" destId="{B8D69787-9F4B-4478-95EF-561E1805B8E0}" srcOrd="1" destOrd="0" presId="urn:microsoft.com/office/officeart/2005/8/layout/hProcess11"/>
    <dgm:cxn modelId="{E22F7E32-168C-49FC-AE3E-6CFAE99A1457}" type="presParOf" srcId="{A043B2EA-EF22-40CD-870A-C5A17BCD850B}" destId="{2A1C94CB-A21F-4E59-8525-E94AA9741BFC}" srcOrd="2" destOrd="0" presId="urn:microsoft.com/office/officeart/2005/8/layout/hProcess11"/>
    <dgm:cxn modelId="{7CC812FF-447A-4776-8B9D-46C686AB5E16}" type="presParOf" srcId="{8032816A-16E7-44A2-A0DB-DEC49733C4E7}" destId="{53F114F7-E4D6-4A27-82EF-96AE06FDF94E}" srcOrd="1" destOrd="0" presId="urn:microsoft.com/office/officeart/2005/8/layout/hProcess11"/>
    <dgm:cxn modelId="{C90C4248-820B-495D-881A-B8764C97F85E}" type="presParOf" srcId="{8032816A-16E7-44A2-A0DB-DEC49733C4E7}" destId="{B8DE7B09-66B5-4D7E-A42C-ECC5D84FF8BD}" srcOrd="2" destOrd="0" presId="urn:microsoft.com/office/officeart/2005/8/layout/hProcess11"/>
    <dgm:cxn modelId="{E6ECE557-22DF-49C9-9B87-F7B4AA7CC143}" type="presParOf" srcId="{B8DE7B09-66B5-4D7E-A42C-ECC5D84FF8BD}" destId="{8298B18B-08D4-4F1F-8BB3-23D2294AD06E}" srcOrd="0" destOrd="0" presId="urn:microsoft.com/office/officeart/2005/8/layout/hProcess11"/>
    <dgm:cxn modelId="{50F62D9F-FE00-4183-9BB6-B381B80F055F}" type="presParOf" srcId="{B8DE7B09-66B5-4D7E-A42C-ECC5D84FF8BD}" destId="{662064C2-2B7B-4AEA-B66C-716E42926354}" srcOrd="1" destOrd="0" presId="urn:microsoft.com/office/officeart/2005/8/layout/hProcess11"/>
    <dgm:cxn modelId="{2F9A5362-7815-48FF-B382-A418FFD6B36A}" type="presParOf" srcId="{B8DE7B09-66B5-4D7E-A42C-ECC5D84FF8BD}" destId="{12F6C221-73AD-4831-A827-D1C027888CB1}" srcOrd="2" destOrd="0" presId="urn:microsoft.com/office/officeart/2005/8/layout/hProcess11"/>
    <dgm:cxn modelId="{40EEA07B-AA57-4D4F-80A2-A2417F5F49B7}" type="presParOf" srcId="{8032816A-16E7-44A2-A0DB-DEC49733C4E7}" destId="{EF361A6E-3819-4C2E-B02A-373AB56DBABA}" srcOrd="3" destOrd="0" presId="urn:microsoft.com/office/officeart/2005/8/layout/hProcess11"/>
    <dgm:cxn modelId="{AC9EF908-A691-48C0-B1FD-219BE710500E}" type="presParOf" srcId="{8032816A-16E7-44A2-A0DB-DEC49733C4E7}" destId="{484008DB-0D8B-41C4-9E98-77042ACD2A21}" srcOrd="4" destOrd="0" presId="urn:microsoft.com/office/officeart/2005/8/layout/hProcess11"/>
    <dgm:cxn modelId="{B6A4EC61-312A-4521-BAE2-D222821ADB6C}" type="presParOf" srcId="{484008DB-0D8B-41C4-9E98-77042ACD2A21}" destId="{C32C1F94-083D-4A72-AC15-E5CE19D330E6}" srcOrd="0" destOrd="0" presId="urn:microsoft.com/office/officeart/2005/8/layout/hProcess11"/>
    <dgm:cxn modelId="{5C755A5B-0AC8-475D-B93B-C010883D451E}" type="presParOf" srcId="{484008DB-0D8B-41C4-9E98-77042ACD2A21}" destId="{B1A7269C-18B5-48F6-BE8C-8AC78A127C8F}" srcOrd="1" destOrd="0" presId="urn:microsoft.com/office/officeart/2005/8/layout/hProcess11"/>
    <dgm:cxn modelId="{981361C5-37A9-453D-A7E7-AD46837283C6}" type="presParOf" srcId="{484008DB-0D8B-41C4-9E98-77042ACD2A21}" destId="{0802C256-C015-4C3A-9982-83227381B54C}" srcOrd="2" destOrd="0" presId="urn:microsoft.com/office/officeart/2005/8/layout/hProcess11"/>
    <dgm:cxn modelId="{2EC97BD1-9F8F-492C-B9F1-2E6F0F37056A}" type="presParOf" srcId="{8032816A-16E7-44A2-A0DB-DEC49733C4E7}" destId="{9755820E-F23E-4E13-9B32-0F78E6BD66F7}" srcOrd="5" destOrd="0" presId="urn:microsoft.com/office/officeart/2005/8/layout/hProcess11"/>
    <dgm:cxn modelId="{159BE423-4171-417E-80F2-9B996E2BB086}" type="presParOf" srcId="{8032816A-16E7-44A2-A0DB-DEC49733C4E7}" destId="{1A960E67-E530-4A71-9716-95B679AD919B}" srcOrd="6" destOrd="0" presId="urn:microsoft.com/office/officeart/2005/8/layout/hProcess11"/>
    <dgm:cxn modelId="{38DE864A-59FF-4FB2-BD12-C41F1466F0A5}" type="presParOf" srcId="{1A960E67-E530-4A71-9716-95B679AD919B}" destId="{0D78DA5C-B17A-47CA-95A1-36B19AD56298}" srcOrd="0" destOrd="0" presId="urn:microsoft.com/office/officeart/2005/8/layout/hProcess11"/>
    <dgm:cxn modelId="{9914DF95-E7EB-4B80-8E9E-B73E2A9E1E84}" type="presParOf" srcId="{1A960E67-E530-4A71-9716-95B679AD919B}" destId="{FF5A8EB6-4011-4480-9A6E-4E4329B10EC2}" srcOrd="1" destOrd="0" presId="urn:microsoft.com/office/officeart/2005/8/layout/hProcess11"/>
    <dgm:cxn modelId="{863C63DF-87A6-46BD-B151-8494E46244F5}" type="presParOf" srcId="{1A960E67-E530-4A71-9716-95B679AD919B}" destId="{B4DC7D32-07EB-4720-9BD9-826F89E28869}" srcOrd="2" destOrd="0" presId="urn:microsoft.com/office/officeart/2005/8/layout/hProcess11"/>
    <dgm:cxn modelId="{9869D39E-5CBE-4C90-8ABC-30FDF14C035E}" type="presParOf" srcId="{8032816A-16E7-44A2-A0DB-DEC49733C4E7}" destId="{353A6FB0-4B16-4CE2-9BE3-07FBAA03DE24}" srcOrd="7" destOrd="0" presId="urn:microsoft.com/office/officeart/2005/8/layout/hProcess11"/>
    <dgm:cxn modelId="{BF2EE47B-0450-4BA2-9CB3-C02339D16A0E}" type="presParOf" srcId="{8032816A-16E7-44A2-A0DB-DEC49733C4E7}" destId="{D55CDCCE-DBFB-4B6B-AFCE-6CA18CC466B0}" srcOrd="8" destOrd="0" presId="urn:microsoft.com/office/officeart/2005/8/layout/hProcess11"/>
    <dgm:cxn modelId="{DE35BA0E-1953-47AA-B5E8-D6965D906BE2}" type="presParOf" srcId="{D55CDCCE-DBFB-4B6B-AFCE-6CA18CC466B0}" destId="{A0F6CAA0-052C-4C9E-93B6-4DB3B43BD32A}" srcOrd="0" destOrd="0" presId="urn:microsoft.com/office/officeart/2005/8/layout/hProcess11"/>
    <dgm:cxn modelId="{DFA6BDEF-B9B7-43F0-BA6C-F7DF3BCDC5D9}" type="presParOf" srcId="{D55CDCCE-DBFB-4B6B-AFCE-6CA18CC466B0}" destId="{85B48F3F-6494-4EFE-B5BD-D918A9B4B429}" srcOrd="1" destOrd="0" presId="urn:microsoft.com/office/officeart/2005/8/layout/hProcess11"/>
    <dgm:cxn modelId="{946EB259-3D99-41EF-B8EB-F813336B2FDE}" type="presParOf" srcId="{D55CDCCE-DBFB-4B6B-AFCE-6CA18CC466B0}" destId="{CA15439B-D120-49D8-AD0A-505EFCD10437}" srcOrd="2" destOrd="0" presId="urn:microsoft.com/office/officeart/2005/8/layout/hProcess11"/>
  </dgm:cxnLst>
  <dgm:bg/>
  <dgm:whole/>
</dgm:dataModel>
</file>

<file path=ppt/diagrams/data2.xml><?xml version="1.0" encoding="utf-8"?>
<dgm:dataModel xmlns:dgm="http://schemas.openxmlformats.org/drawingml/2006/diagram" xmlns:a="http://schemas.openxmlformats.org/drawingml/2006/main">
  <dgm:ptLst>
    <dgm:pt modelId="{0390173B-A6AF-4222-A572-63DA141975D0}" type="doc">
      <dgm:prSet loTypeId="urn:microsoft.com/office/officeart/2005/8/layout/vProcess5" loCatId="process" qsTypeId="urn:microsoft.com/office/officeart/2005/8/quickstyle/simple3" qsCatId="simple" csTypeId="urn:microsoft.com/office/officeart/2005/8/colors/accent1_2" csCatId="accent1" phldr="1"/>
      <dgm:spPr/>
      <dgm:t>
        <a:bodyPr/>
        <a:lstStyle/>
        <a:p>
          <a:endParaRPr lang="tr-TR"/>
        </a:p>
      </dgm:t>
    </dgm:pt>
    <dgm:pt modelId="{4F7030FA-D204-4517-A7D4-85A48A229A07}">
      <dgm:prSet phldrT="[Metin]"/>
      <dgm:spPr/>
      <dgm:t>
        <a:bodyPr/>
        <a:lstStyle/>
        <a:p>
          <a:r>
            <a:rPr lang="tr-TR" dirty="0" smtClean="0"/>
            <a:t>Kişisel Öğrenme Ortamı kavramı ilk olarak 2000 </a:t>
          </a:r>
          <a:r>
            <a:rPr lang="tr-TR" dirty="0" err="1" smtClean="0"/>
            <a:t>li</a:t>
          </a:r>
          <a:r>
            <a:rPr lang="tr-TR" dirty="0" smtClean="0"/>
            <a:t> yılların başında </a:t>
          </a:r>
          <a:r>
            <a:rPr lang="tr-TR" dirty="0" err="1" smtClean="0"/>
            <a:t>Olivier</a:t>
          </a:r>
          <a:r>
            <a:rPr lang="tr-TR" dirty="0" smtClean="0"/>
            <a:t> ve </a:t>
          </a:r>
          <a:r>
            <a:rPr lang="tr-TR" dirty="0" err="1" smtClean="0"/>
            <a:t>Liber</a:t>
          </a:r>
          <a:r>
            <a:rPr lang="tr-TR" dirty="0" smtClean="0"/>
            <a:t> tarafından teknolojik bir bakış açısıyla teknolojik bir sistem, bir yazılım uygulaması ya da bir araç olarak tanımlanmıştır</a:t>
          </a:r>
          <a:endParaRPr lang="tr-TR" dirty="0"/>
        </a:p>
      </dgm:t>
    </dgm:pt>
    <dgm:pt modelId="{0682CD2B-8AF9-43DB-AB39-7994FD969201}" type="parTrans" cxnId="{12DBEEEB-E1F3-4E4D-99D0-600A67AA2D95}">
      <dgm:prSet/>
      <dgm:spPr/>
      <dgm:t>
        <a:bodyPr/>
        <a:lstStyle/>
        <a:p>
          <a:endParaRPr lang="tr-TR"/>
        </a:p>
      </dgm:t>
    </dgm:pt>
    <dgm:pt modelId="{256C52AF-E724-4AF9-80FA-03725C656BE1}" type="sibTrans" cxnId="{12DBEEEB-E1F3-4E4D-99D0-600A67AA2D95}">
      <dgm:prSet/>
      <dgm:spPr/>
      <dgm:t>
        <a:bodyPr/>
        <a:lstStyle/>
        <a:p>
          <a:endParaRPr lang="tr-TR"/>
        </a:p>
      </dgm:t>
    </dgm:pt>
    <dgm:pt modelId="{990D7983-15CA-42E6-A5CD-B5D90B69A4B8}">
      <dgm:prSet phldrT="[Metin]"/>
      <dgm:spPr/>
      <dgm:t>
        <a:bodyPr/>
        <a:lstStyle/>
        <a:p>
          <a:r>
            <a:rPr lang="tr-TR" dirty="0" err="1" smtClean="0"/>
            <a:t>Downes</a:t>
          </a:r>
          <a:r>
            <a:rPr lang="tr-TR" dirty="0" smtClean="0"/>
            <a:t> ise 2005’de Kişisel Öğrenme Ortamı kavramını genişleterek öğrenenin ihtiyaç ve ilgisine göre konunun yeniden kullanılabildiği ya da düzenlenebildiği bir kişisel öğrenme merkezine dönüştüğünü ifade etmiştir. Bununla beraber bir sistemden daha çok bir ortam olduğunu belirtmiştir.</a:t>
          </a:r>
          <a:endParaRPr lang="tr-TR" dirty="0"/>
        </a:p>
      </dgm:t>
    </dgm:pt>
    <dgm:pt modelId="{242EB350-0F4B-4DD5-A76B-F5AA93710A4A}" type="parTrans" cxnId="{183D3EE5-FBBA-4FD3-8EB6-91F37D245C66}">
      <dgm:prSet/>
      <dgm:spPr/>
      <dgm:t>
        <a:bodyPr/>
        <a:lstStyle/>
        <a:p>
          <a:endParaRPr lang="tr-TR"/>
        </a:p>
      </dgm:t>
    </dgm:pt>
    <dgm:pt modelId="{2E87AF84-1814-4532-9DDF-CA8AE7BB2CA8}" type="sibTrans" cxnId="{183D3EE5-FBBA-4FD3-8EB6-91F37D245C66}">
      <dgm:prSet/>
      <dgm:spPr/>
      <dgm:t>
        <a:bodyPr/>
        <a:lstStyle/>
        <a:p>
          <a:endParaRPr lang="tr-TR"/>
        </a:p>
      </dgm:t>
    </dgm:pt>
    <dgm:pt modelId="{95CF06C1-5ADF-45DF-944E-DB603E4A2BFA}">
      <dgm:prSet phldrT="[Metin]"/>
      <dgm:spPr/>
      <dgm:t>
        <a:bodyPr/>
        <a:lstStyle/>
        <a:p>
          <a:r>
            <a:rPr lang="tr-TR" dirty="0" err="1" smtClean="0"/>
            <a:t>Lubensky</a:t>
          </a:r>
          <a:r>
            <a:rPr lang="tr-TR" dirty="0" smtClean="0"/>
            <a:t> web 2.0 araçlarının da yaygınlaşmasıyla Kişisel Öğrenme Ortamı tanımını 2006’da biraz daha teknik bir boyuta taşımıştır</a:t>
          </a:r>
          <a:endParaRPr lang="tr-TR" dirty="0"/>
        </a:p>
      </dgm:t>
    </dgm:pt>
    <dgm:pt modelId="{CE374F01-49A0-4D8C-9247-7CE8C2D49BD9}" type="parTrans" cxnId="{6B3D218F-D5CA-42B0-9A39-28605D219770}">
      <dgm:prSet/>
      <dgm:spPr/>
      <dgm:t>
        <a:bodyPr/>
        <a:lstStyle/>
        <a:p>
          <a:endParaRPr lang="tr-TR"/>
        </a:p>
      </dgm:t>
    </dgm:pt>
    <dgm:pt modelId="{0EA3D2E3-7C99-4524-B4D6-5AFC9F25B006}" type="sibTrans" cxnId="{6B3D218F-D5CA-42B0-9A39-28605D219770}">
      <dgm:prSet/>
      <dgm:spPr/>
      <dgm:t>
        <a:bodyPr/>
        <a:lstStyle/>
        <a:p>
          <a:endParaRPr lang="tr-TR"/>
        </a:p>
      </dgm:t>
    </dgm:pt>
    <dgm:pt modelId="{9FB7CE35-8852-4A38-B553-A6E2F542B650}" type="pres">
      <dgm:prSet presAssocID="{0390173B-A6AF-4222-A572-63DA141975D0}" presName="outerComposite" presStyleCnt="0">
        <dgm:presLayoutVars>
          <dgm:chMax val="5"/>
          <dgm:dir/>
          <dgm:resizeHandles val="exact"/>
        </dgm:presLayoutVars>
      </dgm:prSet>
      <dgm:spPr/>
      <dgm:t>
        <a:bodyPr/>
        <a:lstStyle/>
        <a:p>
          <a:endParaRPr lang="tr-TR"/>
        </a:p>
      </dgm:t>
    </dgm:pt>
    <dgm:pt modelId="{16B470CD-E9A6-4A85-80E1-A337A1102BF5}" type="pres">
      <dgm:prSet presAssocID="{0390173B-A6AF-4222-A572-63DA141975D0}" presName="dummyMaxCanvas" presStyleCnt="0">
        <dgm:presLayoutVars/>
      </dgm:prSet>
      <dgm:spPr/>
    </dgm:pt>
    <dgm:pt modelId="{4AC361F2-AA5C-42D0-94D4-EAA8DE4793BD}" type="pres">
      <dgm:prSet presAssocID="{0390173B-A6AF-4222-A572-63DA141975D0}" presName="ThreeNodes_1" presStyleLbl="node1" presStyleIdx="0" presStyleCnt="3">
        <dgm:presLayoutVars>
          <dgm:bulletEnabled val="1"/>
        </dgm:presLayoutVars>
      </dgm:prSet>
      <dgm:spPr/>
      <dgm:t>
        <a:bodyPr/>
        <a:lstStyle/>
        <a:p>
          <a:endParaRPr lang="tr-TR"/>
        </a:p>
      </dgm:t>
    </dgm:pt>
    <dgm:pt modelId="{90ED8B15-96BD-4550-8E00-6B47E615F65B}" type="pres">
      <dgm:prSet presAssocID="{0390173B-A6AF-4222-A572-63DA141975D0}" presName="ThreeNodes_2" presStyleLbl="node1" presStyleIdx="1" presStyleCnt="3">
        <dgm:presLayoutVars>
          <dgm:bulletEnabled val="1"/>
        </dgm:presLayoutVars>
      </dgm:prSet>
      <dgm:spPr/>
      <dgm:t>
        <a:bodyPr/>
        <a:lstStyle/>
        <a:p>
          <a:endParaRPr lang="tr-TR"/>
        </a:p>
      </dgm:t>
    </dgm:pt>
    <dgm:pt modelId="{3EDDE284-D125-4177-82B2-AD246E0CC598}" type="pres">
      <dgm:prSet presAssocID="{0390173B-A6AF-4222-A572-63DA141975D0}" presName="ThreeNodes_3" presStyleLbl="node1" presStyleIdx="2" presStyleCnt="3">
        <dgm:presLayoutVars>
          <dgm:bulletEnabled val="1"/>
        </dgm:presLayoutVars>
      </dgm:prSet>
      <dgm:spPr/>
      <dgm:t>
        <a:bodyPr/>
        <a:lstStyle/>
        <a:p>
          <a:endParaRPr lang="tr-TR"/>
        </a:p>
      </dgm:t>
    </dgm:pt>
    <dgm:pt modelId="{17A47E0B-9958-4D10-9E10-BE8110EF60C3}" type="pres">
      <dgm:prSet presAssocID="{0390173B-A6AF-4222-A572-63DA141975D0}" presName="ThreeConn_1-2" presStyleLbl="fgAccFollowNode1" presStyleIdx="0" presStyleCnt="2">
        <dgm:presLayoutVars>
          <dgm:bulletEnabled val="1"/>
        </dgm:presLayoutVars>
      </dgm:prSet>
      <dgm:spPr/>
      <dgm:t>
        <a:bodyPr/>
        <a:lstStyle/>
        <a:p>
          <a:endParaRPr lang="tr-TR"/>
        </a:p>
      </dgm:t>
    </dgm:pt>
    <dgm:pt modelId="{F552F420-2CF7-4F68-BDA6-4C430926CC89}" type="pres">
      <dgm:prSet presAssocID="{0390173B-A6AF-4222-A572-63DA141975D0}" presName="ThreeConn_2-3" presStyleLbl="fgAccFollowNode1" presStyleIdx="1" presStyleCnt="2">
        <dgm:presLayoutVars>
          <dgm:bulletEnabled val="1"/>
        </dgm:presLayoutVars>
      </dgm:prSet>
      <dgm:spPr/>
      <dgm:t>
        <a:bodyPr/>
        <a:lstStyle/>
        <a:p>
          <a:endParaRPr lang="tr-TR"/>
        </a:p>
      </dgm:t>
    </dgm:pt>
    <dgm:pt modelId="{52343684-17EA-499B-886F-B445611329F9}" type="pres">
      <dgm:prSet presAssocID="{0390173B-A6AF-4222-A572-63DA141975D0}" presName="ThreeNodes_1_text" presStyleLbl="node1" presStyleIdx="2" presStyleCnt="3">
        <dgm:presLayoutVars>
          <dgm:bulletEnabled val="1"/>
        </dgm:presLayoutVars>
      </dgm:prSet>
      <dgm:spPr/>
      <dgm:t>
        <a:bodyPr/>
        <a:lstStyle/>
        <a:p>
          <a:endParaRPr lang="tr-TR"/>
        </a:p>
      </dgm:t>
    </dgm:pt>
    <dgm:pt modelId="{F768157E-C019-4908-A90E-ECC30C0EC337}" type="pres">
      <dgm:prSet presAssocID="{0390173B-A6AF-4222-A572-63DA141975D0}" presName="ThreeNodes_2_text" presStyleLbl="node1" presStyleIdx="2" presStyleCnt="3">
        <dgm:presLayoutVars>
          <dgm:bulletEnabled val="1"/>
        </dgm:presLayoutVars>
      </dgm:prSet>
      <dgm:spPr/>
      <dgm:t>
        <a:bodyPr/>
        <a:lstStyle/>
        <a:p>
          <a:endParaRPr lang="tr-TR"/>
        </a:p>
      </dgm:t>
    </dgm:pt>
    <dgm:pt modelId="{99AB593A-6E05-4FDC-B18A-9E5D37761593}" type="pres">
      <dgm:prSet presAssocID="{0390173B-A6AF-4222-A572-63DA141975D0}" presName="ThreeNodes_3_text" presStyleLbl="node1" presStyleIdx="2" presStyleCnt="3">
        <dgm:presLayoutVars>
          <dgm:bulletEnabled val="1"/>
        </dgm:presLayoutVars>
      </dgm:prSet>
      <dgm:spPr/>
      <dgm:t>
        <a:bodyPr/>
        <a:lstStyle/>
        <a:p>
          <a:endParaRPr lang="tr-TR"/>
        </a:p>
      </dgm:t>
    </dgm:pt>
  </dgm:ptLst>
  <dgm:cxnLst>
    <dgm:cxn modelId="{6B3D218F-D5CA-42B0-9A39-28605D219770}" srcId="{0390173B-A6AF-4222-A572-63DA141975D0}" destId="{95CF06C1-5ADF-45DF-944E-DB603E4A2BFA}" srcOrd="2" destOrd="0" parTransId="{CE374F01-49A0-4D8C-9247-7CE8C2D49BD9}" sibTransId="{0EA3D2E3-7C99-4524-B4D6-5AFC9F25B006}"/>
    <dgm:cxn modelId="{248610EC-5648-4842-9B16-8E8B53815FBE}" type="presOf" srcId="{990D7983-15CA-42E6-A5CD-B5D90B69A4B8}" destId="{F768157E-C019-4908-A90E-ECC30C0EC337}" srcOrd="1" destOrd="0" presId="urn:microsoft.com/office/officeart/2005/8/layout/vProcess5"/>
    <dgm:cxn modelId="{CCE34E0D-ADE9-493C-B81A-3389D3A2BA19}" type="presOf" srcId="{0390173B-A6AF-4222-A572-63DA141975D0}" destId="{9FB7CE35-8852-4A38-B553-A6E2F542B650}" srcOrd="0" destOrd="0" presId="urn:microsoft.com/office/officeart/2005/8/layout/vProcess5"/>
    <dgm:cxn modelId="{183D3EE5-FBBA-4FD3-8EB6-91F37D245C66}" srcId="{0390173B-A6AF-4222-A572-63DA141975D0}" destId="{990D7983-15CA-42E6-A5CD-B5D90B69A4B8}" srcOrd="1" destOrd="0" parTransId="{242EB350-0F4B-4DD5-A76B-F5AA93710A4A}" sibTransId="{2E87AF84-1814-4532-9DDF-CA8AE7BB2CA8}"/>
    <dgm:cxn modelId="{12DBEEEB-E1F3-4E4D-99D0-600A67AA2D95}" srcId="{0390173B-A6AF-4222-A572-63DA141975D0}" destId="{4F7030FA-D204-4517-A7D4-85A48A229A07}" srcOrd="0" destOrd="0" parTransId="{0682CD2B-8AF9-43DB-AB39-7994FD969201}" sibTransId="{256C52AF-E724-4AF9-80FA-03725C656BE1}"/>
    <dgm:cxn modelId="{99315253-992A-45D5-9B47-A8B56A575E17}" type="presOf" srcId="{990D7983-15CA-42E6-A5CD-B5D90B69A4B8}" destId="{90ED8B15-96BD-4550-8E00-6B47E615F65B}" srcOrd="0" destOrd="0" presId="urn:microsoft.com/office/officeart/2005/8/layout/vProcess5"/>
    <dgm:cxn modelId="{259AEF1F-F820-44E4-AA43-1439BEC5CD62}" type="presOf" srcId="{95CF06C1-5ADF-45DF-944E-DB603E4A2BFA}" destId="{99AB593A-6E05-4FDC-B18A-9E5D37761593}" srcOrd="1" destOrd="0" presId="urn:microsoft.com/office/officeart/2005/8/layout/vProcess5"/>
    <dgm:cxn modelId="{14B8D90D-632D-46E6-B08F-4667D88AFE32}" type="presOf" srcId="{2E87AF84-1814-4532-9DDF-CA8AE7BB2CA8}" destId="{F552F420-2CF7-4F68-BDA6-4C430926CC89}" srcOrd="0" destOrd="0" presId="urn:microsoft.com/office/officeart/2005/8/layout/vProcess5"/>
    <dgm:cxn modelId="{F37027EB-137C-44AC-8B96-FB33ECA45003}" type="presOf" srcId="{95CF06C1-5ADF-45DF-944E-DB603E4A2BFA}" destId="{3EDDE284-D125-4177-82B2-AD246E0CC598}" srcOrd="0" destOrd="0" presId="urn:microsoft.com/office/officeart/2005/8/layout/vProcess5"/>
    <dgm:cxn modelId="{654B9B83-54A3-43B1-B479-14E606D46B3C}" type="presOf" srcId="{256C52AF-E724-4AF9-80FA-03725C656BE1}" destId="{17A47E0B-9958-4D10-9E10-BE8110EF60C3}" srcOrd="0" destOrd="0" presId="urn:microsoft.com/office/officeart/2005/8/layout/vProcess5"/>
    <dgm:cxn modelId="{14D6FAFF-D72B-4875-8209-5A5002D6BB1C}" type="presOf" srcId="{4F7030FA-D204-4517-A7D4-85A48A229A07}" destId="{52343684-17EA-499B-886F-B445611329F9}" srcOrd="1" destOrd="0" presId="urn:microsoft.com/office/officeart/2005/8/layout/vProcess5"/>
    <dgm:cxn modelId="{956D8307-DD3A-45DC-ADBB-98C83215B3AB}" type="presOf" srcId="{4F7030FA-D204-4517-A7D4-85A48A229A07}" destId="{4AC361F2-AA5C-42D0-94D4-EAA8DE4793BD}" srcOrd="0" destOrd="0" presId="urn:microsoft.com/office/officeart/2005/8/layout/vProcess5"/>
    <dgm:cxn modelId="{06E816BC-05EE-4BA4-AAC4-D6BD35CFABCB}" type="presParOf" srcId="{9FB7CE35-8852-4A38-B553-A6E2F542B650}" destId="{16B470CD-E9A6-4A85-80E1-A337A1102BF5}" srcOrd="0" destOrd="0" presId="urn:microsoft.com/office/officeart/2005/8/layout/vProcess5"/>
    <dgm:cxn modelId="{36A4EF02-6A3A-4BE3-B22D-E6EC0C9763D5}" type="presParOf" srcId="{9FB7CE35-8852-4A38-B553-A6E2F542B650}" destId="{4AC361F2-AA5C-42D0-94D4-EAA8DE4793BD}" srcOrd="1" destOrd="0" presId="urn:microsoft.com/office/officeart/2005/8/layout/vProcess5"/>
    <dgm:cxn modelId="{24956974-6A48-43C5-BF59-79BBB31669A2}" type="presParOf" srcId="{9FB7CE35-8852-4A38-B553-A6E2F542B650}" destId="{90ED8B15-96BD-4550-8E00-6B47E615F65B}" srcOrd="2" destOrd="0" presId="urn:microsoft.com/office/officeart/2005/8/layout/vProcess5"/>
    <dgm:cxn modelId="{2EF0DC1A-5C55-4301-A826-005AD108E205}" type="presParOf" srcId="{9FB7CE35-8852-4A38-B553-A6E2F542B650}" destId="{3EDDE284-D125-4177-82B2-AD246E0CC598}" srcOrd="3" destOrd="0" presId="urn:microsoft.com/office/officeart/2005/8/layout/vProcess5"/>
    <dgm:cxn modelId="{C7849FD5-DE5C-4E48-962F-C4D1AEB58C2B}" type="presParOf" srcId="{9FB7CE35-8852-4A38-B553-A6E2F542B650}" destId="{17A47E0B-9958-4D10-9E10-BE8110EF60C3}" srcOrd="4" destOrd="0" presId="urn:microsoft.com/office/officeart/2005/8/layout/vProcess5"/>
    <dgm:cxn modelId="{64B7098F-F333-4858-B9B7-3A1B4CFD5440}" type="presParOf" srcId="{9FB7CE35-8852-4A38-B553-A6E2F542B650}" destId="{F552F420-2CF7-4F68-BDA6-4C430926CC89}" srcOrd="5" destOrd="0" presId="urn:microsoft.com/office/officeart/2005/8/layout/vProcess5"/>
    <dgm:cxn modelId="{29A9F7EC-E36B-4519-AFAC-1584EAD07064}" type="presParOf" srcId="{9FB7CE35-8852-4A38-B553-A6E2F542B650}" destId="{52343684-17EA-499B-886F-B445611329F9}" srcOrd="6" destOrd="0" presId="urn:microsoft.com/office/officeart/2005/8/layout/vProcess5"/>
    <dgm:cxn modelId="{B748BAB4-A783-4CA7-81F9-17E6309645F1}" type="presParOf" srcId="{9FB7CE35-8852-4A38-B553-A6E2F542B650}" destId="{F768157E-C019-4908-A90E-ECC30C0EC337}" srcOrd="7" destOrd="0" presId="urn:microsoft.com/office/officeart/2005/8/layout/vProcess5"/>
    <dgm:cxn modelId="{FCF8F306-65BC-41C3-B5CA-50C5BA8D4020}" type="presParOf" srcId="{9FB7CE35-8852-4A38-B553-A6E2F542B650}" destId="{99AB593A-6E05-4FDC-B18A-9E5D37761593}" srcOrd="8" destOrd="0" presId="urn:microsoft.com/office/officeart/2005/8/layout/vProcess5"/>
  </dgm:cxnLst>
  <dgm:bg/>
  <dgm:whole/>
</dgm:dataModel>
</file>

<file path=ppt/diagrams/data3.xml><?xml version="1.0" encoding="utf-8"?>
<dgm:dataModel xmlns:dgm="http://schemas.openxmlformats.org/drawingml/2006/diagram" xmlns:a="http://schemas.openxmlformats.org/drawingml/2006/main">
  <dgm:ptLst>
    <dgm:pt modelId="{0390173B-A6AF-4222-A572-63DA141975D0}" type="doc">
      <dgm:prSet loTypeId="urn:microsoft.com/office/officeart/2005/8/layout/vProcess5" loCatId="process" qsTypeId="urn:microsoft.com/office/officeart/2005/8/quickstyle/simple3" qsCatId="simple" csTypeId="urn:microsoft.com/office/officeart/2005/8/colors/accent1_2" csCatId="accent1" phldr="1"/>
      <dgm:spPr/>
      <dgm:t>
        <a:bodyPr/>
        <a:lstStyle/>
        <a:p>
          <a:endParaRPr lang="tr-TR"/>
        </a:p>
      </dgm:t>
    </dgm:pt>
    <dgm:pt modelId="{990D7983-15CA-42E6-A5CD-B5D90B69A4B8}">
      <dgm:prSet phldrT="[Metin]"/>
      <dgm:spPr/>
      <dgm:t>
        <a:bodyPr/>
        <a:lstStyle/>
        <a:p>
          <a:r>
            <a:rPr lang="tr-TR" dirty="0" err="1" smtClean="0"/>
            <a:t>Lubensky’e</a:t>
          </a:r>
          <a:r>
            <a:rPr lang="tr-TR" dirty="0" smtClean="0"/>
            <a:t> göre “ </a:t>
          </a:r>
          <a:r>
            <a:rPr lang="tr-TR" i="1" dirty="0" smtClean="0"/>
            <a:t>Kişisel Öğrenme Ortamları arama motoru, </a:t>
          </a:r>
          <a:r>
            <a:rPr lang="tr-TR" i="1" dirty="0" err="1" smtClean="0"/>
            <a:t>blog</a:t>
          </a:r>
          <a:r>
            <a:rPr lang="tr-TR" i="1" dirty="0" smtClean="0"/>
            <a:t>, </a:t>
          </a:r>
          <a:r>
            <a:rPr lang="tr-TR" i="1" dirty="0" err="1" smtClean="0"/>
            <a:t>wiki</a:t>
          </a:r>
          <a:r>
            <a:rPr lang="tr-TR" i="1" dirty="0" smtClean="0"/>
            <a:t>, </a:t>
          </a:r>
          <a:r>
            <a:rPr lang="tr-TR" i="1" dirty="0" err="1" smtClean="0"/>
            <a:t>rss</a:t>
          </a:r>
          <a:r>
            <a:rPr lang="tr-TR" i="1" dirty="0" smtClean="0"/>
            <a:t>, sosyal ağlar, dosya paylaşım siteleri, sosyal yer imleri gibi web 2.0 araçlarının bir kaynaştırma ya da başlangıç sayfası (</a:t>
          </a:r>
          <a:r>
            <a:rPr lang="tr-TR" i="1" dirty="0" err="1" smtClean="0"/>
            <a:t>startpage</a:t>
          </a:r>
          <a:r>
            <a:rPr lang="tr-TR" i="1" dirty="0" smtClean="0"/>
            <a:t>) ile gevşek bir biçimde bir araya getirilmesi ile oluşturulmaktadır.”</a:t>
          </a:r>
          <a:endParaRPr lang="tr-TR" dirty="0"/>
        </a:p>
      </dgm:t>
    </dgm:pt>
    <dgm:pt modelId="{242EB350-0F4B-4DD5-A76B-F5AA93710A4A}" type="parTrans" cxnId="{183D3EE5-FBBA-4FD3-8EB6-91F37D245C66}">
      <dgm:prSet/>
      <dgm:spPr/>
      <dgm:t>
        <a:bodyPr/>
        <a:lstStyle/>
        <a:p>
          <a:endParaRPr lang="tr-TR"/>
        </a:p>
      </dgm:t>
    </dgm:pt>
    <dgm:pt modelId="{2E87AF84-1814-4532-9DDF-CA8AE7BB2CA8}" type="sibTrans" cxnId="{183D3EE5-FBBA-4FD3-8EB6-91F37D245C66}">
      <dgm:prSet/>
      <dgm:spPr/>
      <dgm:t>
        <a:bodyPr/>
        <a:lstStyle/>
        <a:p>
          <a:endParaRPr lang="tr-TR"/>
        </a:p>
      </dgm:t>
    </dgm:pt>
    <dgm:pt modelId="{95CF06C1-5ADF-45DF-944E-DB603E4A2BFA}">
      <dgm:prSet phldrT="[Metin]"/>
      <dgm:spPr/>
      <dgm:t>
        <a:bodyPr/>
        <a:lstStyle/>
        <a:p>
          <a:r>
            <a:rPr lang="tr-TR" dirty="0" err="1" smtClean="0"/>
            <a:t>Atwell</a:t>
          </a:r>
          <a:r>
            <a:rPr lang="tr-TR" dirty="0" smtClean="0"/>
            <a:t> 2007 yılında Kişisel Öğrenme Ortamlarını teknolojiyi öğrenme odaklı kullanan yeni bir yaklaşım olarak tanımladı</a:t>
          </a:r>
          <a:endParaRPr lang="tr-TR" dirty="0"/>
        </a:p>
      </dgm:t>
    </dgm:pt>
    <dgm:pt modelId="{CE374F01-49A0-4D8C-9247-7CE8C2D49BD9}" type="parTrans" cxnId="{6B3D218F-D5CA-42B0-9A39-28605D219770}">
      <dgm:prSet/>
      <dgm:spPr/>
      <dgm:t>
        <a:bodyPr/>
        <a:lstStyle/>
        <a:p>
          <a:endParaRPr lang="tr-TR"/>
        </a:p>
      </dgm:t>
    </dgm:pt>
    <dgm:pt modelId="{0EA3D2E3-7C99-4524-B4D6-5AFC9F25B006}" type="sibTrans" cxnId="{6B3D218F-D5CA-42B0-9A39-28605D219770}">
      <dgm:prSet/>
      <dgm:spPr/>
      <dgm:t>
        <a:bodyPr/>
        <a:lstStyle/>
        <a:p>
          <a:endParaRPr lang="tr-TR"/>
        </a:p>
      </dgm:t>
    </dgm:pt>
    <dgm:pt modelId="{8719C0F7-C403-46CC-95E3-24ADDAA85C3E}">
      <dgm:prSet/>
      <dgm:spPr/>
      <dgm:t>
        <a:bodyPr/>
        <a:lstStyle/>
        <a:p>
          <a:r>
            <a:rPr lang="tr-TR" dirty="0" err="1" smtClean="0"/>
            <a:t>Downes</a:t>
          </a:r>
          <a:r>
            <a:rPr lang="tr-TR" dirty="0" smtClean="0"/>
            <a:t> 2007’de Kişisel Öğrenme Ortamı kavramını Öğrenme Yönetim Sistemlerinin (LMS) öğrenenlerin değişken ve çeşitli ihtiyaçlarını karşılamada yetersiz olacağının kabul etmek olarak tanımlamış ve bu ortamların bir uygulamadan daha çok e-öğrenmeye bir yaklaşım olarak özetlemiştir </a:t>
          </a:r>
          <a:endParaRPr lang="tr-TR" dirty="0"/>
        </a:p>
      </dgm:t>
    </dgm:pt>
    <dgm:pt modelId="{0086FC93-605E-45FD-B21F-4D1D66E1BA4F}" type="parTrans" cxnId="{CA3033A8-1335-4D3A-9972-69BD4DE795A0}">
      <dgm:prSet/>
      <dgm:spPr/>
    </dgm:pt>
    <dgm:pt modelId="{B8D5435A-0334-469D-BF19-B03146889476}" type="sibTrans" cxnId="{CA3033A8-1335-4D3A-9972-69BD4DE795A0}">
      <dgm:prSet/>
      <dgm:spPr/>
    </dgm:pt>
    <dgm:pt modelId="{9FB7CE35-8852-4A38-B553-A6E2F542B650}" type="pres">
      <dgm:prSet presAssocID="{0390173B-A6AF-4222-A572-63DA141975D0}" presName="outerComposite" presStyleCnt="0">
        <dgm:presLayoutVars>
          <dgm:chMax val="5"/>
          <dgm:dir/>
          <dgm:resizeHandles val="exact"/>
        </dgm:presLayoutVars>
      </dgm:prSet>
      <dgm:spPr/>
      <dgm:t>
        <a:bodyPr/>
        <a:lstStyle/>
        <a:p>
          <a:endParaRPr lang="tr-TR"/>
        </a:p>
      </dgm:t>
    </dgm:pt>
    <dgm:pt modelId="{16B470CD-E9A6-4A85-80E1-A337A1102BF5}" type="pres">
      <dgm:prSet presAssocID="{0390173B-A6AF-4222-A572-63DA141975D0}" presName="dummyMaxCanvas" presStyleCnt="0">
        <dgm:presLayoutVars/>
      </dgm:prSet>
      <dgm:spPr/>
    </dgm:pt>
    <dgm:pt modelId="{4AC361F2-AA5C-42D0-94D4-EAA8DE4793BD}" type="pres">
      <dgm:prSet presAssocID="{0390173B-A6AF-4222-A572-63DA141975D0}" presName="ThreeNodes_1" presStyleLbl="node1" presStyleIdx="0" presStyleCnt="3">
        <dgm:presLayoutVars>
          <dgm:bulletEnabled val="1"/>
        </dgm:presLayoutVars>
      </dgm:prSet>
      <dgm:spPr/>
      <dgm:t>
        <a:bodyPr/>
        <a:lstStyle/>
        <a:p>
          <a:endParaRPr lang="tr-TR"/>
        </a:p>
      </dgm:t>
    </dgm:pt>
    <dgm:pt modelId="{90ED8B15-96BD-4550-8E00-6B47E615F65B}" type="pres">
      <dgm:prSet presAssocID="{0390173B-A6AF-4222-A572-63DA141975D0}" presName="ThreeNodes_2" presStyleLbl="node1" presStyleIdx="1" presStyleCnt="3">
        <dgm:presLayoutVars>
          <dgm:bulletEnabled val="1"/>
        </dgm:presLayoutVars>
      </dgm:prSet>
      <dgm:spPr/>
      <dgm:t>
        <a:bodyPr/>
        <a:lstStyle/>
        <a:p>
          <a:endParaRPr lang="tr-TR"/>
        </a:p>
      </dgm:t>
    </dgm:pt>
    <dgm:pt modelId="{3EDDE284-D125-4177-82B2-AD246E0CC598}" type="pres">
      <dgm:prSet presAssocID="{0390173B-A6AF-4222-A572-63DA141975D0}" presName="ThreeNodes_3" presStyleLbl="node1" presStyleIdx="2" presStyleCnt="3">
        <dgm:presLayoutVars>
          <dgm:bulletEnabled val="1"/>
        </dgm:presLayoutVars>
      </dgm:prSet>
      <dgm:spPr/>
      <dgm:t>
        <a:bodyPr/>
        <a:lstStyle/>
        <a:p>
          <a:endParaRPr lang="tr-TR"/>
        </a:p>
      </dgm:t>
    </dgm:pt>
    <dgm:pt modelId="{17A47E0B-9958-4D10-9E10-BE8110EF60C3}" type="pres">
      <dgm:prSet presAssocID="{0390173B-A6AF-4222-A572-63DA141975D0}" presName="ThreeConn_1-2" presStyleLbl="fgAccFollowNode1" presStyleIdx="0" presStyleCnt="2">
        <dgm:presLayoutVars>
          <dgm:bulletEnabled val="1"/>
        </dgm:presLayoutVars>
      </dgm:prSet>
      <dgm:spPr/>
      <dgm:t>
        <a:bodyPr/>
        <a:lstStyle/>
        <a:p>
          <a:endParaRPr lang="tr-TR"/>
        </a:p>
      </dgm:t>
    </dgm:pt>
    <dgm:pt modelId="{F552F420-2CF7-4F68-BDA6-4C430926CC89}" type="pres">
      <dgm:prSet presAssocID="{0390173B-A6AF-4222-A572-63DA141975D0}" presName="ThreeConn_2-3" presStyleLbl="fgAccFollowNode1" presStyleIdx="1" presStyleCnt="2">
        <dgm:presLayoutVars>
          <dgm:bulletEnabled val="1"/>
        </dgm:presLayoutVars>
      </dgm:prSet>
      <dgm:spPr/>
      <dgm:t>
        <a:bodyPr/>
        <a:lstStyle/>
        <a:p>
          <a:endParaRPr lang="tr-TR"/>
        </a:p>
      </dgm:t>
    </dgm:pt>
    <dgm:pt modelId="{52343684-17EA-499B-886F-B445611329F9}" type="pres">
      <dgm:prSet presAssocID="{0390173B-A6AF-4222-A572-63DA141975D0}" presName="ThreeNodes_1_text" presStyleLbl="node1" presStyleIdx="2" presStyleCnt="3">
        <dgm:presLayoutVars>
          <dgm:bulletEnabled val="1"/>
        </dgm:presLayoutVars>
      </dgm:prSet>
      <dgm:spPr/>
      <dgm:t>
        <a:bodyPr/>
        <a:lstStyle/>
        <a:p>
          <a:endParaRPr lang="tr-TR"/>
        </a:p>
      </dgm:t>
    </dgm:pt>
    <dgm:pt modelId="{F768157E-C019-4908-A90E-ECC30C0EC337}" type="pres">
      <dgm:prSet presAssocID="{0390173B-A6AF-4222-A572-63DA141975D0}" presName="ThreeNodes_2_text" presStyleLbl="node1" presStyleIdx="2" presStyleCnt="3">
        <dgm:presLayoutVars>
          <dgm:bulletEnabled val="1"/>
        </dgm:presLayoutVars>
      </dgm:prSet>
      <dgm:spPr/>
      <dgm:t>
        <a:bodyPr/>
        <a:lstStyle/>
        <a:p>
          <a:endParaRPr lang="tr-TR"/>
        </a:p>
      </dgm:t>
    </dgm:pt>
    <dgm:pt modelId="{99AB593A-6E05-4FDC-B18A-9E5D37761593}" type="pres">
      <dgm:prSet presAssocID="{0390173B-A6AF-4222-A572-63DA141975D0}" presName="ThreeNodes_3_text" presStyleLbl="node1" presStyleIdx="2" presStyleCnt="3">
        <dgm:presLayoutVars>
          <dgm:bulletEnabled val="1"/>
        </dgm:presLayoutVars>
      </dgm:prSet>
      <dgm:spPr/>
      <dgm:t>
        <a:bodyPr/>
        <a:lstStyle/>
        <a:p>
          <a:endParaRPr lang="tr-TR"/>
        </a:p>
      </dgm:t>
    </dgm:pt>
  </dgm:ptLst>
  <dgm:cxnLst>
    <dgm:cxn modelId="{6B3D218F-D5CA-42B0-9A39-28605D219770}" srcId="{0390173B-A6AF-4222-A572-63DA141975D0}" destId="{95CF06C1-5ADF-45DF-944E-DB603E4A2BFA}" srcOrd="1" destOrd="0" parTransId="{CE374F01-49A0-4D8C-9247-7CE8C2D49BD9}" sibTransId="{0EA3D2E3-7C99-4524-B4D6-5AFC9F25B006}"/>
    <dgm:cxn modelId="{18FD5B45-4BFC-4382-9C4B-64BF2ABA9ED5}" type="presOf" srcId="{990D7983-15CA-42E6-A5CD-B5D90B69A4B8}" destId="{4AC361F2-AA5C-42D0-94D4-EAA8DE4793BD}" srcOrd="0" destOrd="0" presId="urn:microsoft.com/office/officeart/2005/8/layout/vProcess5"/>
    <dgm:cxn modelId="{183D3EE5-FBBA-4FD3-8EB6-91F37D245C66}" srcId="{0390173B-A6AF-4222-A572-63DA141975D0}" destId="{990D7983-15CA-42E6-A5CD-B5D90B69A4B8}" srcOrd="0" destOrd="0" parTransId="{242EB350-0F4B-4DD5-A76B-F5AA93710A4A}" sibTransId="{2E87AF84-1814-4532-9DDF-CA8AE7BB2CA8}"/>
    <dgm:cxn modelId="{AFDE46E2-F4FD-4CA6-9D3B-19705297D615}" type="presOf" srcId="{2E87AF84-1814-4532-9DDF-CA8AE7BB2CA8}" destId="{17A47E0B-9958-4D10-9E10-BE8110EF60C3}" srcOrd="0" destOrd="0" presId="urn:microsoft.com/office/officeart/2005/8/layout/vProcess5"/>
    <dgm:cxn modelId="{D2A5B200-081C-44A2-A806-31D37E76398B}" type="presOf" srcId="{8719C0F7-C403-46CC-95E3-24ADDAA85C3E}" destId="{99AB593A-6E05-4FDC-B18A-9E5D37761593}" srcOrd="1" destOrd="0" presId="urn:microsoft.com/office/officeart/2005/8/layout/vProcess5"/>
    <dgm:cxn modelId="{5927B79B-E663-420A-9DD8-A345ECE854D8}" type="presOf" srcId="{0EA3D2E3-7C99-4524-B4D6-5AFC9F25B006}" destId="{F552F420-2CF7-4F68-BDA6-4C430926CC89}" srcOrd="0" destOrd="0" presId="urn:microsoft.com/office/officeart/2005/8/layout/vProcess5"/>
    <dgm:cxn modelId="{3BC90725-9EFC-4E9E-ACD7-1F5A01187658}" type="presOf" srcId="{95CF06C1-5ADF-45DF-944E-DB603E4A2BFA}" destId="{F768157E-C019-4908-A90E-ECC30C0EC337}" srcOrd="1" destOrd="0" presId="urn:microsoft.com/office/officeart/2005/8/layout/vProcess5"/>
    <dgm:cxn modelId="{0614D9D7-43C8-457F-B826-A767F0779FE9}" type="presOf" srcId="{8719C0F7-C403-46CC-95E3-24ADDAA85C3E}" destId="{3EDDE284-D125-4177-82B2-AD246E0CC598}" srcOrd="0" destOrd="0" presId="urn:microsoft.com/office/officeart/2005/8/layout/vProcess5"/>
    <dgm:cxn modelId="{7A8BAD4F-6AE8-42B1-9FA6-270448563F34}" type="presOf" srcId="{0390173B-A6AF-4222-A572-63DA141975D0}" destId="{9FB7CE35-8852-4A38-B553-A6E2F542B650}" srcOrd="0" destOrd="0" presId="urn:microsoft.com/office/officeart/2005/8/layout/vProcess5"/>
    <dgm:cxn modelId="{8DB8FA3A-F726-4000-9063-F1DDCFA4AFEA}" type="presOf" srcId="{95CF06C1-5ADF-45DF-944E-DB603E4A2BFA}" destId="{90ED8B15-96BD-4550-8E00-6B47E615F65B}" srcOrd="0" destOrd="0" presId="urn:microsoft.com/office/officeart/2005/8/layout/vProcess5"/>
    <dgm:cxn modelId="{800A3D55-5927-48E6-8D80-393034083A21}" type="presOf" srcId="{990D7983-15CA-42E6-A5CD-B5D90B69A4B8}" destId="{52343684-17EA-499B-886F-B445611329F9}" srcOrd="1" destOrd="0" presId="urn:microsoft.com/office/officeart/2005/8/layout/vProcess5"/>
    <dgm:cxn modelId="{CA3033A8-1335-4D3A-9972-69BD4DE795A0}" srcId="{0390173B-A6AF-4222-A572-63DA141975D0}" destId="{8719C0F7-C403-46CC-95E3-24ADDAA85C3E}" srcOrd="2" destOrd="0" parTransId="{0086FC93-605E-45FD-B21F-4D1D66E1BA4F}" sibTransId="{B8D5435A-0334-469D-BF19-B03146889476}"/>
    <dgm:cxn modelId="{DEFA1F4E-6D04-4D01-A564-144B6BD554D5}" type="presParOf" srcId="{9FB7CE35-8852-4A38-B553-A6E2F542B650}" destId="{16B470CD-E9A6-4A85-80E1-A337A1102BF5}" srcOrd="0" destOrd="0" presId="urn:microsoft.com/office/officeart/2005/8/layout/vProcess5"/>
    <dgm:cxn modelId="{65C74879-60BF-4CA7-9CD2-9F49447011CC}" type="presParOf" srcId="{9FB7CE35-8852-4A38-B553-A6E2F542B650}" destId="{4AC361F2-AA5C-42D0-94D4-EAA8DE4793BD}" srcOrd="1" destOrd="0" presId="urn:microsoft.com/office/officeart/2005/8/layout/vProcess5"/>
    <dgm:cxn modelId="{455873ED-B296-460F-82A0-B336D62437DE}" type="presParOf" srcId="{9FB7CE35-8852-4A38-B553-A6E2F542B650}" destId="{90ED8B15-96BD-4550-8E00-6B47E615F65B}" srcOrd="2" destOrd="0" presId="urn:microsoft.com/office/officeart/2005/8/layout/vProcess5"/>
    <dgm:cxn modelId="{A8B7BD27-9953-4F51-AFE5-20B102834EE3}" type="presParOf" srcId="{9FB7CE35-8852-4A38-B553-A6E2F542B650}" destId="{3EDDE284-D125-4177-82B2-AD246E0CC598}" srcOrd="3" destOrd="0" presId="urn:microsoft.com/office/officeart/2005/8/layout/vProcess5"/>
    <dgm:cxn modelId="{E19D56B0-2C60-47D8-B053-89ECEF2287A9}" type="presParOf" srcId="{9FB7CE35-8852-4A38-B553-A6E2F542B650}" destId="{17A47E0B-9958-4D10-9E10-BE8110EF60C3}" srcOrd="4" destOrd="0" presId="urn:microsoft.com/office/officeart/2005/8/layout/vProcess5"/>
    <dgm:cxn modelId="{09864729-D700-46D0-9DB5-2656C53F8B52}" type="presParOf" srcId="{9FB7CE35-8852-4A38-B553-A6E2F542B650}" destId="{F552F420-2CF7-4F68-BDA6-4C430926CC89}" srcOrd="5" destOrd="0" presId="urn:microsoft.com/office/officeart/2005/8/layout/vProcess5"/>
    <dgm:cxn modelId="{B2C40015-5F66-4B67-9EB1-9876D0A3D672}" type="presParOf" srcId="{9FB7CE35-8852-4A38-B553-A6E2F542B650}" destId="{52343684-17EA-499B-886F-B445611329F9}" srcOrd="6" destOrd="0" presId="urn:microsoft.com/office/officeart/2005/8/layout/vProcess5"/>
    <dgm:cxn modelId="{DE81DEF7-762A-4535-B155-39AE8CE6619B}" type="presParOf" srcId="{9FB7CE35-8852-4A38-B553-A6E2F542B650}" destId="{F768157E-C019-4908-A90E-ECC30C0EC337}" srcOrd="7" destOrd="0" presId="urn:microsoft.com/office/officeart/2005/8/layout/vProcess5"/>
    <dgm:cxn modelId="{CBC77896-9C8D-4EBF-80A9-E06ACC0554BC}" type="presParOf" srcId="{9FB7CE35-8852-4A38-B553-A6E2F542B650}" destId="{99AB593A-6E05-4FDC-B18A-9E5D37761593}" srcOrd="8" destOrd="0" presId="urn:microsoft.com/office/officeart/2005/8/layout/vProcess5"/>
  </dgm:cxnLst>
  <dgm:bg/>
  <dgm:whole/>
</dgm:dataModel>
</file>

<file path=ppt/diagrams/data4.xml><?xml version="1.0" encoding="utf-8"?>
<dgm:dataModel xmlns:dgm="http://schemas.openxmlformats.org/drawingml/2006/diagram" xmlns:a="http://schemas.openxmlformats.org/drawingml/2006/main">
  <dgm:ptLst>
    <dgm:pt modelId="{0390173B-A6AF-4222-A572-63DA141975D0}" type="doc">
      <dgm:prSet loTypeId="urn:microsoft.com/office/officeart/2005/8/layout/vProcess5" loCatId="process" qsTypeId="urn:microsoft.com/office/officeart/2005/8/quickstyle/simple3" qsCatId="simple" csTypeId="urn:microsoft.com/office/officeart/2005/8/colors/accent1_2" csCatId="accent1" phldr="1"/>
      <dgm:spPr/>
      <dgm:t>
        <a:bodyPr/>
        <a:lstStyle/>
        <a:p>
          <a:endParaRPr lang="tr-TR"/>
        </a:p>
      </dgm:t>
    </dgm:pt>
    <dgm:pt modelId="{990D7983-15CA-42E6-A5CD-B5D90B69A4B8}">
      <dgm:prSet phldrT="[Metin]" custT="1"/>
      <dgm:spPr/>
      <dgm:t>
        <a:bodyPr/>
        <a:lstStyle/>
        <a:p>
          <a:r>
            <a:rPr lang="tr-TR" sz="1600" dirty="0" err="1" smtClean="0"/>
            <a:t>David</a:t>
          </a:r>
          <a:r>
            <a:rPr lang="tr-TR" sz="1600" dirty="0" smtClean="0"/>
            <a:t> ve </a:t>
          </a:r>
          <a:r>
            <a:rPr lang="tr-TR" sz="1600" dirty="0" err="1" smtClean="0"/>
            <a:t>Miley</a:t>
          </a:r>
          <a:r>
            <a:rPr lang="tr-TR" sz="1600" dirty="0" smtClean="0"/>
            <a:t> ise 2009 yılında üniversitelerde kullanılan Öğrenme Yönetim Sistemlerinin daha çok yönetici özelliklerinin kullanıldığını tespit ederek öğrenenlerin biçimsel (formel)  öğrenme ile uğraşırken kendi potansiyellerinin farkına varamadıklarını belirtmişlerdir.</a:t>
          </a:r>
          <a:endParaRPr lang="tr-TR" sz="1600" dirty="0"/>
        </a:p>
      </dgm:t>
    </dgm:pt>
    <dgm:pt modelId="{242EB350-0F4B-4DD5-A76B-F5AA93710A4A}" type="parTrans" cxnId="{183D3EE5-FBBA-4FD3-8EB6-91F37D245C66}">
      <dgm:prSet/>
      <dgm:spPr/>
      <dgm:t>
        <a:bodyPr/>
        <a:lstStyle/>
        <a:p>
          <a:endParaRPr lang="tr-TR"/>
        </a:p>
      </dgm:t>
    </dgm:pt>
    <dgm:pt modelId="{2E87AF84-1814-4532-9DDF-CA8AE7BB2CA8}" type="sibTrans" cxnId="{183D3EE5-FBBA-4FD3-8EB6-91F37D245C66}">
      <dgm:prSet custT="1"/>
      <dgm:spPr/>
      <dgm:t>
        <a:bodyPr/>
        <a:lstStyle/>
        <a:p>
          <a:endParaRPr lang="tr-TR" sz="1600"/>
        </a:p>
      </dgm:t>
    </dgm:pt>
    <dgm:pt modelId="{95CF06C1-5ADF-45DF-944E-DB603E4A2BFA}">
      <dgm:prSet phldrT="[Metin]" custT="1"/>
      <dgm:spPr/>
      <dgm:t>
        <a:bodyPr/>
        <a:lstStyle/>
        <a:p>
          <a:r>
            <a:rPr lang="tr-TR" sz="1600" dirty="0" smtClean="0"/>
            <a:t>Öğrenme Yönetim Sistemi ile Kişisel Öğrenme Ortamını birleştiren bir </a:t>
          </a:r>
          <a:r>
            <a:rPr lang="tr-TR" sz="1600" dirty="0" err="1" smtClean="0"/>
            <a:t>hibrid</a:t>
          </a:r>
          <a:r>
            <a:rPr lang="tr-TR" sz="1600" dirty="0" smtClean="0"/>
            <a:t> model önermişlerdir. Açık Öğrenme Ağı (OLN) ismi verdikleri bu model kapsamında öğrenmeyi zamansal, fiziksel ve kurumsal olarak sınırlı bir alandan öğreneni ve ihtiyaçlarını merkeze koyan bir alana taşıdıklarını belirtmişlerdir.</a:t>
          </a:r>
          <a:endParaRPr lang="tr-TR" sz="1600" dirty="0"/>
        </a:p>
      </dgm:t>
    </dgm:pt>
    <dgm:pt modelId="{CE374F01-49A0-4D8C-9247-7CE8C2D49BD9}" type="parTrans" cxnId="{6B3D218F-D5CA-42B0-9A39-28605D219770}">
      <dgm:prSet/>
      <dgm:spPr/>
      <dgm:t>
        <a:bodyPr/>
        <a:lstStyle/>
        <a:p>
          <a:endParaRPr lang="tr-TR"/>
        </a:p>
      </dgm:t>
    </dgm:pt>
    <dgm:pt modelId="{0EA3D2E3-7C99-4524-B4D6-5AFC9F25B006}" type="sibTrans" cxnId="{6B3D218F-D5CA-42B0-9A39-28605D219770}">
      <dgm:prSet custT="1"/>
      <dgm:spPr/>
      <dgm:t>
        <a:bodyPr/>
        <a:lstStyle/>
        <a:p>
          <a:endParaRPr lang="tr-TR" sz="1600"/>
        </a:p>
      </dgm:t>
    </dgm:pt>
    <dgm:pt modelId="{8719C0F7-C403-46CC-95E3-24ADDAA85C3E}">
      <dgm:prSet custT="1"/>
      <dgm:spPr/>
      <dgm:t>
        <a:bodyPr/>
        <a:lstStyle/>
        <a:p>
          <a:r>
            <a:rPr lang="tr-TR" sz="1600" dirty="0" err="1" smtClean="0"/>
            <a:t>Attwell</a:t>
          </a:r>
          <a:r>
            <a:rPr lang="tr-TR" sz="1600" dirty="0" smtClean="0"/>
            <a:t> 2007 yılında “Kişisel Öğrenme Ortamlarının gelecekte öğrenmenin merkezinde yer alacağı ön görüsünde bulunmuştur.</a:t>
          </a:r>
          <a:endParaRPr lang="tr-TR" sz="1600" dirty="0"/>
        </a:p>
      </dgm:t>
    </dgm:pt>
    <dgm:pt modelId="{0086FC93-605E-45FD-B21F-4D1D66E1BA4F}" type="parTrans" cxnId="{CA3033A8-1335-4D3A-9972-69BD4DE795A0}">
      <dgm:prSet/>
      <dgm:spPr/>
    </dgm:pt>
    <dgm:pt modelId="{B8D5435A-0334-469D-BF19-B03146889476}" type="sibTrans" cxnId="{CA3033A8-1335-4D3A-9972-69BD4DE795A0}">
      <dgm:prSet/>
      <dgm:spPr/>
    </dgm:pt>
    <dgm:pt modelId="{9FB7CE35-8852-4A38-B553-A6E2F542B650}" type="pres">
      <dgm:prSet presAssocID="{0390173B-A6AF-4222-A572-63DA141975D0}" presName="outerComposite" presStyleCnt="0">
        <dgm:presLayoutVars>
          <dgm:chMax val="5"/>
          <dgm:dir/>
          <dgm:resizeHandles val="exact"/>
        </dgm:presLayoutVars>
      </dgm:prSet>
      <dgm:spPr/>
      <dgm:t>
        <a:bodyPr/>
        <a:lstStyle/>
        <a:p>
          <a:endParaRPr lang="tr-TR"/>
        </a:p>
      </dgm:t>
    </dgm:pt>
    <dgm:pt modelId="{16B470CD-E9A6-4A85-80E1-A337A1102BF5}" type="pres">
      <dgm:prSet presAssocID="{0390173B-A6AF-4222-A572-63DA141975D0}" presName="dummyMaxCanvas" presStyleCnt="0">
        <dgm:presLayoutVars/>
      </dgm:prSet>
      <dgm:spPr/>
    </dgm:pt>
    <dgm:pt modelId="{4AC361F2-AA5C-42D0-94D4-EAA8DE4793BD}" type="pres">
      <dgm:prSet presAssocID="{0390173B-A6AF-4222-A572-63DA141975D0}" presName="ThreeNodes_1" presStyleLbl="node1" presStyleIdx="0" presStyleCnt="3">
        <dgm:presLayoutVars>
          <dgm:bulletEnabled val="1"/>
        </dgm:presLayoutVars>
      </dgm:prSet>
      <dgm:spPr/>
      <dgm:t>
        <a:bodyPr/>
        <a:lstStyle/>
        <a:p>
          <a:endParaRPr lang="tr-TR"/>
        </a:p>
      </dgm:t>
    </dgm:pt>
    <dgm:pt modelId="{90ED8B15-96BD-4550-8E00-6B47E615F65B}" type="pres">
      <dgm:prSet presAssocID="{0390173B-A6AF-4222-A572-63DA141975D0}" presName="ThreeNodes_2" presStyleLbl="node1" presStyleIdx="1" presStyleCnt="3">
        <dgm:presLayoutVars>
          <dgm:bulletEnabled val="1"/>
        </dgm:presLayoutVars>
      </dgm:prSet>
      <dgm:spPr/>
      <dgm:t>
        <a:bodyPr/>
        <a:lstStyle/>
        <a:p>
          <a:endParaRPr lang="tr-TR"/>
        </a:p>
      </dgm:t>
    </dgm:pt>
    <dgm:pt modelId="{3EDDE284-D125-4177-82B2-AD246E0CC598}" type="pres">
      <dgm:prSet presAssocID="{0390173B-A6AF-4222-A572-63DA141975D0}" presName="ThreeNodes_3" presStyleLbl="node1" presStyleIdx="2" presStyleCnt="3">
        <dgm:presLayoutVars>
          <dgm:bulletEnabled val="1"/>
        </dgm:presLayoutVars>
      </dgm:prSet>
      <dgm:spPr/>
      <dgm:t>
        <a:bodyPr/>
        <a:lstStyle/>
        <a:p>
          <a:endParaRPr lang="tr-TR"/>
        </a:p>
      </dgm:t>
    </dgm:pt>
    <dgm:pt modelId="{17A47E0B-9958-4D10-9E10-BE8110EF60C3}" type="pres">
      <dgm:prSet presAssocID="{0390173B-A6AF-4222-A572-63DA141975D0}" presName="ThreeConn_1-2" presStyleLbl="fgAccFollowNode1" presStyleIdx="0" presStyleCnt="2">
        <dgm:presLayoutVars>
          <dgm:bulletEnabled val="1"/>
        </dgm:presLayoutVars>
      </dgm:prSet>
      <dgm:spPr/>
      <dgm:t>
        <a:bodyPr/>
        <a:lstStyle/>
        <a:p>
          <a:endParaRPr lang="tr-TR"/>
        </a:p>
      </dgm:t>
    </dgm:pt>
    <dgm:pt modelId="{F552F420-2CF7-4F68-BDA6-4C430926CC89}" type="pres">
      <dgm:prSet presAssocID="{0390173B-A6AF-4222-A572-63DA141975D0}" presName="ThreeConn_2-3" presStyleLbl="fgAccFollowNode1" presStyleIdx="1" presStyleCnt="2">
        <dgm:presLayoutVars>
          <dgm:bulletEnabled val="1"/>
        </dgm:presLayoutVars>
      </dgm:prSet>
      <dgm:spPr/>
      <dgm:t>
        <a:bodyPr/>
        <a:lstStyle/>
        <a:p>
          <a:endParaRPr lang="tr-TR"/>
        </a:p>
      </dgm:t>
    </dgm:pt>
    <dgm:pt modelId="{52343684-17EA-499B-886F-B445611329F9}" type="pres">
      <dgm:prSet presAssocID="{0390173B-A6AF-4222-A572-63DA141975D0}" presName="ThreeNodes_1_text" presStyleLbl="node1" presStyleIdx="2" presStyleCnt="3">
        <dgm:presLayoutVars>
          <dgm:bulletEnabled val="1"/>
        </dgm:presLayoutVars>
      </dgm:prSet>
      <dgm:spPr/>
      <dgm:t>
        <a:bodyPr/>
        <a:lstStyle/>
        <a:p>
          <a:endParaRPr lang="tr-TR"/>
        </a:p>
      </dgm:t>
    </dgm:pt>
    <dgm:pt modelId="{F768157E-C019-4908-A90E-ECC30C0EC337}" type="pres">
      <dgm:prSet presAssocID="{0390173B-A6AF-4222-A572-63DA141975D0}" presName="ThreeNodes_2_text" presStyleLbl="node1" presStyleIdx="2" presStyleCnt="3">
        <dgm:presLayoutVars>
          <dgm:bulletEnabled val="1"/>
        </dgm:presLayoutVars>
      </dgm:prSet>
      <dgm:spPr/>
      <dgm:t>
        <a:bodyPr/>
        <a:lstStyle/>
        <a:p>
          <a:endParaRPr lang="tr-TR"/>
        </a:p>
      </dgm:t>
    </dgm:pt>
    <dgm:pt modelId="{99AB593A-6E05-4FDC-B18A-9E5D37761593}" type="pres">
      <dgm:prSet presAssocID="{0390173B-A6AF-4222-A572-63DA141975D0}" presName="ThreeNodes_3_text" presStyleLbl="node1" presStyleIdx="2" presStyleCnt="3">
        <dgm:presLayoutVars>
          <dgm:bulletEnabled val="1"/>
        </dgm:presLayoutVars>
      </dgm:prSet>
      <dgm:spPr/>
      <dgm:t>
        <a:bodyPr/>
        <a:lstStyle/>
        <a:p>
          <a:endParaRPr lang="tr-TR"/>
        </a:p>
      </dgm:t>
    </dgm:pt>
  </dgm:ptLst>
  <dgm:cxnLst>
    <dgm:cxn modelId="{6B3D218F-D5CA-42B0-9A39-28605D219770}" srcId="{0390173B-A6AF-4222-A572-63DA141975D0}" destId="{95CF06C1-5ADF-45DF-944E-DB603E4A2BFA}" srcOrd="1" destOrd="0" parTransId="{CE374F01-49A0-4D8C-9247-7CE8C2D49BD9}" sibTransId="{0EA3D2E3-7C99-4524-B4D6-5AFC9F25B006}"/>
    <dgm:cxn modelId="{460E457B-04B1-49AB-B5F8-79FD7A623805}" type="presOf" srcId="{8719C0F7-C403-46CC-95E3-24ADDAA85C3E}" destId="{99AB593A-6E05-4FDC-B18A-9E5D37761593}" srcOrd="1" destOrd="0" presId="urn:microsoft.com/office/officeart/2005/8/layout/vProcess5"/>
    <dgm:cxn modelId="{183D3EE5-FBBA-4FD3-8EB6-91F37D245C66}" srcId="{0390173B-A6AF-4222-A572-63DA141975D0}" destId="{990D7983-15CA-42E6-A5CD-B5D90B69A4B8}" srcOrd="0" destOrd="0" parTransId="{242EB350-0F4B-4DD5-A76B-F5AA93710A4A}" sibTransId="{2E87AF84-1814-4532-9DDF-CA8AE7BB2CA8}"/>
    <dgm:cxn modelId="{552970B4-8C26-46E3-8310-4922E5ED9EB1}" type="presOf" srcId="{2E87AF84-1814-4532-9DDF-CA8AE7BB2CA8}" destId="{17A47E0B-9958-4D10-9E10-BE8110EF60C3}" srcOrd="0" destOrd="0" presId="urn:microsoft.com/office/officeart/2005/8/layout/vProcess5"/>
    <dgm:cxn modelId="{99577EA7-2272-4CF0-9FE6-FF5739816FBE}" type="presOf" srcId="{95CF06C1-5ADF-45DF-944E-DB603E4A2BFA}" destId="{F768157E-C019-4908-A90E-ECC30C0EC337}" srcOrd="1" destOrd="0" presId="urn:microsoft.com/office/officeart/2005/8/layout/vProcess5"/>
    <dgm:cxn modelId="{91EF8357-6778-419A-BE86-9FFAAD6E4D8D}" type="presOf" srcId="{95CF06C1-5ADF-45DF-944E-DB603E4A2BFA}" destId="{90ED8B15-96BD-4550-8E00-6B47E615F65B}" srcOrd="0" destOrd="0" presId="urn:microsoft.com/office/officeart/2005/8/layout/vProcess5"/>
    <dgm:cxn modelId="{904423AB-511A-432B-BD25-977294A3DB28}" type="presOf" srcId="{990D7983-15CA-42E6-A5CD-B5D90B69A4B8}" destId="{52343684-17EA-499B-886F-B445611329F9}" srcOrd="1" destOrd="0" presId="urn:microsoft.com/office/officeart/2005/8/layout/vProcess5"/>
    <dgm:cxn modelId="{2384A692-18A8-46B0-95EE-3756DA3C981A}" type="presOf" srcId="{990D7983-15CA-42E6-A5CD-B5D90B69A4B8}" destId="{4AC361F2-AA5C-42D0-94D4-EAA8DE4793BD}" srcOrd="0" destOrd="0" presId="urn:microsoft.com/office/officeart/2005/8/layout/vProcess5"/>
    <dgm:cxn modelId="{1DCF2DCB-CAFF-4464-AF6D-B90CC4B6A06F}" type="presOf" srcId="{0390173B-A6AF-4222-A572-63DA141975D0}" destId="{9FB7CE35-8852-4A38-B553-A6E2F542B650}" srcOrd="0" destOrd="0" presId="urn:microsoft.com/office/officeart/2005/8/layout/vProcess5"/>
    <dgm:cxn modelId="{CA3033A8-1335-4D3A-9972-69BD4DE795A0}" srcId="{0390173B-A6AF-4222-A572-63DA141975D0}" destId="{8719C0F7-C403-46CC-95E3-24ADDAA85C3E}" srcOrd="2" destOrd="0" parTransId="{0086FC93-605E-45FD-B21F-4D1D66E1BA4F}" sibTransId="{B8D5435A-0334-469D-BF19-B03146889476}"/>
    <dgm:cxn modelId="{BF968E39-F895-41A4-804D-19E67589E0D7}" type="presOf" srcId="{8719C0F7-C403-46CC-95E3-24ADDAA85C3E}" destId="{3EDDE284-D125-4177-82B2-AD246E0CC598}" srcOrd="0" destOrd="0" presId="urn:microsoft.com/office/officeart/2005/8/layout/vProcess5"/>
    <dgm:cxn modelId="{CA5595D1-C583-46EB-B51B-F318467A7508}" type="presOf" srcId="{0EA3D2E3-7C99-4524-B4D6-5AFC9F25B006}" destId="{F552F420-2CF7-4F68-BDA6-4C430926CC89}" srcOrd="0" destOrd="0" presId="urn:microsoft.com/office/officeart/2005/8/layout/vProcess5"/>
    <dgm:cxn modelId="{DE36F97D-E7E2-4A03-8F73-D67C7148B3F4}" type="presParOf" srcId="{9FB7CE35-8852-4A38-B553-A6E2F542B650}" destId="{16B470CD-E9A6-4A85-80E1-A337A1102BF5}" srcOrd="0" destOrd="0" presId="urn:microsoft.com/office/officeart/2005/8/layout/vProcess5"/>
    <dgm:cxn modelId="{2AF0F24C-11EA-44F1-8A54-A39FDD7C59E3}" type="presParOf" srcId="{9FB7CE35-8852-4A38-B553-A6E2F542B650}" destId="{4AC361F2-AA5C-42D0-94D4-EAA8DE4793BD}" srcOrd="1" destOrd="0" presId="urn:microsoft.com/office/officeart/2005/8/layout/vProcess5"/>
    <dgm:cxn modelId="{E1167996-A04E-4B23-998F-D5AB61F9050B}" type="presParOf" srcId="{9FB7CE35-8852-4A38-B553-A6E2F542B650}" destId="{90ED8B15-96BD-4550-8E00-6B47E615F65B}" srcOrd="2" destOrd="0" presId="urn:microsoft.com/office/officeart/2005/8/layout/vProcess5"/>
    <dgm:cxn modelId="{A6995A9D-EC1F-4B9A-91DE-DFD69B80A0DD}" type="presParOf" srcId="{9FB7CE35-8852-4A38-B553-A6E2F542B650}" destId="{3EDDE284-D125-4177-82B2-AD246E0CC598}" srcOrd="3" destOrd="0" presId="urn:microsoft.com/office/officeart/2005/8/layout/vProcess5"/>
    <dgm:cxn modelId="{0A335554-428B-424F-A3A9-AF96BA7A1563}" type="presParOf" srcId="{9FB7CE35-8852-4A38-B553-A6E2F542B650}" destId="{17A47E0B-9958-4D10-9E10-BE8110EF60C3}" srcOrd="4" destOrd="0" presId="urn:microsoft.com/office/officeart/2005/8/layout/vProcess5"/>
    <dgm:cxn modelId="{03711C5A-211A-4484-BD00-49D9DE53029E}" type="presParOf" srcId="{9FB7CE35-8852-4A38-B553-A6E2F542B650}" destId="{F552F420-2CF7-4F68-BDA6-4C430926CC89}" srcOrd="5" destOrd="0" presId="urn:microsoft.com/office/officeart/2005/8/layout/vProcess5"/>
    <dgm:cxn modelId="{1AEBDE0D-79D4-4E6A-B9BA-6023754CF2C0}" type="presParOf" srcId="{9FB7CE35-8852-4A38-B553-A6E2F542B650}" destId="{52343684-17EA-499B-886F-B445611329F9}" srcOrd="6" destOrd="0" presId="urn:microsoft.com/office/officeart/2005/8/layout/vProcess5"/>
    <dgm:cxn modelId="{3E1F1CC0-383F-4A52-B2F9-8527182A4189}" type="presParOf" srcId="{9FB7CE35-8852-4A38-B553-A6E2F542B650}" destId="{F768157E-C019-4908-A90E-ECC30C0EC337}" srcOrd="7" destOrd="0" presId="urn:microsoft.com/office/officeart/2005/8/layout/vProcess5"/>
    <dgm:cxn modelId="{480A476B-AA51-4676-B4AF-4EB1EC86FCB5}" type="presParOf" srcId="{9FB7CE35-8852-4A38-B553-A6E2F542B650}" destId="{99AB593A-6E05-4FDC-B18A-9E5D37761593}" srcOrd="8" destOrd="0" presId="urn:microsoft.com/office/officeart/2005/8/layout/vProcess5"/>
  </dgm:cxnLst>
  <dgm:bg/>
  <dgm:whole/>
</dgm:dataModel>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tr-TR" smtClean="0"/>
              <a:t>Akademik Bilişim 2015,ESKİŞEHİR</a:t>
            </a:r>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1E97311-70F8-46B8-B834-B9977F21B597}" type="datetimeFigureOut">
              <a:rPr lang="tr-TR" smtClean="0"/>
              <a:pPr/>
              <a:t>4.2.2015</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tr-TR" smtClean="0"/>
              <a:t>Akademik Bilişim 2015,ESKİŞEHİR</a:t>
            </a:r>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FBCE729-F12A-47AC-BB1D-3386E435658A}" type="slidenum">
              <a:rPr lang="tr-TR" smtClean="0"/>
              <a:pPr/>
              <a:t>‹#›</a:t>
            </a:fld>
            <a:endParaRPr lang="tr-TR"/>
          </a:p>
        </p:txBody>
      </p:sp>
    </p:spTree>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tr-TR" smtClean="0"/>
              <a:t>Akademik Bilişim 2015,ESKİŞEHİR</a:t>
            </a: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4B2ECF-453F-4284-93AF-A8C799B73AD7}" type="datetimeFigureOut">
              <a:rPr lang="tr-TR" smtClean="0"/>
              <a:pPr/>
              <a:t>4.2.2015</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tr-TR" smtClean="0"/>
              <a:t>Akademik Bilişim 2015,ESKİŞEHİR</a:t>
            </a: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2DB6A8-D2D8-4979-B121-EBB6C4CBCB62}" type="slidenum">
              <a:rPr lang="tr-TR" smtClean="0"/>
              <a:pPr/>
              <a:t>‹#›</a:t>
            </a:fld>
            <a:endParaRPr lang="tr-TR"/>
          </a:p>
        </p:txBody>
      </p:sp>
    </p:spTree>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232DB6A8-D2D8-4979-B121-EBB6C4CBCB62}" type="slidenum">
              <a:rPr lang="tr-TR" smtClean="0"/>
              <a:pPr/>
              <a:t>1</a:t>
            </a:fld>
            <a:endParaRPr lang="tr-TR"/>
          </a:p>
        </p:txBody>
      </p:sp>
      <p:sp>
        <p:nvSpPr>
          <p:cNvPr id="5" name="4 Üstbilgi Yer Tutucusu"/>
          <p:cNvSpPr>
            <a:spLocks noGrp="1"/>
          </p:cNvSpPr>
          <p:nvPr>
            <p:ph type="hdr" sz="quarter" idx="11"/>
          </p:nvPr>
        </p:nvSpPr>
        <p:spPr/>
        <p:txBody>
          <a:bodyPr/>
          <a:lstStyle/>
          <a:p>
            <a:r>
              <a:rPr lang="tr-TR" smtClean="0"/>
              <a:t>Akademik Bilişim 2015,ESKİŞEHİR</a:t>
            </a:r>
            <a:endParaRPr lang="tr-TR"/>
          </a:p>
        </p:txBody>
      </p:sp>
      <p:sp>
        <p:nvSpPr>
          <p:cNvPr id="6" name="5 Altbilgi Yer Tutucusu"/>
          <p:cNvSpPr>
            <a:spLocks noGrp="1"/>
          </p:cNvSpPr>
          <p:nvPr>
            <p:ph type="ftr" sz="quarter" idx="12"/>
          </p:nvPr>
        </p:nvSpPr>
        <p:spPr/>
        <p:txBody>
          <a:bodyPr/>
          <a:lstStyle/>
          <a:p>
            <a:r>
              <a:rPr lang="tr-TR" smtClean="0"/>
              <a:t>Akademik Bilişim 2015,ESKİŞEHİR</a:t>
            </a:r>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371C3BB-E084-4038-A8F1-9B72ADFF9DF4}" type="datetime1">
              <a:rPr lang="tr-TR" smtClean="0"/>
              <a:pPr/>
              <a:t>4.2.2015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D6E5C41-4558-4BBF-96DB-499784D4BA22}"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5214BB4-EBBB-4CDB-979E-E7469F3E200E}" type="datetime1">
              <a:rPr lang="tr-TR" smtClean="0"/>
              <a:pPr/>
              <a:t>4.2.2015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D6E5C41-4558-4BBF-96DB-499784D4BA22}"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8510C8D-E591-445D-8BB5-F961A6F41643}" type="datetime1">
              <a:rPr lang="tr-TR" smtClean="0"/>
              <a:pPr/>
              <a:t>4.2.2015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D6E5C41-4558-4BBF-96DB-499784D4BA22}"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AF7AC52-E194-4A9A-BEC9-12C7F7D1C02B}" type="datetime1">
              <a:rPr lang="tr-TR" smtClean="0"/>
              <a:pPr/>
              <a:t>4.2.2015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D6E5C41-4558-4BBF-96DB-499784D4BA22}"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F966BFE-947E-48C1-88C1-AB52AC122422}" type="datetime1">
              <a:rPr lang="tr-TR" smtClean="0"/>
              <a:pPr/>
              <a:t>4.2.2015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D6E5C41-4558-4BBF-96DB-499784D4BA22}"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526F6CB-BEED-4F6C-9E87-D1E52010E607}" type="datetime1">
              <a:rPr lang="tr-TR" smtClean="0"/>
              <a:pPr/>
              <a:t>4.2.2015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D6E5C41-4558-4BBF-96DB-499784D4BA22}"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72F5AD92-62AB-436A-AB1C-C327F4DC84FD}" type="datetime1">
              <a:rPr lang="tr-TR" smtClean="0"/>
              <a:pPr/>
              <a:t>4.2.2015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D6E5C41-4558-4BBF-96DB-499784D4BA22}"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1C97289-538E-4654-B871-8F1817286085}" type="datetime1">
              <a:rPr lang="tr-TR" smtClean="0"/>
              <a:pPr/>
              <a:t>4.2.2015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D6E5C41-4558-4BBF-96DB-499784D4BA22}"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4F37624-3241-47C9-AE99-0C315BE7FA1E}" type="datetime1">
              <a:rPr lang="tr-TR" smtClean="0"/>
              <a:pPr/>
              <a:t>4.2.2015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D6E5C41-4558-4BBF-96DB-499784D4BA22}"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7460BE6-7214-4A27-A171-6A0E04291AF4}" type="datetime1">
              <a:rPr lang="tr-TR" smtClean="0"/>
              <a:pPr/>
              <a:t>4.2.2015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D6E5C41-4558-4BBF-96DB-499784D4BA22}"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D1CA873-9943-432E-8FEA-9D5D91532213}" type="datetime1">
              <a:rPr lang="tr-TR" smtClean="0"/>
              <a:pPr/>
              <a:t>4.2.2015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D6E5C41-4558-4BBF-96DB-499784D4BA22}"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9D0CA3-1D27-4DBA-933A-6681CB931533}" type="datetime1">
              <a:rPr lang="tr-TR" smtClean="0"/>
              <a:pPr/>
              <a:t>4.2.2015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E5C41-4558-4BBF-96DB-499784D4BA22}"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oner.sozler@beun.edu.t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memutlu@anadolu.edu.tr"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hyperlink" Target="http://www.elearningeuropa.info/files/media/media11561.pdf" TargetMode="External"/><Relationship Id="rId3" Type="http://schemas.openxmlformats.org/officeDocument/2006/relationships/hyperlink" Target="http://zope.cetis.ac.uk/members/ple/resources/colinmilligan.pdf" TargetMode="External"/><Relationship Id="rId7" Type="http://schemas.openxmlformats.org/officeDocument/2006/relationships/hyperlink" Target="http://edutechwiki.unige.ch/en/Personal_learning_environment" TargetMode="External"/><Relationship Id="rId2" Type="http://schemas.openxmlformats.org/officeDocument/2006/relationships/hyperlink" Target="http://wiki.cetis.ac.uk/images/6/67/Olivierandliber2001.doc" TargetMode="External"/><Relationship Id="rId1" Type="http://schemas.openxmlformats.org/officeDocument/2006/relationships/slideLayout" Target="../slideLayouts/slideLayout2.xml"/><Relationship Id="rId6" Type="http://schemas.openxmlformats.org/officeDocument/2006/relationships/hyperlink" Target="http://www.mlearn.org.za/CD/papers/Corlett.pdf" TargetMode="External"/><Relationship Id="rId5" Type="http://schemas.openxmlformats.org/officeDocument/2006/relationships/hyperlink" Target="http://www.deliberations.com.au/2006/12/present-and-future-of-personal-learning.html" TargetMode="External"/><Relationship Id="rId10" Type="http://schemas.openxmlformats.org/officeDocument/2006/relationships/hyperlink" Target="http://www.icamp.eu/wp-content/uploads/2007/05/echallenges_final_paper.pdf" TargetMode="External"/><Relationship Id="rId4" Type="http://schemas.openxmlformats.org/officeDocument/2006/relationships/hyperlink" Target="http://www.elearnmag.org/subpage.cfm?section=articles&amp;article=29-1" TargetMode="External"/><Relationship Id="rId9" Type="http://schemas.openxmlformats.org/officeDocument/2006/relationships/hyperlink" Target="http://partners.becta.org.uk/upload-dir/downloads/page_documents/research/emerging_technologies07.pdf"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jucs.org/jucs_17_3/early_results_of_experiments/jucs_17_03_0451_0471_friedrich.pdf" TargetMode="External"/><Relationship Id="rId2" Type="http://schemas.openxmlformats.org/officeDocument/2006/relationships/hyperlink" Target="http://contentdm.lib.byu.edu/cdm/ref/collection/IR/id/760" TargetMode="External"/><Relationship Id="rId1" Type="http://schemas.openxmlformats.org/officeDocument/2006/relationships/slideLayout" Target="../slideLayouts/slideLayout2.xml"/><Relationship Id="rId4" Type="http://schemas.openxmlformats.org/officeDocument/2006/relationships/hyperlink" Target="http://journal.webscience.org/549/1/Designing_To_PLEaSE__A_Case_Study_of_Personalizing_Learning_for_a_Malaysian_Secondary_School.doc"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dspace.ou.nl/handle/1820/1894" TargetMode="External"/><Relationship Id="rId2" Type="http://schemas.openxmlformats.org/officeDocument/2006/relationships/hyperlink" Target="http://elexforum.hbmeu.ac.ae/proceeding/PDF/My%20UOC%20New%20Solution.pdf" TargetMode="External"/><Relationship Id="rId1" Type="http://schemas.openxmlformats.org/officeDocument/2006/relationships/slideLayout" Target="../slideLayouts/slideLayout2.xml"/><Relationship Id="rId4" Type="http://schemas.openxmlformats.org/officeDocument/2006/relationships/hyperlink" Target="http://eprints.ecs.soton.ac.uk/22030"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744661"/>
            <a:ext cx="7772400" cy="1470025"/>
          </a:xfrm>
        </p:spPr>
        <p:txBody>
          <a:bodyPr>
            <a:normAutofit fontScale="90000"/>
          </a:bodyPr>
          <a:lstStyle/>
          <a:p>
            <a:r>
              <a:rPr lang="tr-TR" dirty="0" smtClean="0"/>
              <a:t>Yükseköğretim Kurumlarında Kişisel Öğrenme Ortamlarının Uygulanması</a:t>
            </a:r>
            <a:endParaRPr lang="tr-TR" dirty="0"/>
          </a:p>
        </p:txBody>
      </p:sp>
      <p:sp>
        <p:nvSpPr>
          <p:cNvPr id="3" name="2 Alt Başlık"/>
          <p:cNvSpPr>
            <a:spLocks noGrp="1"/>
          </p:cNvSpPr>
          <p:nvPr>
            <p:ph type="subTitle" idx="1"/>
          </p:nvPr>
        </p:nvSpPr>
        <p:spPr>
          <a:xfrm>
            <a:off x="785786" y="3886200"/>
            <a:ext cx="7786742" cy="1752600"/>
          </a:xfrm>
        </p:spPr>
        <p:txBody>
          <a:bodyPr>
            <a:normAutofit fontScale="70000" lnSpcReduction="20000"/>
          </a:bodyPr>
          <a:lstStyle/>
          <a:p>
            <a:r>
              <a:rPr lang="tr-TR" dirty="0" err="1" smtClean="0">
                <a:solidFill>
                  <a:schemeClr val="tx1"/>
                </a:solidFill>
              </a:rPr>
              <a:t>Okt</a:t>
            </a:r>
            <a:r>
              <a:rPr lang="tr-TR" dirty="0" smtClean="0">
                <a:solidFill>
                  <a:schemeClr val="tx1"/>
                </a:solidFill>
              </a:rPr>
              <a:t>.Soner SÖZLER,</a:t>
            </a:r>
          </a:p>
          <a:p>
            <a:r>
              <a:rPr lang="tr-TR" dirty="0" smtClean="0">
                <a:solidFill>
                  <a:schemeClr val="tx1"/>
                </a:solidFill>
              </a:rPr>
              <a:t>Bülent Ecevit Üniversitesi,YDYO,Zonguldak</a:t>
            </a:r>
          </a:p>
          <a:p>
            <a:r>
              <a:rPr lang="tr-TR" dirty="0" err="1" smtClean="0">
                <a:solidFill>
                  <a:schemeClr val="tx1"/>
                </a:solidFill>
                <a:hlinkClick r:id="rId3"/>
              </a:rPr>
              <a:t>soner</a:t>
            </a:r>
            <a:r>
              <a:rPr lang="tr-TR" dirty="0" smtClean="0">
                <a:solidFill>
                  <a:schemeClr val="tx1"/>
                </a:solidFill>
                <a:hlinkClick r:id="rId3"/>
              </a:rPr>
              <a:t>.</a:t>
            </a:r>
            <a:r>
              <a:rPr lang="tr-TR" dirty="0" err="1" smtClean="0">
                <a:solidFill>
                  <a:schemeClr val="tx1"/>
                </a:solidFill>
                <a:hlinkClick r:id="rId3"/>
              </a:rPr>
              <a:t>sozler</a:t>
            </a:r>
            <a:r>
              <a:rPr lang="tr-TR" dirty="0" smtClean="0">
                <a:solidFill>
                  <a:schemeClr val="tx1"/>
                </a:solidFill>
                <a:hlinkClick r:id="rId3"/>
              </a:rPr>
              <a:t>@</a:t>
            </a:r>
            <a:r>
              <a:rPr lang="tr-TR" dirty="0" err="1" smtClean="0">
                <a:solidFill>
                  <a:schemeClr val="tx1"/>
                </a:solidFill>
                <a:hlinkClick r:id="rId3"/>
              </a:rPr>
              <a:t>beun</a:t>
            </a:r>
            <a:r>
              <a:rPr lang="tr-TR" dirty="0" smtClean="0">
                <a:solidFill>
                  <a:schemeClr val="tx1"/>
                </a:solidFill>
                <a:hlinkClick r:id="rId3"/>
              </a:rPr>
              <a:t>.edu.tr</a:t>
            </a:r>
            <a:endParaRPr lang="tr-TR" dirty="0" smtClean="0">
              <a:solidFill>
                <a:schemeClr val="tx1"/>
              </a:solidFill>
            </a:endParaRPr>
          </a:p>
          <a:p>
            <a:r>
              <a:rPr lang="tr-TR" dirty="0" err="1" smtClean="0">
                <a:solidFill>
                  <a:schemeClr val="tx1"/>
                </a:solidFill>
              </a:rPr>
              <a:t>Doç.Dr</a:t>
            </a:r>
            <a:r>
              <a:rPr lang="tr-TR" dirty="0" smtClean="0">
                <a:solidFill>
                  <a:schemeClr val="tx1"/>
                </a:solidFill>
              </a:rPr>
              <a:t>.Mehmet Emin Mutlu,Anadolu Üniversitesi,Eskişehir</a:t>
            </a:r>
          </a:p>
          <a:p>
            <a:r>
              <a:rPr lang="tr-TR" dirty="0" err="1" smtClean="0">
                <a:solidFill>
                  <a:schemeClr val="tx1"/>
                </a:solidFill>
                <a:hlinkClick r:id="rId4"/>
              </a:rPr>
              <a:t>memutlu</a:t>
            </a:r>
            <a:r>
              <a:rPr lang="tr-TR" dirty="0" smtClean="0">
                <a:solidFill>
                  <a:schemeClr val="tx1"/>
                </a:solidFill>
                <a:hlinkClick r:id="rId4"/>
              </a:rPr>
              <a:t>@</a:t>
            </a:r>
            <a:r>
              <a:rPr lang="tr-TR" dirty="0" err="1" smtClean="0">
                <a:solidFill>
                  <a:schemeClr val="tx1"/>
                </a:solidFill>
                <a:hlinkClick r:id="rId4"/>
              </a:rPr>
              <a:t>anadolu</a:t>
            </a:r>
            <a:r>
              <a:rPr lang="tr-TR" dirty="0" smtClean="0">
                <a:solidFill>
                  <a:schemeClr val="tx1"/>
                </a:solidFill>
                <a:hlinkClick r:id="rId4"/>
              </a:rPr>
              <a:t>.edu.tr</a:t>
            </a:r>
            <a:endParaRPr lang="tr-TR" dirty="0" smtClean="0">
              <a:solidFill>
                <a:schemeClr val="tx1"/>
              </a:solidFill>
            </a:endParaRPr>
          </a:p>
          <a:p>
            <a:endParaRPr lang="tr-TR"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P</a:t>
            </a:r>
            <a:r>
              <a:rPr lang="tr-TR" dirty="0" smtClean="0"/>
              <a:t>rojede </a:t>
            </a:r>
            <a:r>
              <a:rPr lang="tr-TR" dirty="0"/>
              <a:t>K</a:t>
            </a:r>
            <a:r>
              <a:rPr lang="tr-TR" dirty="0" smtClean="0"/>
              <a:t>ullanılan </a:t>
            </a:r>
            <a:r>
              <a:rPr lang="tr-TR" dirty="0"/>
              <a:t>P</a:t>
            </a:r>
            <a:r>
              <a:rPr lang="tr-TR" dirty="0" smtClean="0"/>
              <a:t>latform</a:t>
            </a:r>
            <a:endParaRPr lang="tr-TR" dirty="0"/>
          </a:p>
        </p:txBody>
      </p:sp>
      <p:sp>
        <p:nvSpPr>
          <p:cNvPr id="3" name="2 İçerik Yer Tutucusu"/>
          <p:cNvSpPr>
            <a:spLocks noGrp="1"/>
          </p:cNvSpPr>
          <p:nvPr>
            <p:ph idx="1"/>
          </p:nvPr>
        </p:nvSpPr>
        <p:spPr/>
        <p:txBody>
          <a:bodyPr/>
          <a:lstStyle/>
          <a:p>
            <a:r>
              <a:rPr lang="tr-TR" dirty="0"/>
              <a:t>İncelenen projelerde </a:t>
            </a:r>
            <a:r>
              <a:rPr lang="tr-TR" dirty="0" smtClean="0"/>
              <a:t>farklı </a:t>
            </a:r>
            <a:r>
              <a:rPr lang="tr-TR" dirty="0"/>
              <a:t>yaklaşımlarla beraber genellikle web 2.0 araçlarının oluşturduğu </a:t>
            </a:r>
            <a:r>
              <a:rPr lang="tr-TR" dirty="0" err="1"/>
              <a:t>Google</a:t>
            </a:r>
            <a:r>
              <a:rPr lang="tr-TR" dirty="0"/>
              <a:t> uygulamaları kullanılmıştır.</a:t>
            </a:r>
          </a:p>
          <a:p>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a:t>
            </a:r>
            <a:r>
              <a:rPr lang="tr-TR" dirty="0" smtClean="0"/>
              <a:t>istem Bileşenleri</a:t>
            </a:r>
            <a:endParaRPr lang="tr-TR" dirty="0"/>
          </a:p>
        </p:txBody>
      </p:sp>
      <p:sp>
        <p:nvSpPr>
          <p:cNvPr id="3" name="2 İçerik Yer Tutucusu"/>
          <p:cNvSpPr>
            <a:spLocks noGrp="1"/>
          </p:cNvSpPr>
          <p:nvPr>
            <p:ph idx="1"/>
          </p:nvPr>
        </p:nvSpPr>
        <p:spPr/>
        <p:txBody>
          <a:bodyPr>
            <a:normAutofit fontScale="70000" lnSpcReduction="20000"/>
          </a:bodyPr>
          <a:lstStyle/>
          <a:p>
            <a:r>
              <a:rPr lang="tr-TR" dirty="0"/>
              <a:t>İncelenen Yükseköğretim Kurumlarının sistem bileşenleri uyguladıkları modele göre değişmektedir. </a:t>
            </a:r>
            <a:endParaRPr lang="tr-TR" dirty="0" smtClean="0"/>
          </a:p>
          <a:p>
            <a:r>
              <a:rPr lang="tr-TR" dirty="0" smtClean="0"/>
              <a:t>Örneğin </a:t>
            </a:r>
            <a:r>
              <a:rPr lang="tr-TR" dirty="0"/>
              <a:t>web tabanlı bir model uygulanıyorsa sistem bileşeni olarak bir </a:t>
            </a:r>
            <a:r>
              <a:rPr lang="tr-TR" sz="4200" u="sng" dirty="0">
                <a:solidFill>
                  <a:srgbClr val="FFFF00"/>
                </a:solidFill>
              </a:rPr>
              <a:t>web sitesi ya da bir </a:t>
            </a:r>
            <a:r>
              <a:rPr lang="tr-TR" sz="4200" u="sng" dirty="0" err="1">
                <a:solidFill>
                  <a:srgbClr val="FFFF00"/>
                </a:solidFill>
              </a:rPr>
              <a:t>blog</a:t>
            </a:r>
            <a:r>
              <a:rPr lang="tr-TR" sz="4200" u="sng" dirty="0">
                <a:solidFill>
                  <a:srgbClr val="FFFF00"/>
                </a:solidFill>
              </a:rPr>
              <a:t> </a:t>
            </a:r>
            <a:r>
              <a:rPr lang="tr-TR" dirty="0"/>
              <a:t>kullanılmaktadır</a:t>
            </a:r>
            <a:r>
              <a:rPr lang="tr-TR" dirty="0" smtClean="0"/>
              <a:t>.</a:t>
            </a:r>
          </a:p>
          <a:p>
            <a:r>
              <a:rPr lang="tr-TR" dirty="0" smtClean="0"/>
              <a:t>Eğer </a:t>
            </a:r>
            <a:r>
              <a:rPr lang="tr-TR" dirty="0"/>
              <a:t>web 2.0 teknolojilerinden faydalanan bir kişisel öğrenme ortam modeli uygulanıyorsa </a:t>
            </a:r>
            <a:r>
              <a:rPr lang="tr-TR" dirty="0" err="1"/>
              <a:t>iGoogle</a:t>
            </a:r>
            <a:r>
              <a:rPr lang="tr-TR" dirty="0"/>
              <a:t>, </a:t>
            </a:r>
            <a:r>
              <a:rPr lang="tr-TR" dirty="0" err="1"/>
              <a:t>Google</a:t>
            </a:r>
            <a:r>
              <a:rPr lang="tr-TR" dirty="0"/>
              <a:t> </a:t>
            </a:r>
            <a:r>
              <a:rPr lang="tr-TR" dirty="0" err="1"/>
              <a:t>apps</a:t>
            </a:r>
            <a:r>
              <a:rPr lang="tr-TR" dirty="0"/>
              <a:t> gibi </a:t>
            </a:r>
            <a:r>
              <a:rPr lang="tr-TR" sz="4200" u="sng" dirty="0">
                <a:solidFill>
                  <a:srgbClr val="FFFF00"/>
                </a:solidFill>
              </a:rPr>
              <a:t>web 2.0 araçları </a:t>
            </a:r>
            <a:r>
              <a:rPr lang="tr-TR" dirty="0"/>
              <a:t>sistem bileşeni olarak kullanılmıştır</a:t>
            </a:r>
            <a:r>
              <a:rPr lang="tr-TR" dirty="0" smtClean="0"/>
              <a:t>.</a:t>
            </a:r>
          </a:p>
          <a:p>
            <a:r>
              <a:rPr lang="tr-TR" dirty="0" err="1" smtClean="0"/>
              <a:t>Mash</a:t>
            </a:r>
            <a:r>
              <a:rPr lang="tr-TR" dirty="0" smtClean="0"/>
              <a:t>-</a:t>
            </a:r>
            <a:r>
              <a:rPr lang="tr-TR" dirty="0" err="1" smtClean="0"/>
              <a:t>up</a:t>
            </a:r>
            <a:r>
              <a:rPr lang="tr-TR" dirty="0" smtClean="0"/>
              <a:t> </a:t>
            </a:r>
            <a:r>
              <a:rPr lang="tr-TR" dirty="0"/>
              <a:t>teknolojilerini kullanan modellerde ise </a:t>
            </a:r>
            <a:r>
              <a:rPr lang="tr-TR" sz="4600" u="sng" dirty="0" err="1">
                <a:solidFill>
                  <a:srgbClr val="FFFF00"/>
                </a:solidFill>
              </a:rPr>
              <a:t>Apache</a:t>
            </a:r>
            <a:r>
              <a:rPr lang="tr-TR" sz="4600" u="sng" dirty="0">
                <a:solidFill>
                  <a:srgbClr val="FFFF00"/>
                </a:solidFill>
              </a:rPr>
              <a:t> </a:t>
            </a:r>
            <a:r>
              <a:rPr lang="tr-TR" sz="4600" u="sng" dirty="0" err="1">
                <a:solidFill>
                  <a:srgbClr val="FFFF00"/>
                </a:solidFill>
              </a:rPr>
              <a:t>Shindig</a:t>
            </a:r>
            <a:r>
              <a:rPr lang="tr-TR" sz="4600" u="sng" dirty="0">
                <a:solidFill>
                  <a:srgbClr val="FFFF00"/>
                </a:solidFill>
              </a:rPr>
              <a:t>, </a:t>
            </a:r>
            <a:r>
              <a:rPr lang="tr-TR" sz="4600" u="sng" dirty="0" err="1">
                <a:solidFill>
                  <a:srgbClr val="FFFF00"/>
                </a:solidFill>
              </a:rPr>
              <a:t>Open</a:t>
            </a:r>
            <a:r>
              <a:rPr lang="tr-TR" sz="4600" u="sng" dirty="0">
                <a:solidFill>
                  <a:srgbClr val="FFFF00"/>
                </a:solidFill>
              </a:rPr>
              <a:t> </a:t>
            </a:r>
            <a:r>
              <a:rPr lang="tr-TR" sz="4600" u="sng" dirty="0" err="1">
                <a:solidFill>
                  <a:srgbClr val="FFFF00"/>
                </a:solidFill>
              </a:rPr>
              <a:t>Social</a:t>
            </a:r>
            <a:r>
              <a:rPr lang="tr-TR" sz="4600" u="sng" dirty="0">
                <a:solidFill>
                  <a:srgbClr val="FFFF00"/>
                </a:solidFill>
              </a:rPr>
              <a:t> </a:t>
            </a:r>
            <a:r>
              <a:rPr lang="tr-TR" sz="4600" u="sng" dirty="0" err="1">
                <a:solidFill>
                  <a:srgbClr val="FFFF00"/>
                </a:solidFill>
              </a:rPr>
              <a:t>Container</a:t>
            </a:r>
            <a:r>
              <a:rPr lang="tr-TR" dirty="0"/>
              <a:t> ya da Bir </a:t>
            </a:r>
            <a:r>
              <a:rPr lang="tr-TR" sz="5100" u="sng" dirty="0">
                <a:solidFill>
                  <a:srgbClr val="FFFF00"/>
                </a:solidFill>
              </a:rPr>
              <a:t>Linux </a:t>
            </a:r>
            <a:r>
              <a:rPr lang="tr-TR" sz="5100" i="1" u="sng" dirty="0">
                <a:solidFill>
                  <a:srgbClr val="FFFF00"/>
                </a:solidFill>
              </a:rPr>
              <a:t>server</a:t>
            </a:r>
            <a:r>
              <a:rPr lang="tr-TR" dirty="0"/>
              <a:t> sistem bileşeni olarak kullanılmıştır.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U</a:t>
            </a:r>
            <a:r>
              <a:rPr lang="tr-TR" dirty="0" smtClean="0"/>
              <a:t>ygulamanın </a:t>
            </a:r>
            <a:r>
              <a:rPr lang="tr-TR" dirty="0"/>
              <a:t>K</a:t>
            </a:r>
            <a:r>
              <a:rPr lang="tr-TR" dirty="0" smtClean="0"/>
              <a:t>apsadığı Öğrenen </a:t>
            </a:r>
            <a:r>
              <a:rPr lang="tr-TR" dirty="0"/>
              <a:t>S</a:t>
            </a:r>
            <a:r>
              <a:rPr lang="tr-TR" dirty="0" smtClean="0"/>
              <a:t>ayısı</a:t>
            </a:r>
            <a:endParaRPr lang="tr-TR" dirty="0"/>
          </a:p>
        </p:txBody>
      </p:sp>
      <p:sp>
        <p:nvSpPr>
          <p:cNvPr id="3" name="2 İçerik Yer Tutucusu"/>
          <p:cNvSpPr>
            <a:spLocks noGrp="1"/>
          </p:cNvSpPr>
          <p:nvPr>
            <p:ph idx="1"/>
          </p:nvPr>
        </p:nvSpPr>
        <p:spPr/>
        <p:txBody>
          <a:bodyPr>
            <a:normAutofit fontScale="92500"/>
          </a:bodyPr>
          <a:lstStyle/>
          <a:p>
            <a:r>
              <a:rPr lang="tr-TR" dirty="0"/>
              <a:t>Bu araştırma kapsamında incelenen uygulamalarda öğrenen sayıları değişkenlik göstermekle beraber kişisel öğrenme ortamlarını kullanan kurumların ulaşabilecekleri </a:t>
            </a:r>
            <a:r>
              <a:rPr lang="tr-TR" sz="3900" i="1" u="sng" dirty="0">
                <a:solidFill>
                  <a:srgbClr val="FFFF00"/>
                </a:solidFill>
              </a:rPr>
              <a:t>maksimum öğrenen sayısına ulaşmak</a:t>
            </a:r>
            <a:r>
              <a:rPr lang="tr-TR" dirty="0"/>
              <a:t> maksadıyla kendi yazılımlarını geliştirenlerin sistem bileşeni olarak bir sunucu kullandığı ya da </a:t>
            </a:r>
            <a:r>
              <a:rPr lang="tr-TR" dirty="0" err="1"/>
              <a:t>Apache</a:t>
            </a:r>
            <a:r>
              <a:rPr lang="tr-TR" dirty="0"/>
              <a:t> </a:t>
            </a:r>
            <a:r>
              <a:rPr lang="tr-TR" dirty="0" err="1"/>
              <a:t>Shindig</a:t>
            </a:r>
            <a:r>
              <a:rPr lang="tr-TR" dirty="0"/>
              <a:t> gibi </a:t>
            </a:r>
            <a:r>
              <a:rPr lang="tr-TR" dirty="0" err="1"/>
              <a:t>Open</a:t>
            </a:r>
            <a:r>
              <a:rPr lang="tr-TR" dirty="0"/>
              <a:t> </a:t>
            </a:r>
            <a:r>
              <a:rPr lang="tr-TR" dirty="0" err="1"/>
              <a:t>Social</a:t>
            </a:r>
            <a:r>
              <a:rPr lang="tr-TR" dirty="0"/>
              <a:t> </a:t>
            </a:r>
            <a:r>
              <a:rPr lang="tr-TR" dirty="0" err="1"/>
              <a:t>Container</a:t>
            </a:r>
            <a:r>
              <a:rPr lang="tr-TR" dirty="0"/>
              <a:t> kullandıkları gözlenmiştir.</a:t>
            </a:r>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U</a:t>
            </a:r>
            <a:r>
              <a:rPr lang="tr-TR" dirty="0" smtClean="0"/>
              <a:t>ygulamanın </a:t>
            </a:r>
            <a:r>
              <a:rPr lang="tr-TR" dirty="0"/>
              <a:t>Ç</a:t>
            </a:r>
            <a:r>
              <a:rPr lang="tr-TR" dirty="0" smtClean="0"/>
              <a:t>apı</a:t>
            </a:r>
            <a:endParaRPr lang="tr-TR" dirty="0"/>
          </a:p>
        </p:txBody>
      </p:sp>
      <p:sp>
        <p:nvSpPr>
          <p:cNvPr id="3" name="2 İçerik Yer Tutucusu"/>
          <p:cNvSpPr>
            <a:spLocks noGrp="1"/>
          </p:cNvSpPr>
          <p:nvPr>
            <p:ph idx="1"/>
          </p:nvPr>
        </p:nvSpPr>
        <p:spPr/>
        <p:txBody>
          <a:bodyPr>
            <a:normAutofit fontScale="92500" lnSpcReduction="10000"/>
          </a:bodyPr>
          <a:lstStyle/>
          <a:p>
            <a:r>
              <a:rPr lang="tr-TR" dirty="0"/>
              <a:t>Hayata geçirilen uygulamalar farklı özellikteki kitleleri hedeflemiştir. </a:t>
            </a:r>
            <a:endParaRPr lang="tr-TR" dirty="0" smtClean="0"/>
          </a:p>
          <a:p>
            <a:r>
              <a:rPr lang="tr-TR" dirty="0" smtClean="0"/>
              <a:t>Örneğin</a:t>
            </a:r>
            <a:r>
              <a:rPr lang="tr-TR" dirty="0"/>
              <a:t>; bir kurumda mühendislik öğrencilerini hedef alan bir çalışma uygulanırken diğerlerinde tıp ya da dil eğitimi alan öğrencilerin hedeflendiği söylenilebilir. </a:t>
            </a:r>
            <a:endParaRPr lang="tr-TR" dirty="0" smtClean="0"/>
          </a:p>
          <a:p>
            <a:r>
              <a:rPr lang="tr-TR" dirty="0" smtClean="0"/>
              <a:t>Ancak </a:t>
            </a:r>
            <a:r>
              <a:rPr lang="tr-TR" dirty="0"/>
              <a:t>tüm üniversitelerin ortak nokta olarak </a:t>
            </a:r>
            <a:r>
              <a:rPr lang="tr-TR" i="1" dirty="0">
                <a:solidFill>
                  <a:srgbClr val="FFFF00"/>
                </a:solidFill>
              </a:rPr>
              <a:t>uygulamayı hayata geçirdikten sonra diğer fakülteleri de bünyelerine kattığı </a:t>
            </a:r>
            <a:r>
              <a:rPr lang="tr-TR" dirty="0"/>
              <a:t>ve uygulamanın çapını gitgide genişlettiği tespit edilmiştir.</a:t>
            </a:r>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a:t>
            </a:r>
            <a:r>
              <a:rPr lang="tr-TR" dirty="0" smtClean="0"/>
              <a:t>ürdürülebilirlik</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Yükseköğretim </a:t>
            </a:r>
            <a:r>
              <a:rPr lang="tr-TR" dirty="0"/>
              <a:t>Kurumlarında uygulanan kişisel öğrenme ortamı uygulamalarının bir kısmının hali hazırda devam ettiği bazılarının ise 1 ya da 2 yıl devam ettikten sonra uygulamadan kalktığı gözlemlenmiştir. </a:t>
            </a:r>
            <a:endParaRPr lang="tr-TR" dirty="0" smtClean="0"/>
          </a:p>
          <a:p>
            <a:r>
              <a:rPr lang="tr-TR" dirty="0" smtClean="0"/>
              <a:t>Uygulamadan </a:t>
            </a:r>
            <a:r>
              <a:rPr lang="tr-TR" dirty="0"/>
              <a:t>kalkan kişisel öğrenme ortamlarının genellikle </a:t>
            </a:r>
            <a:r>
              <a:rPr lang="tr-TR" dirty="0" err="1"/>
              <a:t>mash</a:t>
            </a:r>
            <a:r>
              <a:rPr lang="tr-TR" dirty="0"/>
              <a:t>-</a:t>
            </a:r>
            <a:r>
              <a:rPr lang="tr-TR" dirty="0" err="1"/>
              <a:t>up</a:t>
            </a:r>
            <a:r>
              <a:rPr lang="tr-TR" dirty="0"/>
              <a:t> teknolojilerini kullanarak start </a:t>
            </a:r>
            <a:r>
              <a:rPr lang="tr-TR" dirty="0" err="1"/>
              <a:t>page</a:t>
            </a:r>
            <a:r>
              <a:rPr lang="tr-TR" dirty="0"/>
              <a:t> oluşturulabilen uygulamalar olmasından ziyade halihazırdaki web 2.0 teknolojilerini herhangi bir değişiklik yapmadan kullanan kişisel öğrenme ortamı uygulamaları olması da göze çarpan bir diğer noktadır.</a:t>
            </a:r>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Sonuç ve Öneriler</a:t>
            </a:r>
            <a:endParaRPr lang="tr-TR" dirty="0"/>
          </a:p>
        </p:txBody>
      </p:sp>
      <p:sp>
        <p:nvSpPr>
          <p:cNvPr id="3" name="2 İçerik Yer Tutucusu"/>
          <p:cNvSpPr>
            <a:spLocks noGrp="1"/>
          </p:cNvSpPr>
          <p:nvPr>
            <p:ph idx="1"/>
          </p:nvPr>
        </p:nvSpPr>
        <p:spPr/>
        <p:txBody>
          <a:bodyPr/>
          <a:lstStyle/>
          <a:p>
            <a:r>
              <a:rPr lang="tr-TR" dirty="0" smtClean="0"/>
              <a:t>Yukarıda </a:t>
            </a:r>
            <a:r>
              <a:rPr lang="tr-TR" dirty="0"/>
              <a:t>bahsedilen uygulamaların ortak noktalarına bakıldığında iki farklı yaklaşımı benimseyen 3 farklı model çerçevesi </a:t>
            </a:r>
            <a:r>
              <a:rPr lang="tr-TR" dirty="0" smtClean="0"/>
              <a:t>ortaya çıkmaktadır.</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Sonuç ve Öneriler</a:t>
            </a:r>
            <a:endParaRPr lang="tr-TR" dirty="0"/>
          </a:p>
        </p:txBody>
      </p:sp>
      <p:sp>
        <p:nvSpPr>
          <p:cNvPr id="3" name="2 İçerik Yer Tutucusu"/>
          <p:cNvSpPr>
            <a:spLocks noGrp="1"/>
          </p:cNvSpPr>
          <p:nvPr>
            <p:ph idx="1"/>
          </p:nvPr>
        </p:nvSpPr>
        <p:spPr/>
        <p:txBody>
          <a:bodyPr/>
          <a:lstStyle/>
          <a:p>
            <a:r>
              <a:rPr lang="tr-TR" u="sng" dirty="0">
                <a:solidFill>
                  <a:srgbClr val="FFFF00"/>
                </a:solidFill>
              </a:rPr>
              <a:t>Birinci model</a:t>
            </a:r>
            <a:r>
              <a:rPr lang="tr-TR" dirty="0"/>
              <a:t>; maliyet, zaman ve alt yapı açısından hayata geçirilmesi daha kolay ancak sürdürülebilirlik, proje çapı ve kullanan sayısı bakımından daha kısıtlı bir model olan </a:t>
            </a:r>
            <a:r>
              <a:rPr lang="tr-TR" u="sng" dirty="0">
                <a:solidFill>
                  <a:srgbClr val="FFFF00"/>
                </a:solidFill>
              </a:rPr>
              <a:t>mevcut web platformlarını kullanarak bir kişisel öğrenme ortamından </a:t>
            </a:r>
            <a:r>
              <a:rPr lang="tr-TR" u="sng" dirty="0" smtClean="0">
                <a:solidFill>
                  <a:srgbClr val="FFFF00"/>
                </a:solidFill>
              </a:rPr>
              <a:t>faydalanmaktır.</a:t>
            </a:r>
          </a:p>
          <a:p>
            <a:r>
              <a:rPr lang="tr-TR" dirty="0"/>
              <a:t>İncelenen 16 uygulamadan bu modeli kullanan 3 Yükseköğretim Kurumu vardır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Model Örneği</a:t>
            </a:r>
            <a:endParaRPr lang="tr-TR" dirty="0"/>
          </a:p>
        </p:txBody>
      </p:sp>
      <p:sp>
        <p:nvSpPr>
          <p:cNvPr id="3" name="2 İçerik Yer Tutucusu"/>
          <p:cNvSpPr>
            <a:spLocks noGrp="1"/>
          </p:cNvSpPr>
          <p:nvPr>
            <p:ph idx="1"/>
          </p:nvPr>
        </p:nvSpPr>
        <p:spPr/>
        <p:txBody>
          <a:bodyPr>
            <a:normAutofit fontScale="92500"/>
          </a:bodyPr>
          <a:lstStyle/>
          <a:p>
            <a:r>
              <a:rPr lang="tr-TR" dirty="0" smtClean="0"/>
              <a:t>Kurum : Charles </a:t>
            </a:r>
            <a:r>
              <a:rPr lang="tr-TR" dirty="0" err="1" smtClean="0"/>
              <a:t>Sturt</a:t>
            </a:r>
            <a:r>
              <a:rPr lang="tr-TR" dirty="0" smtClean="0"/>
              <a:t> Üniversitesi (</a:t>
            </a:r>
            <a:r>
              <a:rPr lang="tr-TR" dirty="0" err="1" smtClean="0"/>
              <a:t>Avusturalya</a:t>
            </a:r>
            <a:r>
              <a:rPr lang="tr-TR" dirty="0" smtClean="0"/>
              <a:t>)</a:t>
            </a:r>
          </a:p>
          <a:p>
            <a:r>
              <a:rPr lang="tr-TR" dirty="0" smtClean="0"/>
              <a:t>Proje adı : life </a:t>
            </a:r>
            <a:r>
              <a:rPr lang="tr-TR" dirty="0" err="1" smtClean="0"/>
              <a:t>wide</a:t>
            </a:r>
            <a:r>
              <a:rPr lang="tr-TR" dirty="0" smtClean="0"/>
              <a:t>, </a:t>
            </a:r>
            <a:r>
              <a:rPr lang="tr-TR" dirty="0" err="1" smtClean="0"/>
              <a:t>university</a:t>
            </a:r>
            <a:r>
              <a:rPr lang="tr-TR" dirty="0" smtClean="0"/>
              <a:t> </a:t>
            </a:r>
            <a:r>
              <a:rPr lang="tr-TR" dirty="0" err="1" smtClean="0"/>
              <a:t>wide</a:t>
            </a:r>
            <a:r>
              <a:rPr lang="tr-TR" dirty="0" smtClean="0"/>
              <a:t> </a:t>
            </a:r>
          </a:p>
          <a:p>
            <a:r>
              <a:rPr lang="tr-TR" dirty="0" smtClean="0"/>
              <a:t>Proje Başlangıç ve Bitiş Tarihi : 2009 – 2011 ( 18 ay)</a:t>
            </a:r>
          </a:p>
          <a:p>
            <a:r>
              <a:rPr lang="tr-TR" dirty="0" smtClean="0"/>
              <a:t>Kullanılan Platform:</a:t>
            </a:r>
            <a:r>
              <a:rPr lang="tr-TR" dirty="0" err="1" smtClean="0"/>
              <a:t>pebblepad</a:t>
            </a:r>
            <a:endParaRPr lang="tr-TR" dirty="0" smtClean="0"/>
          </a:p>
          <a:p>
            <a:r>
              <a:rPr lang="tr-TR" dirty="0" smtClean="0"/>
              <a:t>Katılımcı Sayısı: 6.000’ den fazla öğrenci sisteme dâhil olmuştur. </a:t>
            </a:r>
          </a:p>
          <a:p>
            <a:r>
              <a:rPr lang="tr-TR" dirty="0" smtClean="0"/>
              <a:t>Sistem Bileşeni : </a:t>
            </a:r>
            <a:r>
              <a:rPr lang="tr-TR" dirty="0" err="1" smtClean="0"/>
              <a:t>blog</a:t>
            </a:r>
            <a:r>
              <a:rPr lang="tr-TR" dirty="0" smtClean="0"/>
              <a:t> ve forumlar</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Sonuç ve Öneriler</a:t>
            </a:r>
            <a:endParaRPr lang="tr-TR" dirty="0"/>
          </a:p>
        </p:txBody>
      </p:sp>
      <p:sp>
        <p:nvSpPr>
          <p:cNvPr id="3" name="2 İçerik Yer Tutucusu"/>
          <p:cNvSpPr>
            <a:spLocks noGrp="1"/>
          </p:cNvSpPr>
          <p:nvPr>
            <p:ph idx="1"/>
          </p:nvPr>
        </p:nvSpPr>
        <p:spPr/>
        <p:txBody>
          <a:bodyPr>
            <a:normAutofit fontScale="70000" lnSpcReduction="20000"/>
          </a:bodyPr>
          <a:lstStyle/>
          <a:p>
            <a:r>
              <a:rPr lang="tr-TR" u="sng" dirty="0">
                <a:solidFill>
                  <a:srgbClr val="FFFF00"/>
                </a:solidFill>
              </a:rPr>
              <a:t>İkinci model </a:t>
            </a:r>
            <a:r>
              <a:rPr lang="tr-TR" dirty="0"/>
              <a:t>ise; </a:t>
            </a:r>
            <a:r>
              <a:rPr lang="tr-TR" dirty="0" err="1"/>
              <a:t>iGoogle</a:t>
            </a:r>
            <a:r>
              <a:rPr lang="tr-TR" dirty="0"/>
              <a:t>, </a:t>
            </a:r>
            <a:r>
              <a:rPr lang="tr-TR" dirty="0" err="1"/>
              <a:t>Google</a:t>
            </a:r>
            <a:r>
              <a:rPr lang="tr-TR" dirty="0"/>
              <a:t> </a:t>
            </a:r>
            <a:r>
              <a:rPr lang="tr-TR" dirty="0" err="1"/>
              <a:t>Apps</a:t>
            </a:r>
            <a:r>
              <a:rPr lang="tr-TR" dirty="0"/>
              <a:t>,</a:t>
            </a:r>
            <a:r>
              <a:rPr lang="tr-TR" dirty="0" err="1"/>
              <a:t>Gmail</a:t>
            </a:r>
            <a:r>
              <a:rPr lang="tr-TR" dirty="0"/>
              <a:t>, </a:t>
            </a:r>
            <a:r>
              <a:rPr lang="tr-TR" dirty="0" err="1"/>
              <a:t>Google</a:t>
            </a:r>
            <a:r>
              <a:rPr lang="tr-TR" dirty="0"/>
              <a:t> </a:t>
            </a:r>
            <a:r>
              <a:rPr lang="tr-TR" dirty="0" err="1"/>
              <a:t>Calendar</a:t>
            </a:r>
            <a:r>
              <a:rPr lang="tr-TR" dirty="0"/>
              <a:t>, </a:t>
            </a:r>
            <a:r>
              <a:rPr lang="tr-TR" dirty="0" err="1"/>
              <a:t>Google</a:t>
            </a:r>
            <a:r>
              <a:rPr lang="tr-TR" dirty="0"/>
              <a:t> </a:t>
            </a:r>
            <a:r>
              <a:rPr lang="tr-TR" dirty="0" err="1"/>
              <a:t>Docs</a:t>
            </a:r>
            <a:r>
              <a:rPr lang="tr-TR" dirty="0"/>
              <a:t>, </a:t>
            </a:r>
            <a:r>
              <a:rPr lang="tr-TR" dirty="0" err="1"/>
              <a:t>GoogleTalk</a:t>
            </a:r>
            <a:r>
              <a:rPr lang="tr-TR" dirty="0"/>
              <a:t>, </a:t>
            </a:r>
            <a:r>
              <a:rPr lang="tr-TR" dirty="0" err="1"/>
              <a:t>StickyNotes</a:t>
            </a:r>
            <a:r>
              <a:rPr lang="tr-TR" dirty="0"/>
              <a:t>, </a:t>
            </a:r>
            <a:r>
              <a:rPr lang="tr-TR" dirty="0" err="1"/>
              <a:t>Delicious</a:t>
            </a:r>
            <a:r>
              <a:rPr lang="tr-TR" dirty="0"/>
              <a:t>, </a:t>
            </a:r>
            <a:r>
              <a:rPr lang="tr-TR" dirty="0" err="1"/>
              <a:t>Flickr</a:t>
            </a:r>
            <a:r>
              <a:rPr lang="tr-TR" dirty="0"/>
              <a:t>, </a:t>
            </a:r>
            <a:r>
              <a:rPr lang="tr-TR" dirty="0" err="1"/>
              <a:t>YouTube</a:t>
            </a:r>
            <a:r>
              <a:rPr lang="tr-TR" dirty="0"/>
              <a:t>,</a:t>
            </a:r>
            <a:r>
              <a:rPr lang="tr-TR" dirty="0" err="1"/>
              <a:t>Blogs</a:t>
            </a:r>
            <a:r>
              <a:rPr lang="tr-TR" dirty="0"/>
              <a:t> gibi </a:t>
            </a:r>
            <a:r>
              <a:rPr lang="tr-TR" u="sng" dirty="0">
                <a:solidFill>
                  <a:srgbClr val="FFFF00"/>
                </a:solidFill>
              </a:rPr>
              <a:t>web 2.0 araçlarından faydalanarak oluşturulan Kişisel Öğrenme </a:t>
            </a:r>
            <a:r>
              <a:rPr lang="tr-TR" u="sng" dirty="0" smtClean="0">
                <a:solidFill>
                  <a:srgbClr val="FFFF00"/>
                </a:solidFill>
              </a:rPr>
              <a:t>Ortamlarıdır.</a:t>
            </a:r>
          </a:p>
          <a:p>
            <a:r>
              <a:rPr lang="tr-TR" dirty="0"/>
              <a:t>Bu model kapsamında öğrenenler </a:t>
            </a:r>
            <a:r>
              <a:rPr lang="tr-TR" dirty="0" err="1"/>
              <a:t>mash</a:t>
            </a:r>
            <a:r>
              <a:rPr lang="tr-TR" dirty="0"/>
              <a:t>-</a:t>
            </a:r>
            <a:r>
              <a:rPr lang="tr-TR" dirty="0" err="1"/>
              <a:t>up</a:t>
            </a:r>
            <a:r>
              <a:rPr lang="tr-TR" dirty="0"/>
              <a:t> teknolojilerini kullanarak kendi kişisel öğrenme ortamını oluşturabilirler ve öğrenmelerini yönlendirebilirler. </a:t>
            </a:r>
            <a:endParaRPr lang="tr-TR" dirty="0" smtClean="0"/>
          </a:p>
          <a:p>
            <a:r>
              <a:rPr lang="tr-TR" dirty="0" smtClean="0"/>
              <a:t>Çizilen </a:t>
            </a:r>
            <a:r>
              <a:rPr lang="tr-TR" dirty="0"/>
              <a:t>modelde öğrenenlerin web 2.0 teknolojilerini herhangi bir değişiklik yapmadan kullanmaları öngörülmektedir</a:t>
            </a:r>
            <a:r>
              <a:rPr lang="tr-TR" dirty="0" smtClean="0"/>
              <a:t>.</a:t>
            </a:r>
          </a:p>
          <a:p>
            <a:r>
              <a:rPr lang="tr-TR" dirty="0" smtClean="0"/>
              <a:t> </a:t>
            </a:r>
            <a:r>
              <a:rPr lang="tr-TR" dirty="0"/>
              <a:t>Bu modelin güçlü yanı öğrenenlerin daha geniş bir sosyal ortama ulaşabilmeleri ve çalışmalarını istedikleri zaman istedikleri platform aracılığıyla paylaşabilmeleri ve çalışmalarına arkadaşlarından gelen dönütler sayesinde yön verebilmeleridir. </a:t>
            </a:r>
            <a:endParaRPr lang="tr-TR" dirty="0" smtClean="0"/>
          </a:p>
          <a:p>
            <a:r>
              <a:rPr lang="tr-TR" dirty="0" smtClean="0"/>
              <a:t>İncelenen </a:t>
            </a:r>
            <a:r>
              <a:rPr lang="tr-TR" dirty="0"/>
              <a:t>uygulamalarda bu modeli kullanan 7 üniversite vardır.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Model Örneği</a:t>
            </a:r>
            <a:endParaRPr lang="tr-TR" dirty="0"/>
          </a:p>
        </p:txBody>
      </p:sp>
      <p:sp>
        <p:nvSpPr>
          <p:cNvPr id="3" name="2 İçerik Yer Tutucusu"/>
          <p:cNvSpPr>
            <a:spLocks noGrp="1"/>
          </p:cNvSpPr>
          <p:nvPr>
            <p:ph idx="1"/>
          </p:nvPr>
        </p:nvSpPr>
        <p:spPr/>
        <p:txBody>
          <a:bodyPr>
            <a:normAutofit/>
          </a:bodyPr>
          <a:lstStyle/>
          <a:p>
            <a:r>
              <a:rPr lang="tr-TR" dirty="0" smtClean="0"/>
              <a:t>Kurum : </a:t>
            </a:r>
            <a:r>
              <a:rPr lang="tr-TR" dirty="0" err="1" smtClean="0"/>
              <a:t>Aveiro</a:t>
            </a:r>
            <a:r>
              <a:rPr lang="tr-TR" dirty="0" smtClean="0"/>
              <a:t> Üniversitesi (Portekiz)</a:t>
            </a:r>
          </a:p>
          <a:p>
            <a:r>
              <a:rPr lang="tr-TR" dirty="0" smtClean="0"/>
              <a:t>Proje adı : SAPO </a:t>
            </a:r>
            <a:r>
              <a:rPr lang="tr-TR" dirty="0" err="1" smtClean="0"/>
              <a:t>Campus</a:t>
            </a:r>
            <a:endParaRPr lang="tr-TR" dirty="0" smtClean="0"/>
          </a:p>
          <a:p>
            <a:r>
              <a:rPr lang="tr-TR" dirty="0" smtClean="0"/>
              <a:t>Proje Başlangıç ve Bitiş Tarihi : 2012 – Devam ediyor</a:t>
            </a:r>
          </a:p>
          <a:p>
            <a:r>
              <a:rPr lang="tr-TR" dirty="0" smtClean="0"/>
              <a:t>Kullanılan Platform : Web 2.0 </a:t>
            </a:r>
          </a:p>
          <a:p>
            <a:r>
              <a:rPr lang="tr-TR" dirty="0" smtClean="0"/>
              <a:t>Katılımcı Sayısı : 958 İletişim ve Sanat Fakültesi öğrencisi.</a:t>
            </a:r>
          </a:p>
          <a:p>
            <a:r>
              <a:rPr lang="tr-TR" dirty="0" smtClean="0"/>
              <a:t>Sistem Bileşeni : Web 2.0 Araçları</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Giriş</a:t>
            </a:r>
            <a:endParaRPr lang="tr-TR" dirty="0"/>
          </a:p>
        </p:txBody>
      </p:sp>
      <p:graphicFrame>
        <p:nvGraphicFramePr>
          <p:cNvPr id="4" name="3 İçerik Yer Tutucusu"/>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Sonuç ve Öneriler</a:t>
            </a:r>
            <a:endParaRPr lang="tr-TR" dirty="0"/>
          </a:p>
        </p:txBody>
      </p:sp>
      <p:sp>
        <p:nvSpPr>
          <p:cNvPr id="3" name="2 İçerik Yer Tutucusu"/>
          <p:cNvSpPr>
            <a:spLocks noGrp="1"/>
          </p:cNvSpPr>
          <p:nvPr>
            <p:ph idx="1"/>
          </p:nvPr>
        </p:nvSpPr>
        <p:spPr/>
        <p:txBody>
          <a:bodyPr>
            <a:normAutofit fontScale="77500" lnSpcReduction="20000"/>
          </a:bodyPr>
          <a:lstStyle/>
          <a:p>
            <a:r>
              <a:rPr lang="tr-TR" u="sng" dirty="0">
                <a:solidFill>
                  <a:srgbClr val="FFFF00"/>
                </a:solidFill>
              </a:rPr>
              <a:t>Üçüncü ve son model önerimiz ise </a:t>
            </a:r>
            <a:r>
              <a:rPr lang="tr-TR" dirty="0"/>
              <a:t>öğrenenlerin, kurumların kendilerine sağladıkları </a:t>
            </a:r>
            <a:r>
              <a:rPr lang="tr-TR" u="sng" dirty="0">
                <a:solidFill>
                  <a:srgbClr val="FFFF00"/>
                </a:solidFill>
              </a:rPr>
              <a:t>“</a:t>
            </a:r>
            <a:r>
              <a:rPr lang="tr-TR" u="sng" dirty="0" err="1">
                <a:solidFill>
                  <a:srgbClr val="FFFF00"/>
                </a:solidFill>
              </a:rPr>
              <a:t>mash</a:t>
            </a:r>
            <a:r>
              <a:rPr lang="tr-TR" u="sng" dirty="0">
                <a:solidFill>
                  <a:srgbClr val="FFFF00"/>
                </a:solidFill>
              </a:rPr>
              <a:t>-</a:t>
            </a:r>
            <a:r>
              <a:rPr lang="tr-TR" u="sng" dirty="0" err="1">
                <a:solidFill>
                  <a:srgbClr val="FFFF00"/>
                </a:solidFill>
              </a:rPr>
              <a:t>up</a:t>
            </a:r>
            <a:r>
              <a:rPr lang="tr-TR" u="sng" dirty="0">
                <a:solidFill>
                  <a:srgbClr val="FFFF00"/>
                </a:solidFill>
              </a:rPr>
              <a:t>” teknolojilerini kullanarak “</a:t>
            </a:r>
            <a:r>
              <a:rPr lang="tr-TR" u="sng" dirty="0" err="1">
                <a:solidFill>
                  <a:srgbClr val="FFFF00"/>
                </a:solidFill>
              </a:rPr>
              <a:t>wigdet”lar</a:t>
            </a:r>
            <a:r>
              <a:rPr lang="tr-TR" u="sng" dirty="0">
                <a:solidFill>
                  <a:srgbClr val="FFFF00"/>
                </a:solidFill>
              </a:rPr>
              <a:t> ekleyebildikleri ve bu sayede kendi başlangıç sayfalarını (start </a:t>
            </a:r>
            <a:r>
              <a:rPr lang="tr-TR" u="sng" dirty="0" err="1">
                <a:solidFill>
                  <a:srgbClr val="FFFF00"/>
                </a:solidFill>
              </a:rPr>
              <a:t>page</a:t>
            </a:r>
            <a:r>
              <a:rPr lang="tr-TR" u="sng" dirty="0">
                <a:solidFill>
                  <a:srgbClr val="FFFF00"/>
                </a:solidFill>
              </a:rPr>
              <a:t>) oluşturabildikleri modeldir</a:t>
            </a:r>
            <a:r>
              <a:rPr lang="tr-TR" dirty="0" smtClean="0"/>
              <a:t>.</a:t>
            </a:r>
          </a:p>
          <a:p>
            <a:r>
              <a:rPr lang="tr-TR" dirty="0" smtClean="0"/>
              <a:t>Bu </a:t>
            </a:r>
            <a:r>
              <a:rPr lang="tr-TR" dirty="0"/>
              <a:t>model üzerinde gerekli değişiklikler yapılabilmesi ve ilgi alanına göre istenilen “</a:t>
            </a:r>
            <a:r>
              <a:rPr lang="tr-TR" dirty="0" err="1"/>
              <a:t>widget”ların</a:t>
            </a:r>
            <a:r>
              <a:rPr lang="tr-TR" dirty="0"/>
              <a:t> eklenebilmesi yönüyle sürekli güncel kalabilme özelliğine ve proje çapı olarak daha geniş bir öğrenen yelpazesine hitap etme özelliğine sahiptir</a:t>
            </a:r>
            <a:r>
              <a:rPr lang="tr-TR" dirty="0" smtClean="0"/>
              <a:t>.</a:t>
            </a:r>
          </a:p>
          <a:p>
            <a:r>
              <a:rPr lang="tr-TR" dirty="0" smtClean="0"/>
              <a:t>Bununla </a:t>
            </a:r>
            <a:r>
              <a:rPr lang="tr-TR" dirty="0"/>
              <a:t>beraber hedef kitlenin böyle bir uygulamayı hayata geçirebilmesi için gerekli hazır bulunuşluk düzeyinde olması önemli bir etkendir</a:t>
            </a:r>
            <a:r>
              <a:rPr lang="tr-TR" dirty="0" smtClean="0"/>
              <a:t>.</a:t>
            </a:r>
          </a:p>
          <a:p>
            <a:r>
              <a:rPr lang="tr-TR" dirty="0" smtClean="0"/>
              <a:t> </a:t>
            </a:r>
            <a:r>
              <a:rPr lang="tr-TR" dirty="0"/>
              <a:t>Araştırılan Yükseköğretim Kurumlarından 6 tanesi bu modeli </a:t>
            </a:r>
            <a:r>
              <a:rPr lang="tr-TR" dirty="0" smtClean="0"/>
              <a:t>kullanmaktadır.</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Model Örneği</a:t>
            </a:r>
            <a:endParaRPr lang="tr-TR" dirty="0"/>
          </a:p>
        </p:txBody>
      </p:sp>
      <p:sp>
        <p:nvSpPr>
          <p:cNvPr id="3" name="2 İçerik Yer Tutucusu"/>
          <p:cNvSpPr>
            <a:spLocks noGrp="1"/>
          </p:cNvSpPr>
          <p:nvPr>
            <p:ph idx="1"/>
          </p:nvPr>
        </p:nvSpPr>
        <p:spPr/>
        <p:txBody>
          <a:bodyPr>
            <a:normAutofit fontScale="92500"/>
          </a:bodyPr>
          <a:lstStyle/>
          <a:p>
            <a:r>
              <a:rPr lang="tr-TR" dirty="0" smtClean="0"/>
              <a:t>Kurum : İngiliz Açık Üniversitesi(İngiltere)</a:t>
            </a:r>
          </a:p>
          <a:p>
            <a:r>
              <a:rPr lang="tr-TR" dirty="0" smtClean="0"/>
              <a:t>Proje adı : </a:t>
            </a:r>
            <a:r>
              <a:rPr lang="tr-TR" dirty="0" err="1" smtClean="0"/>
              <a:t>The</a:t>
            </a:r>
            <a:r>
              <a:rPr lang="tr-TR" dirty="0" smtClean="0"/>
              <a:t> ROLE </a:t>
            </a:r>
            <a:r>
              <a:rPr lang="tr-TR" dirty="0" err="1" smtClean="0"/>
              <a:t>project</a:t>
            </a:r>
            <a:endParaRPr lang="tr-TR" dirty="0" smtClean="0"/>
          </a:p>
          <a:p>
            <a:r>
              <a:rPr lang="tr-TR" dirty="0" smtClean="0"/>
              <a:t>Proje Başlangıç ve Bitiş Tarihi : 2011 – Devam ediyor</a:t>
            </a:r>
          </a:p>
          <a:p>
            <a:r>
              <a:rPr lang="tr-TR" dirty="0" smtClean="0"/>
              <a:t>Kullanılan Platform : </a:t>
            </a:r>
            <a:r>
              <a:rPr lang="tr-TR" dirty="0" err="1" smtClean="0"/>
              <a:t>Mash</a:t>
            </a:r>
            <a:r>
              <a:rPr lang="tr-TR" dirty="0" smtClean="0"/>
              <a:t>-</a:t>
            </a:r>
            <a:r>
              <a:rPr lang="tr-TR" dirty="0" err="1" smtClean="0"/>
              <a:t>up</a:t>
            </a:r>
            <a:r>
              <a:rPr lang="tr-TR" dirty="0" smtClean="0"/>
              <a:t> , </a:t>
            </a:r>
            <a:r>
              <a:rPr lang="tr-TR" dirty="0" err="1" smtClean="0"/>
              <a:t>widget</a:t>
            </a:r>
            <a:r>
              <a:rPr lang="tr-TR" dirty="0" smtClean="0"/>
              <a:t>, start </a:t>
            </a:r>
            <a:r>
              <a:rPr lang="tr-TR" dirty="0" err="1" smtClean="0"/>
              <a:t>page</a:t>
            </a:r>
            <a:r>
              <a:rPr lang="tr-TR" dirty="0" smtClean="0"/>
              <a:t> </a:t>
            </a:r>
          </a:p>
          <a:p>
            <a:r>
              <a:rPr lang="tr-TR" dirty="0" smtClean="0"/>
              <a:t>Katılımcı Sayısı : 2300 (Başlangıçta)</a:t>
            </a:r>
          </a:p>
          <a:p>
            <a:r>
              <a:rPr lang="tr-TR" dirty="0" smtClean="0"/>
              <a:t>Sistem Bileşeni : </a:t>
            </a:r>
            <a:r>
              <a:rPr lang="tr-TR" dirty="0" err="1" smtClean="0"/>
              <a:t>Apache</a:t>
            </a:r>
            <a:r>
              <a:rPr lang="tr-TR" dirty="0" smtClean="0"/>
              <a:t> </a:t>
            </a:r>
            <a:r>
              <a:rPr lang="tr-TR" dirty="0" err="1" smtClean="0"/>
              <a:t>Shindig</a:t>
            </a:r>
            <a:r>
              <a:rPr lang="tr-TR" dirty="0" smtClean="0"/>
              <a:t>, </a:t>
            </a:r>
            <a:r>
              <a:rPr lang="tr-TR" dirty="0" err="1" smtClean="0"/>
              <a:t>Open</a:t>
            </a:r>
            <a:r>
              <a:rPr lang="tr-TR" dirty="0" smtClean="0"/>
              <a:t> </a:t>
            </a:r>
            <a:r>
              <a:rPr lang="tr-TR" dirty="0" err="1" smtClean="0"/>
              <a:t>Social</a:t>
            </a:r>
            <a:r>
              <a:rPr lang="tr-TR" dirty="0" smtClean="0"/>
              <a:t> </a:t>
            </a:r>
            <a:r>
              <a:rPr lang="tr-TR" dirty="0" err="1" smtClean="0"/>
              <a:t>Container</a:t>
            </a:r>
            <a:r>
              <a:rPr lang="tr-TR" dirty="0" smtClean="0"/>
              <a:t>, Linux server</a:t>
            </a: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Tartışma ve Sonuç</a:t>
            </a:r>
            <a:endParaRPr lang="tr-TR" dirty="0"/>
          </a:p>
        </p:txBody>
      </p:sp>
      <p:sp>
        <p:nvSpPr>
          <p:cNvPr id="3" name="2 İçerik Yer Tutucusu"/>
          <p:cNvSpPr>
            <a:spLocks noGrp="1"/>
          </p:cNvSpPr>
          <p:nvPr>
            <p:ph idx="1"/>
          </p:nvPr>
        </p:nvSpPr>
        <p:spPr/>
        <p:txBody>
          <a:bodyPr>
            <a:normAutofit lnSpcReduction="10000"/>
          </a:bodyPr>
          <a:lstStyle/>
          <a:p>
            <a:r>
              <a:rPr lang="tr-TR" dirty="0"/>
              <a:t>Sonuç olarak bir Yükseköğretim Kurumunda öğrencilere Kişisel Öğrenme Ortamı oluşturmaları için hizmet sunulmak istendiğinde kısa ve uzun dönem hedeflerine en uygun modelin seçilmesi önerilmektedir</a:t>
            </a:r>
            <a:r>
              <a:rPr lang="tr-TR" dirty="0" smtClean="0"/>
              <a:t>.</a:t>
            </a:r>
          </a:p>
          <a:p>
            <a:r>
              <a:rPr lang="tr-TR" dirty="0" smtClean="0"/>
              <a:t>Bir </a:t>
            </a:r>
            <a:r>
              <a:rPr lang="tr-TR" dirty="0"/>
              <a:t>modeli seçmeden önce dikkat edilmesi gereken unsurlar ise proje maliyeti, süresi, çapı, hedef kitle ve sürdürülebilirlik olarak tanımlanabilir</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beni-dinlediğiniz-için-teşekkürler-1.png"/>
          <p:cNvPicPr>
            <a:picLocks noGrp="1" noChangeAspect="1"/>
          </p:cNvPicPr>
          <p:nvPr>
            <p:ph idx="1"/>
          </p:nvPr>
        </p:nvPicPr>
        <p:blipFill>
          <a:blip r:embed="rId2"/>
          <a:stretch>
            <a:fillRect/>
          </a:stretch>
        </p:blipFill>
        <p:spPr>
          <a:xfrm>
            <a:off x="286756" y="452163"/>
            <a:ext cx="8642962" cy="5977233"/>
          </a:xfr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idx="1"/>
          </p:nvPr>
        </p:nvSpPr>
        <p:spPr/>
        <p:txBody>
          <a:bodyPr>
            <a:normAutofit fontScale="40000" lnSpcReduction="20000"/>
          </a:bodyPr>
          <a:lstStyle/>
          <a:p>
            <a:r>
              <a:rPr lang="tr-TR" dirty="0"/>
              <a:t>[1] </a:t>
            </a:r>
            <a:r>
              <a:rPr lang="tr-TR" dirty="0" err="1"/>
              <a:t>Olivier</a:t>
            </a:r>
            <a:r>
              <a:rPr lang="tr-TR" dirty="0"/>
              <a:t>, B. </a:t>
            </a:r>
            <a:r>
              <a:rPr lang="tr-TR" dirty="0" err="1"/>
              <a:t>and</a:t>
            </a:r>
            <a:r>
              <a:rPr lang="tr-TR" dirty="0"/>
              <a:t> O. </a:t>
            </a:r>
            <a:r>
              <a:rPr lang="tr-TR" dirty="0" err="1"/>
              <a:t>Liber</a:t>
            </a:r>
            <a:r>
              <a:rPr lang="tr-TR" dirty="0"/>
              <a:t>. (2001) “</a:t>
            </a:r>
            <a:r>
              <a:rPr lang="tr-TR" dirty="0" err="1"/>
              <a:t>The</a:t>
            </a:r>
            <a:r>
              <a:rPr lang="tr-TR" dirty="0"/>
              <a:t> </a:t>
            </a:r>
            <a:r>
              <a:rPr lang="tr-TR" dirty="0" err="1"/>
              <a:t>need</a:t>
            </a:r>
            <a:r>
              <a:rPr lang="tr-TR" dirty="0"/>
              <a:t> </a:t>
            </a:r>
            <a:r>
              <a:rPr lang="tr-TR" dirty="0" err="1"/>
              <a:t>for</a:t>
            </a:r>
            <a:r>
              <a:rPr lang="tr-TR" dirty="0"/>
              <a:t> </a:t>
            </a:r>
            <a:r>
              <a:rPr lang="tr-TR" dirty="0" err="1"/>
              <a:t>portable</a:t>
            </a:r>
            <a:r>
              <a:rPr lang="tr-TR" dirty="0"/>
              <a:t> </a:t>
            </a:r>
            <a:r>
              <a:rPr lang="tr-TR" dirty="0" err="1"/>
              <a:t>Personal</a:t>
            </a:r>
            <a:r>
              <a:rPr lang="tr-TR" dirty="0"/>
              <a:t> </a:t>
            </a:r>
            <a:r>
              <a:rPr lang="tr-TR" dirty="0" err="1"/>
              <a:t>Learning</a:t>
            </a:r>
            <a:r>
              <a:rPr lang="tr-TR" dirty="0"/>
              <a:t> </a:t>
            </a:r>
            <a:r>
              <a:rPr lang="tr-TR" dirty="0" err="1"/>
              <a:t>Environments</a:t>
            </a:r>
            <a:r>
              <a:rPr lang="tr-TR" dirty="0"/>
              <a:t> </a:t>
            </a:r>
            <a:r>
              <a:rPr lang="tr-TR" dirty="0" err="1"/>
              <a:t>and</a:t>
            </a:r>
            <a:r>
              <a:rPr lang="tr-TR" dirty="0"/>
              <a:t> </a:t>
            </a:r>
            <a:r>
              <a:rPr lang="tr-TR" dirty="0" err="1"/>
              <a:t>supporting</a:t>
            </a:r>
            <a:r>
              <a:rPr lang="tr-TR" dirty="0"/>
              <a:t> </a:t>
            </a:r>
            <a:r>
              <a:rPr lang="tr-TR" dirty="0" err="1"/>
              <a:t>interoperability</a:t>
            </a:r>
            <a:r>
              <a:rPr lang="tr-TR" dirty="0"/>
              <a:t> </a:t>
            </a:r>
            <a:r>
              <a:rPr lang="tr-TR" dirty="0" err="1"/>
              <a:t>standards</a:t>
            </a:r>
            <a:r>
              <a:rPr lang="tr-TR" dirty="0"/>
              <a:t>” </a:t>
            </a:r>
            <a:r>
              <a:rPr lang="tr-TR" dirty="0" err="1"/>
              <a:t>Lifelong</a:t>
            </a:r>
            <a:r>
              <a:rPr lang="tr-TR" dirty="0"/>
              <a:t> </a:t>
            </a:r>
            <a:r>
              <a:rPr lang="tr-TR" dirty="0" err="1"/>
              <a:t>Learning</a:t>
            </a:r>
            <a:r>
              <a:rPr lang="tr-TR" dirty="0"/>
              <a:t>, </a:t>
            </a:r>
            <a:r>
              <a:rPr lang="tr-TR" u="sng" dirty="0">
                <a:hlinkClick r:id="rId2"/>
              </a:rPr>
              <a:t>http://wiki.cetis.ac.uk/images/6/67/Olivierandliber2001.doc</a:t>
            </a:r>
            <a:r>
              <a:rPr lang="tr-TR" dirty="0"/>
              <a:t>  (17.11.2014’te erişildi).</a:t>
            </a:r>
          </a:p>
          <a:p>
            <a:r>
              <a:rPr lang="tr-TR" dirty="0"/>
              <a:t>[2] </a:t>
            </a:r>
            <a:r>
              <a:rPr lang="tr-TR" dirty="0" err="1"/>
              <a:t>Milligan</a:t>
            </a:r>
            <a:r>
              <a:rPr lang="tr-TR" dirty="0"/>
              <a:t>, C.(2006) “</a:t>
            </a:r>
            <a:r>
              <a:rPr lang="tr-TR" dirty="0" err="1"/>
              <a:t>The</a:t>
            </a:r>
            <a:r>
              <a:rPr lang="tr-TR" dirty="0"/>
              <a:t> </a:t>
            </a:r>
            <a:r>
              <a:rPr lang="tr-TR" dirty="0" err="1"/>
              <a:t>road</a:t>
            </a:r>
            <a:r>
              <a:rPr lang="tr-TR" dirty="0"/>
              <a:t> </a:t>
            </a:r>
            <a:r>
              <a:rPr lang="tr-TR" dirty="0" err="1"/>
              <a:t>to</a:t>
            </a:r>
            <a:r>
              <a:rPr lang="tr-TR" dirty="0"/>
              <a:t> </a:t>
            </a:r>
            <a:r>
              <a:rPr lang="tr-TR" dirty="0" err="1"/>
              <a:t>the</a:t>
            </a:r>
            <a:r>
              <a:rPr lang="tr-TR" dirty="0"/>
              <a:t> </a:t>
            </a:r>
            <a:r>
              <a:rPr lang="tr-TR" dirty="0" err="1"/>
              <a:t>Personal</a:t>
            </a:r>
            <a:r>
              <a:rPr lang="tr-TR" dirty="0"/>
              <a:t> </a:t>
            </a:r>
            <a:r>
              <a:rPr lang="tr-TR" dirty="0" err="1"/>
              <a:t>LearningEnvironment</a:t>
            </a:r>
            <a:r>
              <a:rPr lang="tr-TR" dirty="0"/>
              <a:t>?”</a:t>
            </a:r>
            <a:r>
              <a:rPr lang="tr-TR" u="sng" dirty="0">
                <a:hlinkClick r:id="rId3"/>
              </a:rPr>
              <a:t>http://zope.cetis.ac.uk/members/ple/resources/colinmilligan.pdf</a:t>
            </a:r>
            <a:r>
              <a:rPr lang="tr-TR" dirty="0"/>
              <a:t>(17.11.2014’te erişildi).</a:t>
            </a:r>
          </a:p>
          <a:p>
            <a:r>
              <a:rPr lang="tr-TR" dirty="0"/>
              <a:t>[3] </a:t>
            </a:r>
            <a:r>
              <a:rPr lang="tr-TR" dirty="0" err="1"/>
              <a:t>Downes</a:t>
            </a:r>
            <a:r>
              <a:rPr lang="tr-TR" dirty="0"/>
              <a:t>, S. (2005). E-learning2.0. </a:t>
            </a:r>
            <a:r>
              <a:rPr lang="tr-TR" dirty="0" err="1"/>
              <a:t>eLearn</a:t>
            </a:r>
            <a:r>
              <a:rPr lang="tr-TR" dirty="0"/>
              <a:t> Magazine (</a:t>
            </a:r>
            <a:r>
              <a:rPr lang="tr-TR" dirty="0" err="1"/>
              <a:t>October</a:t>
            </a:r>
            <a:r>
              <a:rPr lang="tr-TR" dirty="0"/>
              <a:t> 17), </a:t>
            </a:r>
            <a:r>
              <a:rPr lang="tr-TR" u="sng" dirty="0">
                <a:hlinkClick r:id="rId4"/>
              </a:rPr>
              <a:t>http://www.</a:t>
            </a:r>
            <a:r>
              <a:rPr lang="tr-TR" u="sng" dirty="0" err="1">
                <a:hlinkClick r:id="rId4"/>
              </a:rPr>
              <a:t>elearnmag</a:t>
            </a:r>
            <a:r>
              <a:rPr lang="tr-TR" u="sng" dirty="0">
                <a:hlinkClick r:id="rId4"/>
              </a:rPr>
              <a:t>.org/</a:t>
            </a:r>
            <a:r>
              <a:rPr lang="tr-TR" u="sng" dirty="0" err="1">
                <a:hlinkClick r:id="rId4"/>
              </a:rPr>
              <a:t>subpage</a:t>
            </a:r>
            <a:r>
              <a:rPr lang="tr-TR" u="sng" dirty="0">
                <a:hlinkClick r:id="rId4"/>
              </a:rPr>
              <a:t>.</a:t>
            </a:r>
            <a:r>
              <a:rPr lang="tr-TR" u="sng" dirty="0" err="1">
                <a:hlinkClick r:id="rId4"/>
              </a:rPr>
              <a:t>cfm</a:t>
            </a:r>
            <a:r>
              <a:rPr lang="tr-TR" u="sng" dirty="0">
                <a:hlinkClick r:id="rId4"/>
              </a:rPr>
              <a:t>?</a:t>
            </a:r>
            <a:r>
              <a:rPr lang="tr-TR" u="sng" dirty="0" err="1">
                <a:hlinkClick r:id="rId4"/>
              </a:rPr>
              <a:t>section</a:t>
            </a:r>
            <a:r>
              <a:rPr lang="tr-TR" u="sng" dirty="0">
                <a:hlinkClick r:id="rId4"/>
              </a:rPr>
              <a:t>=</a:t>
            </a:r>
            <a:r>
              <a:rPr lang="tr-TR" u="sng" dirty="0" err="1">
                <a:hlinkClick r:id="rId4"/>
              </a:rPr>
              <a:t>articles</a:t>
            </a:r>
            <a:r>
              <a:rPr lang="tr-TR" u="sng" dirty="0">
                <a:hlinkClick r:id="rId4"/>
              </a:rPr>
              <a:t>&amp;</a:t>
            </a:r>
            <a:r>
              <a:rPr lang="tr-TR" u="sng" dirty="0" err="1">
                <a:hlinkClick r:id="rId4"/>
              </a:rPr>
              <a:t>article</a:t>
            </a:r>
            <a:r>
              <a:rPr lang="tr-TR" u="sng" dirty="0">
                <a:hlinkClick r:id="rId4"/>
              </a:rPr>
              <a:t>=29-1</a:t>
            </a:r>
            <a:r>
              <a:rPr lang="tr-TR" dirty="0"/>
              <a:t>(17.11.2014’te erişildi). </a:t>
            </a:r>
          </a:p>
          <a:p>
            <a:r>
              <a:rPr lang="tr-TR" dirty="0"/>
              <a:t>[4] </a:t>
            </a:r>
            <a:r>
              <a:rPr lang="tr-TR" dirty="0" err="1"/>
              <a:t>Lubensky</a:t>
            </a:r>
            <a:r>
              <a:rPr lang="tr-TR" dirty="0"/>
              <a:t>, R. (2006).</a:t>
            </a:r>
            <a:r>
              <a:rPr lang="tr-TR" dirty="0" err="1"/>
              <a:t>The</a:t>
            </a:r>
            <a:r>
              <a:rPr lang="tr-TR" dirty="0"/>
              <a:t> </a:t>
            </a:r>
            <a:r>
              <a:rPr lang="tr-TR" dirty="0" err="1"/>
              <a:t>present</a:t>
            </a:r>
            <a:r>
              <a:rPr lang="tr-TR" dirty="0"/>
              <a:t> </a:t>
            </a:r>
            <a:r>
              <a:rPr lang="tr-TR" dirty="0" err="1"/>
              <a:t>and</a:t>
            </a:r>
            <a:r>
              <a:rPr lang="tr-TR" dirty="0"/>
              <a:t> </a:t>
            </a:r>
            <a:r>
              <a:rPr lang="tr-TR" dirty="0" err="1"/>
              <a:t>future</a:t>
            </a:r>
            <a:r>
              <a:rPr lang="tr-TR" dirty="0"/>
              <a:t> of </a:t>
            </a:r>
            <a:r>
              <a:rPr lang="tr-TR" dirty="0" err="1"/>
              <a:t>Personal</a:t>
            </a:r>
            <a:r>
              <a:rPr lang="tr-TR" dirty="0"/>
              <a:t> </a:t>
            </a:r>
            <a:r>
              <a:rPr lang="tr-TR" dirty="0" err="1"/>
              <a:t>Learning</a:t>
            </a:r>
            <a:r>
              <a:rPr lang="tr-TR" dirty="0"/>
              <a:t> </a:t>
            </a:r>
            <a:r>
              <a:rPr lang="tr-TR" dirty="0" err="1"/>
              <a:t>Environments</a:t>
            </a:r>
            <a:r>
              <a:rPr lang="tr-TR" dirty="0"/>
              <a:t> (PLE), </a:t>
            </a:r>
            <a:r>
              <a:rPr lang="tr-TR" dirty="0" err="1"/>
              <a:t>Ron</a:t>
            </a:r>
            <a:r>
              <a:rPr lang="tr-TR" dirty="0"/>
              <a:t> </a:t>
            </a:r>
            <a:r>
              <a:rPr lang="tr-TR" dirty="0" err="1"/>
              <a:t>Lubensky</a:t>
            </a:r>
            <a:r>
              <a:rPr lang="tr-TR" dirty="0"/>
              <a:t>’ </a:t>
            </a:r>
            <a:r>
              <a:rPr lang="tr-TR" dirty="0" err="1"/>
              <a:t>Blog</a:t>
            </a:r>
            <a:r>
              <a:rPr lang="tr-TR" dirty="0"/>
              <a:t> </a:t>
            </a:r>
            <a:r>
              <a:rPr lang="tr-TR" u="sng" dirty="0">
                <a:hlinkClick r:id="rId5"/>
              </a:rPr>
              <a:t>http://www.</a:t>
            </a:r>
            <a:r>
              <a:rPr lang="tr-TR" u="sng" dirty="0" err="1">
                <a:hlinkClick r:id="rId5"/>
              </a:rPr>
              <a:t>deliberations</a:t>
            </a:r>
            <a:r>
              <a:rPr lang="tr-TR" u="sng" dirty="0">
                <a:hlinkClick r:id="rId5"/>
              </a:rPr>
              <a:t>.com.</a:t>
            </a:r>
            <a:r>
              <a:rPr lang="tr-TR" u="sng" dirty="0" err="1">
                <a:hlinkClick r:id="rId5"/>
              </a:rPr>
              <a:t>au</a:t>
            </a:r>
            <a:r>
              <a:rPr lang="tr-TR" u="sng" dirty="0">
                <a:hlinkClick r:id="rId5"/>
              </a:rPr>
              <a:t>/2006/12/</a:t>
            </a:r>
            <a:r>
              <a:rPr lang="tr-TR" u="sng" dirty="0" err="1">
                <a:hlinkClick r:id="rId5"/>
              </a:rPr>
              <a:t>present</a:t>
            </a:r>
            <a:r>
              <a:rPr lang="tr-TR" u="sng" dirty="0">
                <a:hlinkClick r:id="rId5"/>
              </a:rPr>
              <a:t>-</a:t>
            </a:r>
            <a:r>
              <a:rPr lang="tr-TR" u="sng" dirty="0" err="1">
                <a:hlinkClick r:id="rId5"/>
              </a:rPr>
              <a:t>and</a:t>
            </a:r>
            <a:r>
              <a:rPr lang="tr-TR" u="sng" dirty="0">
                <a:hlinkClick r:id="rId5"/>
              </a:rPr>
              <a:t>-</a:t>
            </a:r>
            <a:r>
              <a:rPr lang="tr-TR" u="sng" dirty="0" err="1">
                <a:hlinkClick r:id="rId5"/>
              </a:rPr>
              <a:t>future</a:t>
            </a:r>
            <a:r>
              <a:rPr lang="tr-TR" u="sng" dirty="0">
                <a:hlinkClick r:id="rId5"/>
              </a:rPr>
              <a:t>-of-</a:t>
            </a:r>
            <a:r>
              <a:rPr lang="tr-TR" u="sng" dirty="0" err="1">
                <a:hlinkClick r:id="rId5"/>
              </a:rPr>
              <a:t>personal</a:t>
            </a:r>
            <a:r>
              <a:rPr lang="tr-TR" u="sng" dirty="0">
                <a:hlinkClick r:id="rId5"/>
              </a:rPr>
              <a:t>-</a:t>
            </a:r>
            <a:r>
              <a:rPr lang="tr-TR" u="sng" dirty="0" err="1">
                <a:hlinkClick r:id="rId5"/>
              </a:rPr>
              <a:t>learning</a:t>
            </a:r>
            <a:r>
              <a:rPr lang="tr-TR" u="sng" dirty="0">
                <a:hlinkClick r:id="rId5"/>
              </a:rPr>
              <a:t>.html</a:t>
            </a:r>
            <a:r>
              <a:rPr lang="tr-TR" dirty="0"/>
              <a:t> (17.11.2014’te erişildi).</a:t>
            </a:r>
          </a:p>
          <a:p>
            <a:r>
              <a:rPr lang="tr-TR" dirty="0"/>
              <a:t>[5] </a:t>
            </a:r>
            <a:r>
              <a:rPr lang="tr-TR" dirty="0" err="1"/>
              <a:t>Corlett</a:t>
            </a:r>
            <a:r>
              <a:rPr lang="tr-TR" dirty="0"/>
              <a:t>, D., T. </a:t>
            </a:r>
            <a:r>
              <a:rPr lang="tr-TR" dirty="0" err="1"/>
              <a:t>Chan</a:t>
            </a:r>
            <a:r>
              <a:rPr lang="tr-TR" dirty="0"/>
              <a:t>, J. </a:t>
            </a:r>
            <a:r>
              <a:rPr lang="tr-TR" dirty="0" err="1"/>
              <a:t>Ting</a:t>
            </a:r>
            <a:r>
              <a:rPr lang="tr-TR" dirty="0"/>
              <a:t>, M. </a:t>
            </a:r>
            <a:r>
              <a:rPr lang="tr-TR" dirty="0" err="1"/>
              <a:t>Sharples</a:t>
            </a:r>
            <a:r>
              <a:rPr lang="tr-TR" dirty="0"/>
              <a:t>, </a:t>
            </a:r>
            <a:r>
              <a:rPr lang="tr-TR" dirty="0" err="1"/>
              <a:t>and</a:t>
            </a:r>
            <a:r>
              <a:rPr lang="tr-TR" dirty="0"/>
              <a:t> O. </a:t>
            </a:r>
            <a:r>
              <a:rPr lang="tr-TR" dirty="0" err="1"/>
              <a:t>Westmancott</a:t>
            </a:r>
            <a:r>
              <a:rPr lang="tr-TR" dirty="0"/>
              <a:t>. (2005). </a:t>
            </a:r>
            <a:r>
              <a:rPr lang="tr-TR" dirty="0" err="1"/>
              <a:t>InteractiveLogbook</a:t>
            </a:r>
            <a:r>
              <a:rPr lang="tr-TR" dirty="0"/>
              <a:t>: a Mobile </a:t>
            </a:r>
            <a:r>
              <a:rPr lang="tr-TR" dirty="0" err="1"/>
              <a:t>Portfolio</a:t>
            </a:r>
            <a:r>
              <a:rPr lang="tr-TR" dirty="0"/>
              <a:t> </a:t>
            </a:r>
            <a:r>
              <a:rPr lang="tr-TR" dirty="0" err="1"/>
              <a:t>andPersonal</a:t>
            </a:r>
            <a:r>
              <a:rPr lang="tr-TR" dirty="0"/>
              <a:t> </a:t>
            </a:r>
            <a:r>
              <a:rPr lang="tr-TR" dirty="0" err="1"/>
              <a:t>Development</a:t>
            </a:r>
            <a:r>
              <a:rPr lang="tr-TR" dirty="0"/>
              <a:t> </a:t>
            </a:r>
            <a:r>
              <a:rPr lang="tr-TR" dirty="0" err="1"/>
              <a:t>Planning</a:t>
            </a:r>
            <a:r>
              <a:rPr lang="tr-TR" dirty="0"/>
              <a:t> </a:t>
            </a:r>
            <a:r>
              <a:rPr lang="tr-TR" dirty="0" err="1"/>
              <a:t>Tool</a:t>
            </a:r>
            <a:r>
              <a:rPr lang="tr-TR" dirty="0"/>
              <a:t>. InmLearn2005, 4th </a:t>
            </a:r>
            <a:r>
              <a:rPr lang="tr-TR" dirty="0" err="1"/>
              <a:t>World</a:t>
            </a:r>
            <a:r>
              <a:rPr lang="tr-TR" dirty="0"/>
              <a:t> </a:t>
            </a:r>
            <a:r>
              <a:rPr lang="tr-TR" dirty="0" err="1"/>
              <a:t>conferenceonmLearning</a:t>
            </a:r>
            <a:r>
              <a:rPr lang="tr-TR" dirty="0"/>
              <a:t>,</a:t>
            </a:r>
            <a:r>
              <a:rPr lang="tr-TR" u="sng" dirty="0">
                <a:hlinkClick r:id="rId6"/>
              </a:rPr>
              <a:t>http://www.</a:t>
            </a:r>
            <a:r>
              <a:rPr lang="tr-TR" u="sng" dirty="0" err="1">
                <a:hlinkClick r:id="rId6"/>
              </a:rPr>
              <a:t>mlearn</a:t>
            </a:r>
            <a:r>
              <a:rPr lang="tr-TR" u="sng" dirty="0">
                <a:hlinkClick r:id="rId6"/>
              </a:rPr>
              <a:t>.</a:t>
            </a:r>
            <a:r>
              <a:rPr lang="tr-TR" u="sng" dirty="0" err="1">
                <a:hlinkClick r:id="rId6"/>
              </a:rPr>
              <a:t>org.za</a:t>
            </a:r>
            <a:r>
              <a:rPr lang="tr-TR" u="sng" dirty="0">
                <a:hlinkClick r:id="rId6"/>
              </a:rPr>
              <a:t>/CD/</a:t>
            </a:r>
            <a:r>
              <a:rPr lang="tr-TR" u="sng" dirty="0" err="1">
                <a:hlinkClick r:id="rId6"/>
              </a:rPr>
              <a:t>papers</a:t>
            </a:r>
            <a:r>
              <a:rPr lang="tr-TR" u="sng" dirty="0">
                <a:hlinkClick r:id="rId6"/>
              </a:rPr>
              <a:t>/</a:t>
            </a:r>
            <a:r>
              <a:rPr lang="tr-TR" u="sng" dirty="0" err="1">
                <a:hlinkClick r:id="rId6"/>
              </a:rPr>
              <a:t>Corlett</a:t>
            </a:r>
            <a:r>
              <a:rPr lang="tr-TR" u="sng" dirty="0">
                <a:hlinkClick r:id="rId6"/>
              </a:rPr>
              <a:t>.</a:t>
            </a:r>
            <a:r>
              <a:rPr lang="tr-TR" u="sng" dirty="0" err="1">
                <a:hlinkClick r:id="rId6"/>
              </a:rPr>
              <a:t>pdf</a:t>
            </a:r>
            <a:r>
              <a:rPr lang="tr-TR" dirty="0"/>
              <a:t> (17.11.2014’te erişildi).</a:t>
            </a:r>
          </a:p>
          <a:p>
            <a:r>
              <a:rPr lang="tr-TR" dirty="0"/>
              <a:t>[6] </a:t>
            </a:r>
            <a:r>
              <a:rPr lang="tr-TR" dirty="0" err="1"/>
              <a:t>Schneider</a:t>
            </a:r>
            <a:r>
              <a:rPr lang="tr-TR" dirty="0"/>
              <a:t>, D.K. (2007). </a:t>
            </a:r>
            <a:r>
              <a:rPr lang="tr-TR" dirty="0" err="1"/>
              <a:t>EduTechWiki</a:t>
            </a:r>
            <a:r>
              <a:rPr lang="tr-TR" dirty="0"/>
              <a:t>. </a:t>
            </a:r>
            <a:r>
              <a:rPr lang="tr-TR" u="sng" dirty="0">
                <a:hlinkClick r:id="rId7"/>
              </a:rPr>
              <a:t>http://edutechwiki.unige.ch/en/Personal_learning_environment</a:t>
            </a:r>
            <a:r>
              <a:rPr lang="tr-TR" dirty="0"/>
              <a:t> (17.11.2014’te erişildi).</a:t>
            </a:r>
          </a:p>
          <a:p>
            <a:r>
              <a:rPr lang="tr-TR" dirty="0"/>
              <a:t>[7] </a:t>
            </a:r>
            <a:r>
              <a:rPr lang="tr-TR" dirty="0" err="1"/>
              <a:t>Attwell</a:t>
            </a:r>
            <a:r>
              <a:rPr lang="tr-TR" dirty="0"/>
              <a:t>, G. (2007). </a:t>
            </a:r>
            <a:r>
              <a:rPr lang="tr-TR" dirty="0" err="1"/>
              <a:t>Personal</a:t>
            </a:r>
            <a:r>
              <a:rPr lang="tr-TR" dirty="0"/>
              <a:t> </a:t>
            </a:r>
            <a:r>
              <a:rPr lang="tr-TR" dirty="0" err="1"/>
              <a:t>Learning</a:t>
            </a:r>
            <a:r>
              <a:rPr lang="tr-TR" dirty="0"/>
              <a:t> </a:t>
            </a:r>
            <a:r>
              <a:rPr lang="tr-TR" dirty="0" err="1"/>
              <a:t>Environments</a:t>
            </a:r>
            <a:r>
              <a:rPr lang="tr-TR" dirty="0"/>
              <a:t> – </a:t>
            </a:r>
            <a:r>
              <a:rPr lang="tr-TR" dirty="0" err="1"/>
              <a:t>the</a:t>
            </a:r>
            <a:r>
              <a:rPr lang="tr-TR" dirty="0"/>
              <a:t> </a:t>
            </a:r>
            <a:r>
              <a:rPr lang="tr-TR" dirty="0" err="1"/>
              <a:t>future</a:t>
            </a:r>
            <a:r>
              <a:rPr lang="tr-TR" dirty="0"/>
              <a:t> of </a:t>
            </a:r>
            <a:r>
              <a:rPr lang="tr-TR" dirty="0" err="1"/>
              <a:t>eLearning</a:t>
            </a:r>
            <a:r>
              <a:rPr lang="tr-TR" dirty="0"/>
              <a:t>? </a:t>
            </a:r>
            <a:r>
              <a:rPr lang="tr-TR" dirty="0" err="1"/>
              <a:t>eLearning</a:t>
            </a:r>
            <a:r>
              <a:rPr lang="tr-TR" dirty="0"/>
              <a:t>     </a:t>
            </a:r>
            <a:r>
              <a:rPr lang="tr-TR" dirty="0" err="1"/>
              <a:t>Papers</a:t>
            </a:r>
            <a:r>
              <a:rPr lang="tr-TR" dirty="0"/>
              <a:t> 2, no.1 (</a:t>
            </a:r>
            <a:r>
              <a:rPr lang="tr-TR" dirty="0" err="1"/>
              <a:t>January</a:t>
            </a:r>
            <a:r>
              <a:rPr lang="tr-TR" dirty="0"/>
              <a:t>), </a:t>
            </a:r>
            <a:r>
              <a:rPr lang="tr-TR" u="sng" dirty="0">
                <a:hlinkClick r:id="rId8"/>
              </a:rPr>
              <a:t>http://www.</a:t>
            </a:r>
            <a:r>
              <a:rPr lang="tr-TR" u="sng" dirty="0" err="1">
                <a:hlinkClick r:id="rId8"/>
              </a:rPr>
              <a:t>elearningeuropa</a:t>
            </a:r>
            <a:r>
              <a:rPr lang="tr-TR" u="sng" dirty="0">
                <a:hlinkClick r:id="rId8"/>
              </a:rPr>
              <a:t>.</a:t>
            </a:r>
            <a:r>
              <a:rPr lang="tr-TR" u="sng" dirty="0" err="1">
                <a:hlinkClick r:id="rId8"/>
              </a:rPr>
              <a:t>info</a:t>
            </a:r>
            <a:r>
              <a:rPr lang="tr-TR" u="sng" dirty="0">
                <a:hlinkClick r:id="rId8"/>
              </a:rPr>
              <a:t>/</a:t>
            </a:r>
            <a:r>
              <a:rPr lang="tr-TR" u="sng" dirty="0" err="1">
                <a:hlinkClick r:id="rId8"/>
              </a:rPr>
              <a:t>files</a:t>
            </a:r>
            <a:r>
              <a:rPr lang="tr-TR" u="sng" dirty="0">
                <a:hlinkClick r:id="rId8"/>
              </a:rPr>
              <a:t>/</a:t>
            </a:r>
            <a:r>
              <a:rPr lang="tr-TR" u="sng" dirty="0" err="1">
                <a:hlinkClick r:id="rId8"/>
              </a:rPr>
              <a:t>media</a:t>
            </a:r>
            <a:r>
              <a:rPr lang="tr-TR" u="sng" dirty="0">
                <a:hlinkClick r:id="rId8"/>
              </a:rPr>
              <a:t>/media11561.</a:t>
            </a:r>
            <a:r>
              <a:rPr lang="tr-TR" u="sng" dirty="0" err="1">
                <a:hlinkClick r:id="rId8"/>
              </a:rPr>
              <a:t>pdf</a:t>
            </a:r>
            <a:r>
              <a:rPr lang="tr-TR" dirty="0"/>
              <a:t>(17.11.2014’te erişildi).</a:t>
            </a:r>
          </a:p>
          <a:p>
            <a:r>
              <a:rPr lang="tr-TR" dirty="0"/>
              <a:t>[8] </a:t>
            </a:r>
            <a:r>
              <a:rPr lang="tr-TR" dirty="0" err="1"/>
              <a:t>Downes</a:t>
            </a:r>
            <a:r>
              <a:rPr lang="tr-TR" dirty="0"/>
              <a:t>, S. (2007). </a:t>
            </a:r>
            <a:r>
              <a:rPr lang="tr-TR" dirty="0" err="1"/>
              <a:t>Learning</a:t>
            </a:r>
            <a:r>
              <a:rPr lang="tr-TR" dirty="0"/>
              <a:t> </a:t>
            </a:r>
            <a:r>
              <a:rPr lang="tr-TR" dirty="0" err="1"/>
              <a:t>networks</a:t>
            </a:r>
            <a:r>
              <a:rPr lang="tr-TR" dirty="0"/>
              <a:t> in </a:t>
            </a:r>
            <a:r>
              <a:rPr lang="tr-TR" dirty="0" err="1"/>
              <a:t>practice</a:t>
            </a:r>
            <a:r>
              <a:rPr lang="tr-TR" dirty="0"/>
              <a:t>. </a:t>
            </a:r>
            <a:r>
              <a:rPr lang="tr-TR" dirty="0" err="1"/>
              <a:t>Emerging</a:t>
            </a:r>
            <a:r>
              <a:rPr lang="tr-TR" dirty="0"/>
              <a:t> Technologies </a:t>
            </a:r>
            <a:r>
              <a:rPr lang="tr-TR" dirty="0" err="1"/>
              <a:t>for</a:t>
            </a:r>
            <a:r>
              <a:rPr lang="tr-TR" dirty="0"/>
              <a:t> </a:t>
            </a:r>
            <a:r>
              <a:rPr lang="tr-TR" dirty="0" err="1"/>
              <a:t>Learning</a:t>
            </a:r>
            <a:r>
              <a:rPr lang="tr-TR" dirty="0"/>
              <a:t>, </a:t>
            </a:r>
            <a:r>
              <a:rPr lang="tr-TR" u="sng" dirty="0">
                <a:hlinkClick r:id="rId9"/>
              </a:rPr>
              <a:t>http://partners.becta.org.uk/upload-dir/downloads/page_documents/research/emerging_technologies07.pdf</a:t>
            </a:r>
            <a:r>
              <a:rPr lang="tr-TR" dirty="0"/>
              <a:t> (17.11.2014’te erişildi).</a:t>
            </a:r>
          </a:p>
          <a:p>
            <a:r>
              <a:rPr lang="tr-TR" dirty="0"/>
              <a:t>[9] </a:t>
            </a:r>
            <a:r>
              <a:rPr lang="tr-TR" dirty="0" err="1"/>
              <a:t>Kieslinger</a:t>
            </a:r>
            <a:r>
              <a:rPr lang="tr-TR" dirty="0"/>
              <a:t>, B., S. </a:t>
            </a:r>
            <a:r>
              <a:rPr lang="tr-TR" dirty="0" err="1"/>
              <a:t>Fiedler</a:t>
            </a:r>
            <a:r>
              <a:rPr lang="tr-TR" dirty="0"/>
              <a:t>, F. </a:t>
            </a:r>
            <a:r>
              <a:rPr lang="tr-TR" dirty="0" err="1"/>
              <a:t>Wild</a:t>
            </a:r>
            <a:r>
              <a:rPr lang="tr-TR" dirty="0"/>
              <a:t>, </a:t>
            </a:r>
            <a:r>
              <a:rPr lang="tr-TR" dirty="0" err="1"/>
              <a:t>and</a:t>
            </a:r>
            <a:r>
              <a:rPr lang="tr-TR" dirty="0"/>
              <a:t> S. </a:t>
            </a:r>
            <a:r>
              <a:rPr lang="tr-TR" dirty="0" err="1"/>
              <a:t>Sobernig</a:t>
            </a:r>
            <a:r>
              <a:rPr lang="tr-TR" dirty="0"/>
              <a:t> (2006) . </a:t>
            </a:r>
            <a:r>
              <a:rPr lang="tr-TR" dirty="0" err="1"/>
              <a:t>iCamp</a:t>
            </a:r>
            <a:r>
              <a:rPr lang="tr-TR" dirty="0"/>
              <a:t>: </a:t>
            </a:r>
            <a:r>
              <a:rPr lang="tr-TR" dirty="0" err="1"/>
              <a:t>Theeducationalweb</a:t>
            </a:r>
            <a:r>
              <a:rPr lang="tr-TR" dirty="0"/>
              <a:t> </a:t>
            </a:r>
            <a:r>
              <a:rPr lang="tr-TR" dirty="0" err="1"/>
              <a:t>forhighereducation</a:t>
            </a:r>
            <a:r>
              <a:rPr lang="tr-TR" dirty="0"/>
              <a:t> in an </a:t>
            </a:r>
            <a:r>
              <a:rPr lang="tr-TR" dirty="0" err="1"/>
              <a:t>enlarged</a:t>
            </a:r>
            <a:r>
              <a:rPr lang="tr-TR" dirty="0"/>
              <a:t> </a:t>
            </a:r>
            <a:r>
              <a:rPr lang="tr-TR" dirty="0" err="1"/>
              <a:t>Europe</a:t>
            </a:r>
            <a:r>
              <a:rPr lang="tr-TR" dirty="0"/>
              <a:t>. </a:t>
            </a:r>
            <a:r>
              <a:rPr lang="tr-TR" dirty="0" err="1"/>
              <a:t>eChallenges</a:t>
            </a:r>
            <a:r>
              <a:rPr lang="tr-TR" dirty="0"/>
              <a:t> e-2006,</a:t>
            </a:r>
            <a:r>
              <a:rPr lang="tr-TR" u="sng" dirty="0">
                <a:hlinkClick r:id="rId10"/>
              </a:rPr>
              <a:t>http://www.</a:t>
            </a:r>
            <a:r>
              <a:rPr lang="tr-TR" u="sng" dirty="0" err="1">
                <a:hlinkClick r:id="rId10"/>
              </a:rPr>
              <a:t>icamp</a:t>
            </a:r>
            <a:r>
              <a:rPr lang="tr-TR" u="sng" dirty="0">
                <a:hlinkClick r:id="rId10"/>
              </a:rPr>
              <a:t>.</a:t>
            </a:r>
            <a:r>
              <a:rPr lang="tr-TR" u="sng" dirty="0" err="1">
                <a:hlinkClick r:id="rId10"/>
              </a:rPr>
              <a:t>eu</a:t>
            </a:r>
            <a:r>
              <a:rPr lang="tr-TR" u="sng" dirty="0">
                <a:hlinkClick r:id="rId10"/>
              </a:rPr>
              <a:t>/</a:t>
            </a:r>
            <a:r>
              <a:rPr lang="tr-TR" u="sng" dirty="0" err="1">
                <a:hlinkClick r:id="rId10"/>
              </a:rPr>
              <a:t>wp</a:t>
            </a:r>
            <a:r>
              <a:rPr lang="tr-TR" u="sng" dirty="0">
                <a:hlinkClick r:id="rId10"/>
              </a:rPr>
              <a:t>-</a:t>
            </a:r>
            <a:r>
              <a:rPr lang="tr-TR" u="sng" dirty="0" err="1">
                <a:hlinkClick r:id="rId10"/>
              </a:rPr>
              <a:t>content</a:t>
            </a:r>
            <a:r>
              <a:rPr lang="tr-TR" u="sng" dirty="0">
                <a:hlinkClick r:id="rId10"/>
              </a:rPr>
              <a:t>/</a:t>
            </a:r>
            <a:r>
              <a:rPr lang="tr-TR" u="sng" dirty="0" err="1">
                <a:hlinkClick r:id="rId10"/>
              </a:rPr>
              <a:t>uploads</a:t>
            </a:r>
            <a:r>
              <a:rPr lang="tr-TR" u="sng" dirty="0">
                <a:hlinkClick r:id="rId10"/>
              </a:rPr>
              <a:t>/2007/05/</a:t>
            </a:r>
            <a:r>
              <a:rPr lang="tr-TR" u="sng" dirty="0" err="1">
                <a:hlinkClick r:id="rId10"/>
              </a:rPr>
              <a:t>echallenges</a:t>
            </a:r>
            <a:r>
              <a:rPr lang="tr-TR" u="sng" dirty="0">
                <a:hlinkClick r:id="rId10"/>
              </a:rPr>
              <a:t>_final_</a:t>
            </a:r>
            <a:r>
              <a:rPr lang="tr-TR" u="sng" dirty="0" err="1">
                <a:hlinkClick r:id="rId10"/>
              </a:rPr>
              <a:t>paper</a:t>
            </a:r>
            <a:r>
              <a:rPr lang="tr-TR" u="sng" dirty="0">
                <a:hlinkClick r:id="rId10"/>
              </a:rPr>
              <a:t>.</a:t>
            </a:r>
            <a:r>
              <a:rPr lang="tr-TR" u="sng" dirty="0" err="1">
                <a:hlinkClick r:id="rId10"/>
              </a:rPr>
              <a:t>pdf</a:t>
            </a:r>
            <a:r>
              <a:rPr lang="tr-TR" dirty="0"/>
              <a:t>(17.11.2014’te erişildi).</a:t>
            </a:r>
          </a:p>
          <a:p>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idx="1"/>
          </p:nvPr>
        </p:nvSpPr>
        <p:spPr/>
        <p:txBody>
          <a:bodyPr>
            <a:normAutofit fontScale="40000" lnSpcReduction="20000"/>
          </a:bodyPr>
          <a:lstStyle/>
          <a:p>
            <a:r>
              <a:rPr lang="tr-TR" dirty="0" smtClean="0"/>
              <a:t>[10]  </a:t>
            </a:r>
            <a:r>
              <a:rPr lang="tr-TR" dirty="0" err="1" smtClean="0"/>
              <a:t>Mott</a:t>
            </a:r>
            <a:r>
              <a:rPr lang="tr-TR" dirty="0" smtClean="0"/>
              <a:t>, J.,&amp;</a:t>
            </a:r>
            <a:r>
              <a:rPr lang="tr-TR" dirty="0" err="1" smtClean="0"/>
              <a:t>Wiley</a:t>
            </a:r>
            <a:r>
              <a:rPr lang="tr-TR" dirty="0" smtClean="0"/>
              <a:t>, D. (2009). </a:t>
            </a:r>
            <a:r>
              <a:rPr lang="tr-TR" dirty="0" err="1" smtClean="0"/>
              <a:t>Open</a:t>
            </a:r>
            <a:r>
              <a:rPr lang="tr-TR" dirty="0" smtClean="0"/>
              <a:t> </a:t>
            </a:r>
            <a:r>
              <a:rPr lang="tr-TR" dirty="0" err="1" smtClean="0"/>
              <a:t>for</a:t>
            </a:r>
            <a:r>
              <a:rPr lang="tr-TR" dirty="0" smtClean="0"/>
              <a:t> </a:t>
            </a:r>
            <a:r>
              <a:rPr lang="tr-TR" dirty="0" err="1" smtClean="0"/>
              <a:t>Learning</a:t>
            </a:r>
            <a:r>
              <a:rPr lang="tr-TR" dirty="0" smtClean="0"/>
              <a:t>: </a:t>
            </a:r>
            <a:r>
              <a:rPr lang="tr-TR" dirty="0" err="1" smtClean="0"/>
              <a:t>The</a:t>
            </a:r>
            <a:r>
              <a:rPr lang="tr-TR" dirty="0" smtClean="0"/>
              <a:t> CMS </a:t>
            </a:r>
            <a:r>
              <a:rPr lang="tr-TR" dirty="0" err="1" smtClean="0"/>
              <a:t>andthe</a:t>
            </a:r>
            <a:r>
              <a:rPr lang="tr-TR" dirty="0" smtClean="0"/>
              <a:t> </a:t>
            </a:r>
            <a:r>
              <a:rPr lang="tr-TR" dirty="0" err="1" smtClean="0"/>
              <a:t>Open</a:t>
            </a:r>
            <a:r>
              <a:rPr lang="tr-TR" dirty="0" smtClean="0"/>
              <a:t> </a:t>
            </a:r>
            <a:r>
              <a:rPr lang="tr-TR" dirty="0" err="1" smtClean="0"/>
              <a:t>Learning</a:t>
            </a:r>
            <a:r>
              <a:rPr lang="tr-TR" dirty="0" smtClean="0"/>
              <a:t> Network | in </a:t>
            </a:r>
            <a:r>
              <a:rPr lang="tr-TR" dirty="0" err="1" smtClean="0"/>
              <a:t>education</a:t>
            </a:r>
            <a:r>
              <a:rPr lang="tr-TR" dirty="0" smtClean="0"/>
              <a:t>. </a:t>
            </a:r>
            <a:r>
              <a:rPr lang="tr-TR" dirty="0" err="1" smtClean="0"/>
              <a:t>InEducation</a:t>
            </a:r>
            <a:r>
              <a:rPr lang="tr-TR" dirty="0" smtClean="0"/>
              <a:t>, 15(2). </a:t>
            </a:r>
            <a:r>
              <a:rPr lang="tr-TR" u="sng" dirty="0" smtClean="0">
                <a:hlinkClick r:id="rId2"/>
              </a:rPr>
              <a:t>http://contentdm.lib.byu.edu/cdm/ref/collection/IR/id/760</a:t>
            </a:r>
            <a:r>
              <a:rPr lang="tr-TR" dirty="0" smtClean="0"/>
              <a:t> (17.11.2014’te erişildi).</a:t>
            </a:r>
          </a:p>
          <a:p>
            <a:r>
              <a:rPr lang="tr-TR" dirty="0" smtClean="0"/>
              <a:t>[11] </a:t>
            </a:r>
            <a:r>
              <a:rPr lang="tr-TR" dirty="0" err="1" smtClean="0"/>
              <a:t>Creswell</a:t>
            </a:r>
            <a:r>
              <a:rPr lang="tr-TR" dirty="0" smtClean="0"/>
              <a:t>, J,W. (2008). “</a:t>
            </a:r>
            <a:r>
              <a:rPr lang="tr-TR" dirty="0" err="1" smtClean="0"/>
              <a:t>Research</a:t>
            </a:r>
            <a:r>
              <a:rPr lang="tr-TR" dirty="0" smtClean="0"/>
              <a:t> </a:t>
            </a:r>
            <a:r>
              <a:rPr lang="tr-TR" dirty="0" err="1" smtClean="0"/>
              <a:t>Design</a:t>
            </a:r>
            <a:r>
              <a:rPr lang="tr-TR" dirty="0" smtClean="0"/>
              <a:t> </a:t>
            </a:r>
            <a:r>
              <a:rPr lang="tr-TR" dirty="0" err="1" smtClean="0"/>
              <a:t>Qualitative</a:t>
            </a:r>
            <a:r>
              <a:rPr lang="tr-TR" dirty="0" smtClean="0"/>
              <a:t> </a:t>
            </a:r>
            <a:r>
              <a:rPr lang="tr-TR" dirty="0" err="1" smtClean="0"/>
              <a:t>and</a:t>
            </a:r>
            <a:r>
              <a:rPr lang="tr-TR" dirty="0" smtClean="0"/>
              <a:t> </a:t>
            </a:r>
            <a:r>
              <a:rPr lang="tr-TR" dirty="0" err="1" smtClean="0"/>
              <a:t>Quantitative</a:t>
            </a:r>
            <a:r>
              <a:rPr lang="tr-TR" dirty="0" smtClean="0"/>
              <a:t> </a:t>
            </a:r>
            <a:r>
              <a:rPr lang="tr-TR" dirty="0" err="1" smtClean="0"/>
              <a:t>Approaches</a:t>
            </a:r>
            <a:r>
              <a:rPr lang="tr-TR" dirty="0" smtClean="0"/>
              <a:t>”. </a:t>
            </a:r>
            <a:r>
              <a:rPr lang="tr-TR" dirty="0" err="1" smtClean="0"/>
              <a:t>Thousand</a:t>
            </a:r>
            <a:r>
              <a:rPr lang="tr-TR" dirty="0" smtClean="0"/>
              <a:t> </a:t>
            </a:r>
            <a:r>
              <a:rPr lang="tr-TR" dirty="0" err="1" smtClean="0"/>
              <a:t>Oaks</a:t>
            </a:r>
            <a:r>
              <a:rPr lang="tr-TR" dirty="0" smtClean="0"/>
              <a:t>, CA: </a:t>
            </a:r>
            <a:r>
              <a:rPr lang="tr-TR" b="1" dirty="0" err="1" smtClean="0"/>
              <a:t>Sage</a:t>
            </a:r>
            <a:r>
              <a:rPr lang="tr-TR" b="1" dirty="0" smtClean="0"/>
              <a:t> </a:t>
            </a:r>
            <a:r>
              <a:rPr lang="tr-TR" b="1" dirty="0" err="1" smtClean="0"/>
              <a:t>Publications</a:t>
            </a:r>
            <a:endParaRPr lang="tr-TR" dirty="0" smtClean="0"/>
          </a:p>
          <a:p>
            <a:r>
              <a:rPr lang="tr-TR" dirty="0" smtClean="0"/>
              <a:t>[12] </a:t>
            </a:r>
            <a:r>
              <a:rPr lang="en-US" dirty="0" smtClean="0"/>
              <a:t>Hunter, C. and Stewart, S. (2010). Embracing personal learning and </a:t>
            </a:r>
            <a:r>
              <a:rPr lang="en-US" dirty="0" err="1" smtClean="0"/>
              <a:t>ePortfolios</a:t>
            </a:r>
            <a:r>
              <a:rPr lang="en-US" dirty="0" smtClean="0"/>
              <a:t> @ CSU: A university-wide approach. In C.H. Steel, M.J. </a:t>
            </a:r>
            <a:r>
              <a:rPr lang="en-US" dirty="0" err="1" smtClean="0"/>
              <a:t>Keppell</a:t>
            </a:r>
            <a:r>
              <a:rPr lang="en-US" dirty="0" smtClean="0"/>
              <a:t>, P. </a:t>
            </a:r>
            <a:r>
              <a:rPr lang="en-US" dirty="0" err="1" smtClean="0"/>
              <a:t>Gerbic</a:t>
            </a:r>
            <a:r>
              <a:rPr lang="en-US" dirty="0" smtClean="0"/>
              <a:t>&amp; S. </a:t>
            </a:r>
            <a:r>
              <a:rPr lang="en-US" dirty="0" err="1" smtClean="0"/>
              <a:t>Housego</a:t>
            </a:r>
            <a:r>
              <a:rPr lang="en-US" dirty="0" smtClean="0"/>
              <a:t> (Eds.), Curriculum, technology &amp; transformation for an unknown future. </a:t>
            </a:r>
            <a:r>
              <a:rPr lang="en-US" i="1" dirty="0" smtClean="0"/>
              <a:t>Proceedings </a:t>
            </a:r>
            <a:r>
              <a:rPr lang="en-US" i="1" dirty="0" err="1" smtClean="0"/>
              <a:t>ascilite</a:t>
            </a:r>
            <a:r>
              <a:rPr lang="en-US" i="1" dirty="0" smtClean="0"/>
              <a:t> Sydney 2010</a:t>
            </a:r>
            <a:r>
              <a:rPr lang="en-US" dirty="0" smtClean="0"/>
              <a:t> (pp.450-453).</a:t>
            </a:r>
            <a:endParaRPr lang="tr-TR" dirty="0" smtClean="0"/>
          </a:p>
          <a:p>
            <a:r>
              <a:rPr lang="tr-TR" dirty="0" smtClean="0"/>
              <a:t>[13] </a:t>
            </a:r>
            <a:r>
              <a:rPr lang="tr-TR" dirty="0" err="1" smtClean="0"/>
              <a:t>Casquero</a:t>
            </a:r>
            <a:r>
              <a:rPr lang="tr-TR" dirty="0" smtClean="0"/>
              <a:t>, O.,</a:t>
            </a:r>
            <a:r>
              <a:rPr lang="tr-TR" dirty="0" err="1" smtClean="0"/>
              <a:t>Portillo</a:t>
            </a:r>
            <a:r>
              <a:rPr lang="tr-TR" dirty="0" smtClean="0"/>
              <a:t>, J., </a:t>
            </a:r>
            <a:r>
              <a:rPr lang="tr-TR" dirty="0" err="1" smtClean="0"/>
              <a:t>Ovelar</a:t>
            </a:r>
            <a:r>
              <a:rPr lang="tr-TR" dirty="0" smtClean="0"/>
              <a:t>, R., </a:t>
            </a:r>
            <a:r>
              <a:rPr lang="tr-TR" dirty="0" err="1" smtClean="0"/>
              <a:t>Romo</a:t>
            </a:r>
            <a:r>
              <a:rPr lang="tr-TR" dirty="0" smtClean="0"/>
              <a:t>, J., &amp;</a:t>
            </a:r>
            <a:r>
              <a:rPr lang="tr-TR" dirty="0" err="1" smtClean="0"/>
              <a:t>Benito</a:t>
            </a:r>
            <a:r>
              <a:rPr lang="tr-TR" dirty="0" smtClean="0"/>
              <a:t>, M. (2008). </a:t>
            </a:r>
            <a:r>
              <a:rPr lang="tr-TR" dirty="0" err="1" smtClean="0"/>
              <a:t>iGoogle</a:t>
            </a:r>
            <a:r>
              <a:rPr lang="tr-TR" dirty="0" smtClean="0"/>
              <a:t> </a:t>
            </a:r>
            <a:r>
              <a:rPr lang="tr-TR" dirty="0" err="1" smtClean="0"/>
              <a:t>and</a:t>
            </a:r>
            <a:r>
              <a:rPr lang="tr-TR" dirty="0" smtClean="0"/>
              <a:t> </a:t>
            </a:r>
            <a:r>
              <a:rPr lang="tr-TR" dirty="0" err="1" smtClean="0"/>
              <a:t>gadgets</a:t>
            </a:r>
            <a:r>
              <a:rPr lang="tr-TR" dirty="0" smtClean="0"/>
              <a:t> as a platform </a:t>
            </a:r>
            <a:r>
              <a:rPr lang="tr-TR" dirty="0" err="1" smtClean="0"/>
              <a:t>for</a:t>
            </a:r>
            <a:r>
              <a:rPr lang="tr-TR" dirty="0" smtClean="0"/>
              <a:t> </a:t>
            </a:r>
            <a:r>
              <a:rPr lang="tr-TR" dirty="0" err="1" smtClean="0"/>
              <a:t>integrating</a:t>
            </a:r>
            <a:r>
              <a:rPr lang="tr-TR" dirty="0" smtClean="0"/>
              <a:t> </a:t>
            </a:r>
            <a:r>
              <a:rPr lang="tr-TR" dirty="0" err="1" smtClean="0"/>
              <a:t>institutional</a:t>
            </a:r>
            <a:r>
              <a:rPr lang="tr-TR" dirty="0" smtClean="0"/>
              <a:t> </a:t>
            </a:r>
            <a:r>
              <a:rPr lang="tr-TR" dirty="0" err="1" smtClean="0"/>
              <a:t>and</a:t>
            </a:r>
            <a:r>
              <a:rPr lang="tr-TR" dirty="0" smtClean="0"/>
              <a:t> </a:t>
            </a:r>
            <a:r>
              <a:rPr lang="tr-TR" dirty="0" err="1" smtClean="0"/>
              <a:t>external</a:t>
            </a:r>
            <a:r>
              <a:rPr lang="tr-TR" dirty="0" smtClean="0"/>
              <a:t> </a:t>
            </a:r>
            <a:r>
              <a:rPr lang="tr-TR" dirty="0" err="1" smtClean="0"/>
              <a:t>services</a:t>
            </a:r>
            <a:r>
              <a:rPr lang="tr-TR" dirty="0" smtClean="0"/>
              <a:t>. </a:t>
            </a:r>
            <a:r>
              <a:rPr lang="tr-TR" dirty="0" err="1" smtClean="0"/>
              <a:t>In</a:t>
            </a:r>
            <a:r>
              <a:rPr lang="tr-TR" dirty="0" smtClean="0"/>
              <a:t> </a:t>
            </a:r>
            <a:r>
              <a:rPr lang="tr-TR" i="1" dirty="0" err="1" smtClean="0"/>
              <a:t>Mash</a:t>
            </a:r>
            <a:r>
              <a:rPr lang="tr-TR" i="1" dirty="0" smtClean="0"/>
              <a:t>-</a:t>
            </a:r>
            <a:r>
              <a:rPr lang="tr-TR" i="1" dirty="0" err="1" smtClean="0"/>
              <a:t>UpPersonal</a:t>
            </a:r>
            <a:r>
              <a:rPr lang="tr-TR" i="1" dirty="0" smtClean="0"/>
              <a:t> </a:t>
            </a:r>
            <a:r>
              <a:rPr lang="tr-TR" i="1" dirty="0" err="1" smtClean="0"/>
              <a:t>Learning</a:t>
            </a:r>
            <a:r>
              <a:rPr lang="tr-TR" i="1" dirty="0" smtClean="0"/>
              <a:t> </a:t>
            </a:r>
            <a:r>
              <a:rPr lang="tr-TR" i="1" dirty="0" err="1" smtClean="0"/>
              <a:t>Environments</a:t>
            </a:r>
            <a:r>
              <a:rPr lang="tr-TR" i="1" dirty="0" smtClean="0"/>
              <a:t>. </a:t>
            </a:r>
            <a:r>
              <a:rPr lang="tr-TR" i="1" dirty="0" err="1" smtClean="0"/>
              <a:t>Proc</a:t>
            </a:r>
            <a:r>
              <a:rPr lang="tr-TR" i="1" dirty="0" smtClean="0"/>
              <a:t>. of 1st Workshop MUPPLE </a:t>
            </a:r>
            <a:r>
              <a:rPr lang="tr-TR" dirty="0" smtClean="0"/>
              <a:t>(</a:t>
            </a:r>
            <a:r>
              <a:rPr lang="tr-TR" dirty="0" err="1" smtClean="0"/>
              <a:t>Vol</a:t>
            </a:r>
            <a:r>
              <a:rPr lang="tr-TR" dirty="0" smtClean="0"/>
              <a:t>. 8, </a:t>
            </a:r>
            <a:r>
              <a:rPr lang="tr-TR" dirty="0" err="1" smtClean="0"/>
              <a:t>pp</a:t>
            </a:r>
            <a:r>
              <a:rPr lang="tr-TR" dirty="0" smtClean="0"/>
              <a:t>. 37-41).</a:t>
            </a:r>
          </a:p>
          <a:p>
            <a:r>
              <a:rPr lang="tr-TR" dirty="0" smtClean="0"/>
              <a:t>[14] </a:t>
            </a:r>
            <a:r>
              <a:rPr lang="en-US" dirty="0" smtClean="0"/>
              <a:t>Santos, C., Pedro, L., &amp; Ramos, F. (2011). </a:t>
            </a:r>
            <a:r>
              <a:rPr lang="en-US" dirty="0" err="1" smtClean="0"/>
              <a:t>Sapo</a:t>
            </a:r>
            <a:r>
              <a:rPr lang="en-US" dirty="0" smtClean="0"/>
              <a:t> Campus: what users really think about an institutionally supported PLE. </a:t>
            </a:r>
            <a:r>
              <a:rPr lang="en-US" i="1" dirty="0" smtClean="0"/>
              <a:t>Proceedings of the </a:t>
            </a:r>
            <a:r>
              <a:rPr lang="en-US" i="1" dirty="0" err="1" smtClean="0"/>
              <a:t>The</a:t>
            </a:r>
            <a:r>
              <a:rPr lang="en-US" i="1" dirty="0" smtClean="0"/>
              <a:t> PLE Conference 2011</a:t>
            </a:r>
            <a:r>
              <a:rPr lang="en-US" dirty="0" smtClean="0"/>
              <a:t>.</a:t>
            </a:r>
            <a:endParaRPr lang="tr-TR" dirty="0" smtClean="0"/>
          </a:p>
          <a:p>
            <a:r>
              <a:rPr lang="en-US" dirty="0" smtClean="0"/>
              <a:t>[15] Friedrich, M., </a:t>
            </a:r>
            <a:r>
              <a:rPr lang="en-US" dirty="0" err="1" smtClean="0"/>
              <a:t>Wolpers</a:t>
            </a:r>
            <a:r>
              <a:rPr lang="en-US" dirty="0" smtClean="0"/>
              <a:t>, M., </a:t>
            </a:r>
            <a:r>
              <a:rPr lang="en-US" dirty="0" err="1" smtClean="0"/>
              <a:t>Shen</a:t>
            </a:r>
            <a:r>
              <a:rPr lang="en-US" dirty="0" smtClean="0"/>
              <a:t>, R., &amp;</a:t>
            </a:r>
            <a:r>
              <a:rPr lang="en-US" dirty="0" err="1" smtClean="0"/>
              <a:t>Ullrich</a:t>
            </a:r>
            <a:r>
              <a:rPr lang="en-US" dirty="0" smtClean="0"/>
              <a:t>, C. (2011). Early results of experiments with responsive open learning environments. </a:t>
            </a:r>
            <a:r>
              <a:rPr lang="en-US" i="1" dirty="0" smtClean="0"/>
              <a:t>Journal of Universal</a:t>
            </a:r>
            <a:r>
              <a:rPr lang="en-US" dirty="0" smtClean="0"/>
              <a:t>, </a:t>
            </a:r>
            <a:r>
              <a:rPr lang="en-US" i="1" dirty="0" smtClean="0"/>
              <a:t>17</a:t>
            </a:r>
            <a:r>
              <a:rPr lang="en-US" dirty="0" smtClean="0"/>
              <a:t>(3), 451–471. </a:t>
            </a:r>
            <a:r>
              <a:rPr lang="en-US" u="sng" dirty="0" smtClean="0">
                <a:hlinkClick r:id="rId3"/>
              </a:rPr>
              <a:t>http://jucs.org/jucs_17_3/early_results_of_experiments/jucs_17_03_0451_0471_friedrich.pdf</a:t>
            </a:r>
            <a:r>
              <a:rPr lang="en-US" dirty="0" smtClean="0"/>
              <a:t> (17.11.2014’te </a:t>
            </a:r>
            <a:r>
              <a:rPr lang="en-US" dirty="0" err="1" smtClean="0"/>
              <a:t>erişildi</a:t>
            </a:r>
            <a:r>
              <a:rPr lang="en-US" dirty="0" smtClean="0"/>
              <a:t>). </a:t>
            </a:r>
            <a:endParaRPr lang="tr-TR" dirty="0" smtClean="0"/>
          </a:p>
          <a:p>
            <a:r>
              <a:rPr lang="en-US" dirty="0" smtClean="0"/>
              <a:t> </a:t>
            </a:r>
            <a:r>
              <a:rPr lang="tr-TR" dirty="0" smtClean="0"/>
              <a:t>[16] </a:t>
            </a:r>
            <a:r>
              <a:rPr lang="en-US" dirty="0" smtClean="0"/>
              <a:t>Khalid, M., &amp; </a:t>
            </a:r>
            <a:r>
              <a:rPr lang="en-US" dirty="0" err="1" smtClean="0"/>
              <a:t>Hussain</a:t>
            </a:r>
            <a:r>
              <a:rPr lang="en-US" dirty="0" smtClean="0"/>
              <a:t>, R. (2011). Designing to </a:t>
            </a:r>
            <a:r>
              <a:rPr lang="en-US" dirty="0" err="1" smtClean="0"/>
              <a:t>PLEaSE</a:t>
            </a:r>
            <a:r>
              <a:rPr lang="en-US" dirty="0" smtClean="0"/>
              <a:t>: A case study of personalizing learning for a Malaysian secondary school. </a:t>
            </a:r>
            <a:r>
              <a:rPr lang="en-US" i="1" dirty="0" smtClean="0"/>
              <a:t>Proceedings of the </a:t>
            </a:r>
            <a:r>
              <a:rPr lang="en-US" i="1" dirty="0" err="1" smtClean="0"/>
              <a:t>the</a:t>
            </a:r>
            <a:r>
              <a:rPr lang="en-US" i="1" dirty="0" smtClean="0"/>
              <a:t> PLE Conference 2011</a:t>
            </a:r>
            <a:r>
              <a:rPr lang="en-US" dirty="0" smtClean="0"/>
              <a:t>.  </a:t>
            </a:r>
            <a:r>
              <a:rPr lang="en-US" u="sng" dirty="0" smtClean="0">
                <a:hlinkClick r:id="rId4"/>
              </a:rPr>
              <a:t>http://journal.webscience.org/549/1/Designing_To_PLEaSE__A_Case_Study_of_Personalizing_Learning_for_a_Malaysian_Secondary_School.doc</a:t>
            </a:r>
            <a:r>
              <a:rPr lang="en-US" dirty="0" smtClean="0"/>
              <a:t> (17.11.2014’te </a:t>
            </a:r>
            <a:r>
              <a:rPr lang="en-US" dirty="0" err="1" smtClean="0"/>
              <a:t>erişildi</a:t>
            </a:r>
            <a:r>
              <a:rPr lang="en-US" dirty="0" smtClean="0"/>
              <a:t>).</a:t>
            </a:r>
            <a:endParaRPr lang="tr-TR" dirty="0" smtClean="0"/>
          </a:p>
          <a:p>
            <a:r>
              <a:rPr lang="en-US" dirty="0" smtClean="0"/>
              <a:t>[17] </a:t>
            </a:r>
            <a:r>
              <a:rPr lang="tr-TR" dirty="0" err="1" smtClean="0"/>
              <a:t>Soumplis</a:t>
            </a:r>
            <a:r>
              <a:rPr lang="tr-TR" dirty="0" smtClean="0"/>
              <a:t>, A., </a:t>
            </a:r>
            <a:r>
              <a:rPr lang="tr-TR" dirty="0" err="1" smtClean="0"/>
              <a:t>Chatzidaki</a:t>
            </a:r>
            <a:r>
              <a:rPr lang="tr-TR" dirty="0" smtClean="0"/>
              <a:t>, E., </a:t>
            </a:r>
            <a:r>
              <a:rPr lang="tr-TR" dirty="0" err="1" smtClean="0"/>
              <a:t>Koulocheri</a:t>
            </a:r>
            <a:r>
              <a:rPr lang="tr-TR" dirty="0" smtClean="0"/>
              <a:t>, E., &amp; </a:t>
            </a:r>
            <a:r>
              <a:rPr lang="tr-TR" dirty="0" err="1" smtClean="0"/>
              <a:t>Xenos</a:t>
            </a:r>
            <a:r>
              <a:rPr lang="tr-TR" dirty="0" smtClean="0"/>
              <a:t>, M. (2011). </a:t>
            </a:r>
            <a:r>
              <a:rPr lang="tr-TR" dirty="0" err="1" smtClean="0"/>
              <a:t>Implementing</a:t>
            </a:r>
            <a:r>
              <a:rPr lang="tr-TR" dirty="0" smtClean="0"/>
              <a:t> an </a:t>
            </a:r>
            <a:r>
              <a:rPr lang="tr-TR" dirty="0" err="1" smtClean="0"/>
              <a:t>Open</a:t>
            </a:r>
            <a:r>
              <a:rPr lang="tr-TR" dirty="0" smtClean="0"/>
              <a:t> </a:t>
            </a:r>
            <a:r>
              <a:rPr lang="tr-TR" dirty="0" err="1" smtClean="0"/>
              <a:t>Personal</a:t>
            </a:r>
            <a:r>
              <a:rPr lang="tr-TR" dirty="0" smtClean="0"/>
              <a:t> </a:t>
            </a:r>
            <a:r>
              <a:rPr lang="tr-TR" dirty="0" err="1" smtClean="0"/>
              <a:t>Learning</a:t>
            </a:r>
            <a:r>
              <a:rPr lang="tr-TR" dirty="0" smtClean="0"/>
              <a:t> </a:t>
            </a:r>
            <a:r>
              <a:rPr lang="tr-TR" dirty="0" err="1" smtClean="0"/>
              <a:t>Environment</a:t>
            </a:r>
            <a:r>
              <a:rPr lang="tr-TR" dirty="0" smtClean="0"/>
              <a:t>. </a:t>
            </a:r>
            <a:r>
              <a:rPr lang="tr-TR" i="1" dirty="0" smtClean="0"/>
              <a:t>2011 15th </a:t>
            </a:r>
            <a:r>
              <a:rPr lang="tr-TR" i="1" dirty="0" err="1" smtClean="0"/>
              <a:t>Panhellenic</a:t>
            </a:r>
            <a:r>
              <a:rPr lang="tr-TR" i="1" dirty="0" smtClean="0"/>
              <a:t> </a:t>
            </a:r>
            <a:r>
              <a:rPr lang="tr-TR" i="1" dirty="0" err="1" smtClean="0"/>
              <a:t>Conference</a:t>
            </a:r>
            <a:r>
              <a:rPr lang="tr-TR" i="1" dirty="0" smtClean="0"/>
              <a:t> on </a:t>
            </a:r>
            <a:r>
              <a:rPr lang="tr-TR" i="1" dirty="0" err="1" smtClean="0"/>
              <a:t>Informatics</a:t>
            </a:r>
            <a:r>
              <a:rPr lang="tr-TR" dirty="0" smtClean="0"/>
              <a:t>, 345–349. </a:t>
            </a:r>
            <a:r>
              <a:rPr lang="tr-TR" dirty="0" err="1" smtClean="0"/>
              <a:t>doi</a:t>
            </a:r>
            <a:r>
              <a:rPr lang="tr-TR" dirty="0" smtClean="0"/>
              <a:t>:10.1109/PCI.2011.2</a:t>
            </a:r>
          </a:p>
          <a:p>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idx="1"/>
          </p:nvPr>
        </p:nvSpPr>
        <p:spPr/>
        <p:txBody>
          <a:bodyPr>
            <a:normAutofit fontScale="40000" lnSpcReduction="20000"/>
          </a:bodyPr>
          <a:lstStyle/>
          <a:p>
            <a:r>
              <a:rPr lang="tr-TR" dirty="0" smtClean="0"/>
              <a:t>[18] </a:t>
            </a:r>
            <a:r>
              <a:rPr lang="en-US" dirty="0" err="1" smtClean="0"/>
              <a:t>Poot</a:t>
            </a:r>
            <a:r>
              <a:rPr lang="en-US" dirty="0" smtClean="0"/>
              <a:t>, A. &amp; Austin, L. (2011). The Personal Learning Space – technology enabling engaging pedagogy. In G. Williams, P. Statham, N. Brown &amp; B. Cleland (Eds.), Changing Demands, Changing Directions. </a:t>
            </a:r>
            <a:r>
              <a:rPr lang="en-US" i="1" dirty="0" smtClean="0"/>
              <a:t>Proceedings </a:t>
            </a:r>
            <a:r>
              <a:rPr lang="en-US" i="1" dirty="0" err="1" smtClean="0"/>
              <a:t>ascilite</a:t>
            </a:r>
            <a:r>
              <a:rPr lang="en-US" i="1" dirty="0" smtClean="0"/>
              <a:t> Hobart</a:t>
            </a:r>
            <a:r>
              <a:rPr lang="en-US" dirty="0" smtClean="0"/>
              <a:t> (2011). (pp.1015-1020).</a:t>
            </a:r>
            <a:endParaRPr lang="tr-TR" dirty="0" smtClean="0"/>
          </a:p>
          <a:p>
            <a:r>
              <a:rPr lang="tr-TR" dirty="0" smtClean="0"/>
              <a:t>[19] </a:t>
            </a:r>
            <a:r>
              <a:rPr lang="tr-TR" dirty="0" err="1" smtClean="0"/>
              <a:t>Madoz</a:t>
            </a:r>
            <a:r>
              <a:rPr lang="tr-TR" dirty="0" smtClean="0"/>
              <a:t>, E. L., </a:t>
            </a:r>
            <a:r>
              <a:rPr lang="tr-TR" dirty="0" err="1" smtClean="0"/>
              <a:t>Valverde</a:t>
            </a:r>
            <a:r>
              <a:rPr lang="tr-TR" dirty="0" smtClean="0"/>
              <a:t>, L., </a:t>
            </a:r>
            <a:r>
              <a:rPr lang="tr-TR" dirty="0" err="1" smtClean="0"/>
              <a:t>Almirall</a:t>
            </a:r>
            <a:r>
              <a:rPr lang="tr-TR" dirty="0" smtClean="0"/>
              <a:t>, M., </a:t>
            </a:r>
            <a:r>
              <a:rPr lang="tr-TR" dirty="0" err="1" smtClean="0"/>
              <a:t>Santanach</a:t>
            </a:r>
            <a:r>
              <a:rPr lang="tr-TR" dirty="0" smtClean="0"/>
              <a:t>, F., </a:t>
            </a:r>
            <a:r>
              <a:rPr lang="tr-TR" dirty="0" err="1" smtClean="0"/>
              <a:t>Aracil</a:t>
            </a:r>
            <a:r>
              <a:rPr lang="tr-TR" dirty="0" smtClean="0"/>
              <a:t>, X., &amp; </a:t>
            </a:r>
            <a:r>
              <a:rPr lang="tr-TR" dirty="0" err="1" smtClean="0"/>
              <a:t>Lera</a:t>
            </a:r>
            <a:r>
              <a:rPr lang="tr-TR" dirty="0" smtClean="0"/>
              <a:t>, E. de. (2010). </a:t>
            </a:r>
            <a:r>
              <a:rPr lang="tr-TR" dirty="0" err="1" smtClean="0"/>
              <a:t>MyUOC</a:t>
            </a:r>
            <a:r>
              <a:rPr lang="tr-TR" dirty="0" smtClean="0"/>
              <a:t>, a New </a:t>
            </a:r>
            <a:r>
              <a:rPr lang="tr-TR" dirty="0" err="1" smtClean="0"/>
              <a:t>Solution</a:t>
            </a:r>
            <a:r>
              <a:rPr lang="tr-TR" dirty="0" smtClean="0"/>
              <a:t> </a:t>
            </a:r>
            <a:r>
              <a:rPr lang="tr-TR" dirty="0" err="1" smtClean="0"/>
              <a:t>for</a:t>
            </a:r>
            <a:r>
              <a:rPr lang="tr-TR" dirty="0" smtClean="0"/>
              <a:t> </a:t>
            </a:r>
            <a:r>
              <a:rPr lang="tr-TR" dirty="0" err="1" smtClean="0"/>
              <a:t>Creating</a:t>
            </a:r>
            <a:r>
              <a:rPr lang="tr-TR" dirty="0" smtClean="0"/>
              <a:t> </a:t>
            </a:r>
            <a:r>
              <a:rPr lang="tr-TR" dirty="0" err="1" smtClean="0"/>
              <a:t>Customized</a:t>
            </a:r>
            <a:r>
              <a:rPr lang="tr-TR" dirty="0" smtClean="0"/>
              <a:t> </a:t>
            </a:r>
            <a:r>
              <a:rPr lang="tr-TR" dirty="0" err="1" smtClean="0"/>
              <a:t>Learning</a:t>
            </a:r>
            <a:r>
              <a:rPr lang="tr-TR" dirty="0" smtClean="0"/>
              <a:t> </a:t>
            </a:r>
            <a:r>
              <a:rPr lang="tr-TR" dirty="0" err="1" smtClean="0"/>
              <a:t>Platforms</a:t>
            </a:r>
            <a:r>
              <a:rPr lang="tr-TR" dirty="0" smtClean="0"/>
              <a:t>. </a:t>
            </a:r>
            <a:r>
              <a:rPr lang="tr-TR" dirty="0" err="1" smtClean="0"/>
              <a:t>In</a:t>
            </a:r>
            <a:r>
              <a:rPr lang="tr-TR" dirty="0" smtClean="0"/>
              <a:t> </a:t>
            </a:r>
            <a:r>
              <a:rPr lang="tr-TR" i="1" dirty="0" smtClean="0"/>
              <a:t>3rd </a:t>
            </a:r>
            <a:r>
              <a:rPr lang="tr-TR" i="1" dirty="0" err="1" smtClean="0"/>
              <a:t>Annual</a:t>
            </a:r>
            <a:r>
              <a:rPr lang="tr-TR" i="1" dirty="0" smtClean="0"/>
              <a:t> Forum on e-</a:t>
            </a:r>
            <a:r>
              <a:rPr lang="tr-TR" i="1" dirty="0" err="1" smtClean="0"/>
              <a:t>Learning</a:t>
            </a:r>
            <a:r>
              <a:rPr lang="tr-TR" i="1" dirty="0" smtClean="0"/>
              <a:t> </a:t>
            </a:r>
            <a:r>
              <a:rPr lang="tr-TR" i="1" dirty="0" err="1" smtClean="0"/>
              <a:t>Excellence</a:t>
            </a:r>
            <a:r>
              <a:rPr lang="tr-TR" i="1" dirty="0" smtClean="0"/>
              <a:t> in </a:t>
            </a:r>
            <a:r>
              <a:rPr lang="tr-TR" i="1" dirty="0" err="1" smtClean="0"/>
              <a:t>the</a:t>
            </a:r>
            <a:r>
              <a:rPr lang="tr-TR" i="1" dirty="0" smtClean="0"/>
              <a:t> </a:t>
            </a:r>
            <a:r>
              <a:rPr lang="tr-TR" i="1" dirty="0" err="1" smtClean="0"/>
              <a:t>Middle</a:t>
            </a:r>
            <a:r>
              <a:rPr lang="tr-TR" i="1" dirty="0" smtClean="0"/>
              <a:t> East 2010</a:t>
            </a:r>
            <a:r>
              <a:rPr lang="tr-TR" dirty="0" smtClean="0"/>
              <a:t>. </a:t>
            </a:r>
            <a:r>
              <a:rPr lang="tr-TR" u="sng" dirty="0" smtClean="0">
                <a:hlinkClick r:id="rId2"/>
              </a:rPr>
              <a:t>http://elexforum.hbmeu.ac.ae/proceeding/PDF/My UOC New </a:t>
            </a:r>
            <a:r>
              <a:rPr lang="tr-TR" u="sng" dirty="0" err="1" smtClean="0">
                <a:hlinkClick r:id="rId2"/>
              </a:rPr>
              <a:t>Solution</a:t>
            </a:r>
            <a:r>
              <a:rPr lang="tr-TR" u="sng" dirty="0" smtClean="0">
                <a:hlinkClick r:id="rId2"/>
              </a:rPr>
              <a:t>.</a:t>
            </a:r>
            <a:r>
              <a:rPr lang="tr-TR" u="sng" dirty="0" err="1" smtClean="0">
                <a:hlinkClick r:id="rId2"/>
              </a:rPr>
              <a:t>pdf</a:t>
            </a:r>
            <a:r>
              <a:rPr lang="tr-TR" dirty="0" smtClean="0"/>
              <a:t> (17.11.2014’te erişildi).</a:t>
            </a:r>
          </a:p>
          <a:p>
            <a:r>
              <a:rPr lang="tr-TR" dirty="0" smtClean="0"/>
              <a:t>[20] </a:t>
            </a:r>
            <a:r>
              <a:rPr lang="en-US" dirty="0" err="1" smtClean="0"/>
              <a:t>Hermans</a:t>
            </a:r>
            <a:r>
              <a:rPr lang="en-US" dirty="0" smtClean="0"/>
              <a:t>, H., &amp; </a:t>
            </a:r>
            <a:r>
              <a:rPr lang="en-US" dirty="0" err="1" smtClean="0"/>
              <a:t>Verjans</a:t>
            </a:r>
            <a:r>
              <a:rPr lang="en-US" dirty="0" smtClean="0"/>
              <a:t>, S. (2009). Developing a sustainable, student </a:t>
            </a:r>
            <a:r>
              <a:rPr lang="en-US" dirty="0" err="1" smtClean="0"/>
              <a:t>centred</a:t>
            </a:r>
            <a:r>
              <a:rPr lang="en-US" dirty="0" smtClean="0"/>
              <a:t> VLE: the OUNL case. </a:t>
            </a:r>
            <a:r>
              <a:rPr lang="en-US" i="1" dirty="0" smtClean="0"/>
              <a:t>23rd ICDE World Conference on Open Learning and Distance Education Including the 2009 EADTU Annual Conference M2009 June  2009</a:t>
            </a:r>
            <a:r>
              <a:rPr lang="en-US" dirty="0" smtClean="0"/>
              <a:t>, 1–9. </a:t>
            </a:r>
            <a:r>
              <a:rPr lang="en-US" u="sng" dirty="0" smtClean="0">
                <a:hlinkClick r:id="rId3"/>
              </a:rPr>
              <a:t>http://dspace.ou.nl/handle/1820/1894</a:t>
            </a:r>
            <a:r>
              <a:rPr lang="en-US" dirty="0" smtClean="0"/>
              <a:t> (17.11.2014’te </a:t>
            </a:r>
            <a:r>
              <a:rPr lang="en-US" dirty="0" err="1" smtClean="0"/>
              <a:t>erişildi</a:t>
            </a:r>
            <a:r>
              <a:rPr lang="en-US" dirty="0" smtClean="0"/>
              <a:t>).</a:t>
            </a:r>
            <a:endParaRPr lang="tr-TR" dirty="0" smtClean="0"/>
          </a:p>
          <a:p>
            <a:r>
              <a:rPr lang="en-US" dirty="0" smtClean="0"/>
              <a:t>[21] Buckingham Shum, S., Ferguson, R.: Towards a social learning space for open educational resources. Presented at the OpenED2010: </a:t>
            </a:r>
            <a:r>
              <a:rPr lang="en-US" i="1" dirty="0" smtClean="0"/>
              <a:t>Seventh Annual Open Education Conference</a:t>
            </a:r>
            <a:r>
              <a:rPr lang="en-US" dirty="0" smtClean="0"/>
              <a:t>, 2-4 Nov 2010 , Barcelona, Spain (2010).</a:t>
            </a:r>
            <a:endParaRPr lang="tr-TR" dirty="0" smtClean="0"/>
          </a:p>
          <a:p>
            <a:r>
              <a:rPr lang="en-US" dirty="0" smtClean="0"/>
              <a:t>[22] </a:t>
            </a:r>
            <a:r>
              <a:rPr lang="en-US" dirty="0" err="1" smtClean="0"/>
              <a:t>Kahnwald</a:t>
            </a:r>
            <a:r>
              <a:rPr lang="en-US" dirty="0" smtClean="0"/>
              <a:t>, N., Dresden, T. U., Albrecht, S., &amp; </a:t>
            </a:r>
            <a:r>
              <a:rPr lang="en-US" dirty="0" err="1" smtClean="0"/>
              <a:t>Herbst</a:t>
            </a:r>
            <a:r>
              <a:rPr lang="en-US" dirty="0" smtClean="0"/>
              <a:t>, S. (2010). Informal learning in formal contexts ? An empirical assessment of the potential role of PLEs in higher education. </a:t>
            </a:r>
            <a:r>
              <a:rPr lang="en-US" i="1" dirty="0" smtClean="0"/>
              <a:t>Proceedings of the </a:t>
            </a:r>
            <a:r>
              <a:rPr lang="en-US" i="1" dirty="0" err="1" smtClean="0"/>
              <a:t>The</a:t>
            </a:r>
            <a:r>
              <a:rPr lang="en-US" i="1" dirty="0" smtClean="0"/>
              <a:t> PLE Conference 2010</a:t>
            </a:r>
            <a:r>
              <a:rPr lang="en-US" dirty="0" smtClean="0"/>
              <a:t>, (</a:t>
            </a:r>
            <a:r>
              <a:rPr lang="en-US" dirty="0" err="1" smtClean="0"/>
              <a:t>Prensky</a:t>
            </a:r>
            <a:r>
              <a:rPr lang="en-US" dirty="0" smtClean="0"/>
              <a:t>).</a:t>
            </a:r>
            <a:endParaRPr lang="tr-TR" dirty="0" smtClean="0"/>
          </a:p>
          <a:p>
            <a:r>
              <a:rPr lang="en-US" dirty="0" smtClean="0"/>
              <a:t>[23] White, D. C. (2010). Design and Implementation of a Personal Knowledge Integrator Federated with Personal Knowledge Environments. </a:t>
            </a:r>
            <a:r>
              <a:rPr lang="en-US" i="1" dirty="0" smtClean="0"/>
              <a:t>Proceedings of the </a:t>
            </a:r>
            <a:r>
              <a:rPr lang="en-US" i="1" dirty="0" err="1" smtClean="0"/>
              <a:t>The</a:t>
            </a:r>
            <a:r>
              <a:rPr lang="en-US" i="1" dirty="0" smtClean="0"/>
              <a:t> PLE Conference 2010</a:t>
            </a:r>
            <a:r>
              <a:rPr lang="en-US" dirty="0" smtClean="0"/>
              <a:t>.</a:t>
            </a:r>
            <a:endParaRPr lang="tr-TR" dirty="0" smtClean="0"/>
          </a:p>
          <a:p>
            <a:r>
              <a:rPr lang="en-US" dirty="0" smtClean="0"/>
              <a:t>[24] Reinhardt, W. (2010). Personal dashboards for individual learning and project awareness in social software engineering. </a:t>
            </a:r>
            <a:r>
              <a:rPr lang="en-US" i="1" dirty="0" smtClean="0"/>
              <a:t>Proceedings of the </a:t>
            </a:r>
            <a:r>
              <a:rPr lang="en-US" i="1" dirty="0" err="1" smtClean="0"/>
              <a:t>The</a:t>
            </a:r>
            <a:r>
              <a:rPr lang="en-US" i="1" dirty="0" smtClean="0"/>
              <a:t> PLE Conference 2010</a:t>
            </a:r>
            <a:r>
              <a:rPr lang="en-US" dirty="0" smtClean="0"/>
              <a:t>.</a:t>
            </a:r>
            <a:endParaRPr lang="tr-TR" dirty="0" smtClean="0"/>
          </a:p>
          <a:p>
            <a:r>
              <a:rPr lang="en-US" dirty="0" smtClean="0"/>
              <a:t>[25] White S. and Davis H., Making it rich and personal: crafting an institutional personal learning environment, </a:t>
            </a:r>
            <a:r>
              <a:rPr lang="en-US" i="1" dirty="0" smtClean="0"/>
              <a:t>International Journal of Virtual and Personal Learning Environments</a:t>
            </a:r>
            <a:r>
              <a:rPr lang="en-US" dirty="0" smtClean="0"/>
              <a:t> (2:3) 2011 </a:t>
            </a:r>
            <a:r>
              <a:rPr lang="en-US" u="sng" dirty="0" smtClean="0">
                <a:hlinkClick r:id="rId4"/>
              </a:rPr>
              <a:t>http://eprints.ecs.soton.ac.uk/22030</a:t>
            </a:r>
            <a:r>
              <a:rPr lang="en-US" dirty="0" smtClean="0"/>
              <a:t> (17.11.2014’te </a:t>
            </a:r>
            <a:r>
              <a:rPr lang="en-US" dirty="0" err="1" smtClean="0"/>
              <a:t>erişildi</a:t>
            </a:r>
            <a:r>
              <a:rPr lang="en-US" dirty="0" smtClean="0"/>
              <a:t>)</a:t>
            </a:r>
            <a:endParaRPr lang="tr-TR" dirty="0" smtClean="0"/>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Kişisel Öğrenme Ortamları</a:t>
            </a:r>
            <a:endParaRPr lang="tr-TR" dirty="0"/>
          </a:p>
        </p:txBody>
      </p:sp>
      <p:graphicFrame>
        <p:nvGraphicFramePr>
          <p:cNvPr id="4" name="3 İçerik Yer Tutucusu"/>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Kişisel Öğrenme Ortamları</a:t>
            </a:r>
            <a:endParaRPr lang="tr-TR" dirty="0"/>
          </a:p>
        </p:txBody>
      </p:sp>
      <p:graphicFrame>
        <p:nvGraphicFramePr>
          <p:cNvPr id="4" name="3 İçerik Yer Tutucusu"/>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Kişisel Öğrenme Ortamları</a:t>
            </a:r>
            <a:endParaRPr lang="tr-TR" dirty="0"/>
          </a:p>
        </p:txBody>
      </p:sp>
      <p:graphicFrame>
        <p:nvGraphicFramePr>
          <p:cNvPr id="4" name="3 İçerik Yer Tutucusu"/>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Çalışmanın Amacı</a:t>
            </a:r>
            <a:endParaRPr lang="tr-TR" dirty="0"/>
          </a:p>
        </p:txBody>
      </p:sp>
      <p:sp>
        <p:nvSpPr>
          <p:cNvPr id="3" name="2 İçerik Yer Tutucusu"/>
          <p:cNvSpPr>
            <a:spLocks noGrp="1"/>
          </p:cNvSpPr>
          <p:nvPr>
            <p:ph idx="1"/>
          </p:nvPr>
        </p:nvSpPr>
        <p:spPr/>
        <p:txBody>
          <a:bodyPr>
            <a:normAutofit fontScale="92500" lnSpcReduction="20000"/>
          </a:bodyPr>
          <a:lstStyle/>
          <a:p>
            <a:r>
              <a:rPr lang="tr-TR" dirty="0"/>
              <a:t>Bu çalışmanın amacı farklı ülkelerde bulunan Yükseköğretim Kurumlarındaki kişisel öğrenme ortamı uygulamalarını inceleyerek bu uygulamaların ortak noktalarını tespit etmektir. </a:t>
            </a:r>
            <a:endParaRPr lang="tr-TR" dirty="0" smtClean="0"/>
          </a:p>
          <a:p>
            <a:r>
              <a:rPr lang="tr-TR" dirty="0"/>
              <a:t>Bu amaçla İngiliz Açık Üniversitesi, Hollanda Açık üniversitesi ve </a:t>
            </a:r>
            <a:r>
              <a:rPr lang="tr-TR" dirty="0" err="1"/>
              <a:t>Hellenic</a:t>
            </a:r>
            <a:r>
              <a:rPr lang="tr-TR" dirty="0"/>
              <a:t> Açık üniversitesini de içlerinde bulunduran ve dünyanın farklı noktalarında bulunan 16 adet Yükseköğretim Kurumunda mevcut olan kişisel öğrenme ortamı uygulamaları ve bu uygulamaların sonuçları incelenmiştir.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İncelenen Yükseköğretim Kurumları ve Projeler</a:t>
            </a:r>
            <a:endParaRPr lang="tr-TR" sz="3200" dirty="0"/>
          </a:p>
        </p:txBody>
      </p:sp>
      <p:sp>
        <p:nvSpPr>
          <p:cNvPr id="3" name="2 İçerik Yer Tutucusu"/>
          <p:cNvSpPr>
            <a:spLocks noGrp="1"/>
          </p:cNvSpPr>
          <p:nvPr>
            <p:ph idx="1"/>
          </p:nvPr>
        </p:nvSpPr>
        <p:spPr>
          <a:xfrm>
            <a:off x="457200" y="1214422"/>
            <a:ext cx="8229600" cy="5429288"/>
          </a:xfrm>
        </p:spPr>
        <p:txBody>
          <a:bodyPr numCol="2">
            <a:noAutofit/>
          </a:bodyPr>
          <a:lstStyle/>
          <a:p>
            <a:r>
              <a:rPr lang="tr-TR" sz="2000" dirty="0" smtClean="0"/>
              <a:t>Charles </a:t>
            </a:r>
            <a:r>
              <a:rPr lang="tr-TR" sz="2000" dirty="0" err="1"/>
              <a:t>Sturt</a:t>
            </a:r>
            <a:r>
              <a:rPr lang="tr-TR" sz="2000" dirty="0"/>
              <a:t> </a:t>
            </a:r>
            <a:r>
              <a:rPr lang="tr-TR" sz="2000" dirty="0" err="1" smtClean="0"/>
              <a:t>University</a:t>
            </a:r>
            <a:r>
              <a:rPr lang="tr-TR" sz="2000" dirty="0" smtClean="0"/>
              <a:t> - Life </a:t>
            </a:r>
            <a:r>
              <a:rPr lang="tr-TR" sz="2000" dirty="0" err="1"/>
              <a:t>wide</a:t>
            </a:r>
            <a:r>
              <a:rPr lang="tr-TR" sz="2000" dirty="0"/>
              <a:t>, </a:t>
            </a:r>
            <a:r>
              <a:rPr lang="tr-TR" sz="2000" dirty="0" err="1"/>
              <a:t>university</a:t>
            </a:r>
            <a:r>
              <a:rPr lang="tr-TR" sz="2000" dirty="0"/>
              <a:t> </a:t>
            </a:r>
            <a:r>
              <a:rPr lang="tr-TR" sz="2000" dirty="0" err="1" smtClean="0"/>
              <a:t>wide</a:t>
            </a:r>
            <a:endParaRPr lang="tr-TR" sz="2000" dirty="0"/>
          </a:p>
          <a:p>
            <a:r>
              <a:rPr lang="tr-TR" sz="2000" dirty="0" err="1"/>
              <a:t>University</a:t>
            </a:r>
            <a:r>
              <a:rPr lang="tr-TR" sz="2000" dirty="0"/>
              <a:t> of </a:t>
            </a:r>
            <a:r>
              <a:rPr lang="tr-TR" sz="2000" dirty="0" err="1"/>
              <a:t>the</a:t>
            </a:r>
            <a:r>
              <a:rPr lang="tr-TR" sz="2000" dirty="0"/>
              <a:t> </a:t>
            </a:r>
            <a:r>
              <a:rPr lang="tr-TR" sz="2000" dirty="0" err="1"/>
              <a:t>Basque</a:t>
            </a:r>
            <a:r>
              <a:rPr lang="tr-TR" sz="2000" dirty="0"/>
              <a:t> </a:t>
            </a:r>
            <a:r>
              <a:rPr lang="tr-TR" sz="2000" dirty="0" err="1" smtClean="0"/>
              <a:t>Country</a:t>
            </a:r>
            <a:r>
              <a:rPr lang="tr-TR" sz="2000" dirty="0" smtClean="0"/>
              <a:t> - </a:t>
            </a:r>
            <a:r>
              <a:rPr lang="tr-TR" sz="2000" dirty="0" err="1" smtClean="0"/>
              <a:t>instutional</a:t>
            </a:r>
            <a:r>
              <a:rPr lang="tr-TR" sz="2000" dirty="0" smtClean="0"/>
              <a:t> PLE</a:t>
            </a:r>
            <a:endParaRPr lang="tr-TR" sz="2000" dirty="0"/>
          </a:p>
          <a:p>
            <a:r>
              <a:rPr lang="tr-TR" sz="2000" dirty="0" err="1"/>
              <a:t>University</a:t>
            </a:r>
            <a:r>
              <a:rPr lang="tr-TR" sz="2000" dirty="0"/>
              <a:t> of </a:t>
            </a:r>
            <a:r>
              <a:rPr lang="tr-TR" sz="2000" dirty="0" err="1" smtClean="0"/>
              <a:t>Aveiro</a:t>
            </a:r>
            <a:r>
              <a:rPr lang="tr-TR" sz="2000" dirty="0" smtClean="0"/>
              <a:t> - </a:t>
            </a:r>
            <a:r>
              <a:rPr lang="tr-TR" sz="2000" dirty="0" err="1" smtClean="0"/>
              <a:t>Sapo</a:t>
            </a:r>
            <a:r>
              <a:rPr lang="tr-TR" sz="2000" dirty="0" smtClean="0"/>
              <a:t> </a:t>
            </a:r>
            <a:r>
              <a:rPr lang="tr-TR" sz="2000" dirty="0" err="1" smtClean="0"/>
              <a:t>Campus</a:t>
            </a:r>
            <a:endParaRPr lang="tr-TR" sz="2000" dirty="0"/>
          </a:p>
          <a:p>
            <a:r>
              <a:rPr lang="tr-TR" sz="2000" dirty="0" err="1"/>
              <a:t>The</a:t>
            </a:r>
            <a:r>
              <a:rPr lang="tr-TR" sz="2000" dirty="0"/>
              <a:t> </a:t>
            </a:r>
            <a:r>
              <a:rPr lang="tr-TR" sz="2000" dirty="0" err="1"/>
              <a:t>Shanghai</a:t>
            </a:r>
            <a:r>
              <a:rPr lang="tr-TR" sz="2000" dirty="0"/>
              <a:t> </a:t>
            </a:r>
            <a:r>
              <a:rPr lang="tr-TR" sz="2000" dirty="0" err="1"/>
              <a:t>Jiao</a:t>
            </a:r>
            <a:r>
              <a:rPr lang="tr-TR" sz="2000" dirty="0"/>
              <a:t> </a:t>
            </a:r>
            <a:r>
              <a:rPr lang="tr-TR" sz="2000" dirty="0" err="1"/>
              <a:t>Tong</a:t>
            </a:r>
            <a:r>
              <a:rPr lang="tr-TR" sz="2000" dirty="0"/>
              <a:t> </a:t>
            </a:r>
            <a:r>
              <a:rPr lang="tr-TR" sz="2000" dirty="0" err="1"/>
              <a:t>University</a:t>
            </a:r>
            <a:endParaRPr lang="tr-TR" sz="2000" dirty="0"/>
          </a:p>
          <a:p>
            <a:r>
              <a:rPr lang="tr-TR" sz="2000" dirty="0"/>
              <a:t>RWTH </a:t>
            </a:r>
            <a:r>
              <a:rPr lang="tr-TR" sz="2000" dirty="0" err="1"/>
              <a:t>Aachen</a:t>
            </a:r>
            <a:r>
              <a:rPr lang="tr-TR" sz="2000" dirty="0"/>
              <a:t> </a:t>
            </a:r>
            <a:r>
              <a:rPr lang="tr-TR" sz="2000" dirty="0" err="1" smtClean="0"/>
              <a:t>University</a:t>
            </a:r>
            <a:r>
              <a:rPr lang="tr-TR" sz="2000" dirty="0" smtClean="0"/>
              <a:t> - </a:t>
            </a:r>
            <a:r>
              <a:rPr lang="tr-TR" sz="2000" dirty="0" err="1" smtClean="0"/>
              <a:t>The</a:t>
            </a:r>
            <a:r>
              <a:rPr lang="tr-TR" sz="2000" dirty="0" smtClean="0"/>
              <a:t> </a:t>
            </a:r>
            <a:r>
              <a:rPr lang="tr-TR" sz="2000" dirty="0"/>
              <a:t>ROLE </a:t>
            </a:r>
            <a:r>
              <a:rPr lang="tr-TR" sz="2000" dirty="0" err="1" smtClean="0"/>
              <a:t>project</a:t>
            </a:r>
            <a:endParaRPr lang="tr-TR" sz="2000" dirty="0"/>
          </a:p>
          <a:p>
            <a:r>
              <a:rPr lang="tr-TR" sz="2000" dirty="0" err="1"/>
              <a:t>University</a:t>
            </a:r>
            <a:r>
              <a:rPr lang="tr-TR" sz="2000" dirty="0"/>
              <a:t> of </a:t>
            </a:r>
            <a:r>
              <a:rPr lang="tr-TR" sz="2000" dirty="0" smtClean="0"/>
              <a:t>Malaya - </a:t>
            </a:r>
            <a:r>
              <a:rPr lang="tr-TR" sz="2000" dirty="0" err="1" smtClean="0"/>
              <a:t>Personalized</a:t>
            </a:r>
            <a:r>
              <a:rPr lang="tr-TR" sz="2000" dirty="0" smtClean="0"/>
              <a:t> </a:t>
            </a:r>
            <a:r>
              <a:rPr lang="tr-TR" sz="2000" dirty="0" err="1"/>
              <a:t>Learning</a:t>
            </a:r>
            <a:r>
              <a:rPr lang="tr-TR" sz="2000" dirty="0"/>
              <a:t> </a:t>
            </a:r>
            <a:r>
              <a:rPr lang="tr-TR" sz="2000" dirty="0" err="1"/>
              <a:t>and</a:t>
            </a:r>
            <a:r>
              <a:rPr lang="tr-TR" sz="2000" dirty="0"/>
              <a:t> </a:t>
            </a:r>
            <a:r>
              <a:rPr lang="tr-TR" sz="2000" dirty="0" err="1"/>
              <a:t>Students</a:t>
            </a:r>
            <a:r>
              <a:rPr lang="tr-TR" sz="2000" dirty="0"/>
              <a:t>’ </a:t>
            </a:r>
            <a:r>
              <a:rPr lang="tr-TR" sz="2000" dirty="0" err="1"/>
              <a:t>Engagement</a:t>
            </a:r>
            <a:r>
              <a:rPr lang="tr-TR" sz="2000" dirty="0"/>
              <a:t> (</a:t>
            </a:r>
            <a:r>
              <a:rPr lang="tr-TR" sz="2000" dirty="0" err="1" smtClean="0"/>
              <a:t>PLEaSE</a:t>
            </a:r>
            <a:r>
              <a:rPr lang="tr-TR" sz="2000" dirty="0" smtClean="0"/>
              <a:t>)</a:t>
            </a:r>
            <a:endParaRPr lang="tr-TR" sz="2000" dirty="0"/>
          </a:p>
          <a:p>
            <a:r>
              <a:rPr lang="tr-TR" sz="2000" dirty="0" err="1"/>
              <a:t>Hellenic</a:t>
            </a:r>
            <a:r>
              <a:rPr lang="tr-TR" sz="2000" dirty="0"/>
              <a:t> </a:t>
            </a:r>
            <a:r>
              <a:rPr lang="tr-TR" sz="2000" dirty="0" err="1"/>
              <a:t>Open</a:t>
            </a:r>
            <a:r>
              <a:rPr lang="tr-TR" sz="2000" dirty="0"/>
              <a:t> </a:t>
            </a:r>
            <a:r>
              <a:rPr lang="tr-TR" sz="2000" dirty="0" err="1" smtClean="0"/>
              <a:t>University</a:t>
            </a:r>
            <a:r>
              <a:rPr lang="tr-TR" sz="2000" dirty="0" smtClean="0"/>
              <a:t> - HOU2LEARN</a:t>
            </a:r>
            <a:endParaRPr lang="tr-TR" sz="2000" dirty="0"/>
          </a:p>
          <a:p>
            <a:r>
              <a:rPr lang="tr-TR" sz="2000" dirty="0"/>
              <a:t> La </a:t>
            </a:r>
            <a:r>
              <a:rPr lang="tr-TR" sz="2000" dirty="0" err="1"/>
              <a:t>Trobe</a:t>
            </a:r>
            <a:r>
              <a:rPr lang="tr-TR" sz="2000" dirty="0"/>
              <a:t> </a:t>
            </a:r>
            <a:r>
              <a:rPr lang="tr-TR" sz="2000" dirty="0" err="1" smtClean="0"/>
              <a:t>University</a:t>
            </a:r>
            <a:r>
              <a:rPr lang="tr-TR" sz="2000" dirty="0" smtClean="0"/>
              <a:t> - </a:t>
            </a:r>
            <a:r>
              <a:rPr lang="tr-TR" sz="2000" dirty="0" err="1" smtClean="0"/>
              <a:t>The</a:t>
            </a:r>
            <a:r>
              <a:rPr lang="tr-TR" sz="2000" dirty="0" smtClean="0"/>
              <a:t> </a:t>
            </a:r>
            <a:r>
              <a:rPr lang="tr-TR" sz="2000" dirty="0" err="1"/>
              <a:t>Long</a:t>
            </a:r>
            <a:r>
              <a:rPr lang="tr-TR" sz="2000" dirty="0"/>
              <a:t> </a:t>
            </a:r>
            <a:r>
              <a:rPr lang="tr-TR" sz="2000" dirty="0" err="1" smtClean="0"/>
              <a:t>Walk</a:t>
            </a:r>
            <a:endParaRPr lang="tr-TR" sz="2000" dirty="0" smtClean="0"/>
          </a:p>
          <a:p>
            <a:endParaRPr lang="tr-TR" sz="2000" dirty="0"/>
          </a:p>
          <a:p>
            <a:endParaRPr lang="tr-TR" sz="2000" dirty="0" smtClean="0"/>
          </a:p>
          <a:p>
            <a:pPr>
              <a:buNone/>
            </a:pPr>
            <a:endParaRPr lang="tr-TR" sz="2000" dirty="0"/>
          </a:p>
          <a:p>
            <a:pPr>
              <a:buNone/>
            </a:pPr>
            <a:r>
              <a:rPr lang="tr-TR" sz="2000" dirty="0"/>
              <a:t> </a:t>
            </a:r>
            <a:endParaRPr lang="tr-TR" sz="2000" dirty="0" smtClean="0"/>
          </a:p>
          <a:p>
            <a:r>
              <a:rPr lang="tr-TR" sz="2000" dirty="0" err="1" smtClean="0"/>
              <a:t>The</a:t>
            </a:r>
            <a:r>
              <a:rPr lang="tr-TR" sz="2000" dirty="0" smtClean="0"/>
              <a:t> </a:t>
            </a:r>
            <a:r>
              <a:rPr lang="tr-TR" sz="2000" dirty="0" err="1"/>
              <a:t>Open</a:t>
            </a:r>
            <a:r>
              <a:rPr lang="tr-TR" sz="2000" dirty="0"/>
              <a:t> </a:t>
            </a:r>
            <a:r>
              <a:rPr lang="tr-TR" sz="2000" dirty="0" err="1"/>
              <a:t>University</a:t>
            </a:r>
            <a:r>
              <a:rPr lang="tr-TR" sz="2000" dirty="0"/>
              <a:t> of </a:t>
            </a:r>
            <a:r>
              <a:rPr lang="tr-TR" sz="2000" dirty="0" err="1" smtClean="0"/>
              <a:t>Catalonia</a:t>
            </a:r>
            <a:r>
              <a:rPr lang="tr-TR" sz="2000" dirty="0" smtClean="0"/>
              <a:t> - </a:t>
            </a:r>
            <a:r>
              <a:rPr lang="tr-TR" sz="2000" dirty="0" err="1" smtClean="0"/>
              <a:t>MyUOC</a:t>
            </a:r>
            <a:endParaRPr lang="tr-TR" sz="2000" dirty="0"/>
          </a:p>
          <a:p>
            <a:r>
              <a:rPr lang="tr-TR" sz="2000" dirty="0" err="1"/>
              <a:t>The</a:t>
            </a:r>
            <a:r>
              <a:rPr lang="tr-TR" sz="2000" dirty="0"/>
              <a:t> </a:t>
            </a:r>
            <a:r>
              <a:rPr lang="tr-TR" sz="2000" dirty="0" err="1"/>
              <a:t>Open</a:t>
            </a:r>
            <a:r>
              <a:rPr lang="tr-TR" sz="2000" dirty="0"/>
              <a:t> </a:t>
            </a:r>
            <a:r>
              <a:rPr lang="tr-TR" sz="2000" dirty="0" err="1"/>
              <a:t>University</a:t>
            </a:r>
            <a:r>
              <a:rPr lang="tr-TR" sz="2000" dirty="0"/>
              <a:t> of </a:t>
            </a:r>
            <a:r>
              <a:rPr lang="tr-TR" sz="2000" dirty="0" err="1"/>
              <a:t>the</a:t>
            </a:r>
            <a:r>
              <a:rPr lang="tr-TR" sz="2000" dirty="0"/>
              <a:t> </a:t>
            </a:r>
            <a:r>
              <a:rPr lang="tr-TR" sz="2000" dirty="0" err="1" smtClean="0"/>
              <a:t>Netherlands</a:t>
            </a:r>
            <a:r>
              <a:rPr lang="tr-TR" sz="2000" dirty="0" smtClean="0"/>
              <a:t> - </a:t>
            </a:r>
            <a:r>
              <a:rPr lang="tr-TR" sz="2000" dirty="0"/>
              <a:t>(</a:t>
            </a:r>
            <a:r>
              <a:rPr lang="tr-TR" sz="2000" dirty="0" smtClean="0"/>
              <a:t>OUNL) </a:t>
            </a:r>
            <a:r>
              <a:rPr lang="tr-TR" sz="2000" dirty="0" err="1" smtClean="0"/>
              <a:t>MyOUNL</a:t>
            </a:r>
            <a:endParaRPr lang="tr-TR" sz="2000" dirty="0"/>
          </a:p>
          <a:p>
            <a:r>
              <a:rPr lang="tr-TR" sz="2000" dirty="0" err="1"/>
              <a:t>The</a:t>
            </a:r>
            <a:r>
              <a:rPr lang="tr-TR" sz="2000" dirty="0"/>
              <a:t> </a:t>
            </a:r>
            <a:r>
              <a:rPr lang="tr-TR" sz="2000" dirty="0" err="1"/>
              <a:t>Open</a:t>
            </a:r>
            <a:r>
              <a:rPr lang="tr-TR" sz="2000" dirty="0"/>
              <a:t> </a:t>
            </a:r>
            <a:r>
              <a:rPr lang="tr-TR" sz="2000" dirty="0" err="1" smtClean="0"/>
              <a:t>University</a:t>
            </a:r>
            <a:r>
              <a:rPr lang="tr-TR" sz="2000" dirty="0" smtClean="0"/>
              <a:t> - </a:t>
            </a:r>
            <a:r>
              <a:rPr lang="tr-TR" sz="2000" dirty="0" err="1" smtClean="0"/>
              <a:t>Sociallearn</a:t>
            </a:r>
            <a:endParaRPr lang="tr-TR" sz="2000" dirty="0"/>
          </a:p>
          <a:p>
            <a:r>
              <a:rPr lang="pt-PT" sz="2000" dirty="0"/>
              <a:t>Technical University of </a:t>
            </a:r>
            <a:r>
              <a:rPr lang="pt-PT" sz="2000" dirty="0" smtClean="0"/>
              <a:t>Darmstadt</a:t>
            </a:r>
            <a:r>
              <a:rPr lang="tr-TR" sz="2000" dirty="0" smtClean="0"/>
              <a:t> - </a:t>
            </a:r>
            <a:r>
              <a:rPr lang="tr-TR" sz="2000" dirty="0" err="1" smtClean="0"/>
              <a:t>MyPaed</a:t>
            </a:r>
            <a:endParaRPr lang="tr-TR" sz="2000" dirty="0"/>
          </a:p>
          <a:p>
            <a:r>
              <a:rPr lang="tr-TR" sz="2000" dirty="0" err="1"/>
              <a:t>The</a:t>
            </a:r>
            <a:r>
              <a:rPr lang="tr-TR" sz="2000" dirty="0"/>
              <a:t> </a:t>
            </a:r>
            <a:r>
              <a:rPr lang="tr-TR" sz="2000" dirty="0" err="1"/>
              <a:t>University</a:t>
            </a:r>
            <a:r>
              <a:rPr lang="tr-TR" sz="2000" dirty="0"/>
              <a:t> of </a:t>
            </a:r>
            <a:r>
              <a:rPr lang="tr-TR" sz="2000" dirty="0" err="1" smtClean="0"/>
              <a:t>Auckland</a:t>
            </a:r>
            <a:r>
              <a:rPr lang="tr-TR" sz="2000" dirty="0" smtClean="0"/>
              <a:t> - </a:t>
            </a:r>
            <a:r>
              <a:rPr lang="tr-TR" sz="2000" dirty="0" err="1" smtClean="0"/>
              <a:t>Knower</a:t>
            </a:r>
            <a:endParaRPr lang="tr-TR" sz="2000" dirty="0"/>
          </a:p>
          <a:p>
            <a:r>
              <a:rPr lang="tr-TR" sz="2000" dirty="0" err="1"/>
              <a:t>University</a:t>
            </a:r>
            <a:r>
              <a:rPr lang="tr-TR" sz="2000" dirty="0"/>
              <a:t> of </a:t>
            </a:r>
            <a:r>
              <a:rPr lang="tr-TR" sz="2000" dirty="0" err="1" smtClean="0"/>
              <a:t>Paderborn</a:t>
            </a:r>
            <a:r>
              <a:rPr lang="tr-TR" sz="2000" dirty="0" smtClean="0"/>
              <a:t> - </a:t>
            </a:r>
            <a:r>
              <a:rPr lang="tr-TR" sz="2000" i="1" dirty="0" err="1" smtClean="0"/>
              <a:t>eCopSoft</a:t>
            </a:r>
            <a:endParaRPr lang="tr-TR" sz="2000" dirty="0"/>
          </a:p>
          <a:p>
            <a:r>
              <a:rPr lang="tr-TR" sz="2000" dirty="0" err="1"/>
              <a:t>University</a:t>
            </a:r>
            <a:r>
              <a:rPr lang="tr-TR" sz="2000" dirty="0"/>
              <a:t> of </a:t>
            </a:r>
            <a:r>
              <a:rPr lang="tr-TR" sz="2000" dirty="0" err="1" smtClean="0"/>
              <a:t>Southhampton</a:t>
            </a:r>
            <a:r>
              <a:rPr lang="tr-TR" sz="2000" dirty="0" smtClean="0"/>
              <a:t> - </a:t>
            </a:r>
            <a:r>
              <a:rPr lang="tr-TR" sz="2000" dirty="0" err="1" smtClean="0"/>
              <a:t>Southampton</a:t>
            </a:r>
            <a:r>
              <a:rPr lang="tr-TR" sz="2000" dirty="0" smtClean="0"/>
              <a:t> </a:t>
            </a:r>
            <a:r>
              <a:rPr lang="tr-TR" sz="2000" dirty="0" err="1"/>
              <a:t>Learning</a:t>
            </a:r>
            <a:r>
              <a:rPr lang="tr-TR" sz="2000" dirty="0"/>
              <a:t> </a:t>
            </a:r>
            <a:r>
              <a:rPr lang="tr-TR" sz="2000" dirty="0" err="1" smtClean="0"/>
              <a:t>Environment</a:t>
            </a:r>
            <a:endParaRPr lang="tr-TR" sz="2000" dirty="0" smtClean="0"/>
          </a:p>
          <a:p>
            <a:r>
              <a:rPr lang="tr-TR" sz="2000" dirty="0" err="1"/>
              <a:t>Central</a:t>
            </a:r>
            <a:r>
              <a:rPr lang="tr-TR" sz="2000" dirty="0"/>
              <a:t> </a:t>
            </a:r>
            <a:r>
              <a:rPr lang="tr-TR" sz="2000" dirty="0" err="1"/>
              <a:t>Queensland</a:t>
            </a:r>
            <a:r>
              <a:rPr lang="tr-TR" sz="2000" dirty="0"/>
              <a:t> </a:t>
            </a:r>
            <a:r>
              <a:rPr lang="tr-TR" sz="2000" dirty="0" err="1" smtClean="0"/>
              <a:t>University</a:t>
            </a:r>
            <a:r>
              <a:rPr lang="tr-TR" sz="2000" dirty="0" smtClean="0"/>
              <a:t> - </a:t>
            </a:r>
            <a:r>
              <a:rPr lang="tr-TR" sz="2000" dirty="0" err="1" smtClean="0"/>
              <a:t>PLEs</a:t>
            </a:r>
            <a:r>
              <a:rPr lang="tr-TR" sz="2000" dirty="0" smtClean="0"/>
              <a:t>@</a:t>
            </a:r>
            <a:r>
              <a:rPr lang="tr-TR" sz="2000" dirty="0" err="1" smtClean="0"/>
              <a:t>CQUni</a:t>
            </a:r>
            <a:endParaRPr lang="tr-TR" sz="2000" dirty="0"/>
          </a:p>
          <a:p>
            <a:endParaRPr lang="tr-TR" sz="2000" dirty="0"/>
          </a:p>
          <a:p>
            <a:endParaRPr lang="tr-TR"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Bulgular</a:t>
            </a:r>
            <a:endParaRPr lang="tr-TR" dirty="0"/>
          </a:p>
        </p:txBody>
      </p:sp>
      <p:sp>
        <p:nvSpPr>
          <p:cNvPr id="3" name="2 İçerik Yer Tutucusu"/>
          <p:cNvSpPr>
            <a:spLocks noGrp="1"/>
          </p:cNvSpPr>
          <p:nvPr>
            <p:ph idx="1"/>
          </p:nvPr>
        </p:nvSpPr>
        <p:spPr/>
        <p:txBody>
          <a:bodyPr>
            <a:normAutofit/>
          </a:bodyPr>
          <a:lstStyle/>
          <a:p>
            <a:r>
              <a:rPr lang="tr-TR" dirty="0" smtClean="0"/>
              <a:t>İncelenen uygulamalarda </a:t>
            </a:r>
            <a:r>
              <a:rPr lang="tr-TR" dirty="0"/>
              <a:t>yer alan ortak </a:t>
            </a:r>
            <a:r>
              <a:rPr lang="tr-TR" dirty="0" smtClean="0"/>
              <a:t>noktalar </a:t>
            </a:r>
            <a:r>
              <a:rPr lang="tr-TR" dirty="0" smtClean="0"/>
              <a:t>şu </a:t>
            </a:r>
            <a:r>
              <a:rPr lang="tr-TR" dirty="0"/>
              <a:t>başlıklar </a:t>
            </a:r>
            <a:r>
              <a:rPr lang="tr-TR" dirty="0" smtClean="0"/>
              <a:t>altında toplanmıştır;</a:t>
            </a:r>
          </a:p>
          <a:p>
            <a:pPr lvl="1"/>
            <a:r>
              <a:rPr lang="tr-TR" u="sng" dirty="0" smtClean="0">
                <a:solidFill>
                  <a:srgbClr val="FFFF00"/>
                </a:solidFill>
              </a:rPr>
              <a:t>uygulanan </a:t>
            </a:r>
            <a:r>
              <a:rPr lang="tr-TR" u="sng" dirty="0">
                <a:solidFill>
                  <a:srgbClr val="FFFF00"/>
                </a:solidFill>
              </a:rPr>
              <a:t>kişisel öğrenme ortamı yaklaşımı</a:t>
            </a:r>
            <a:r>
              <a:rPr lang="tr-TR" u="sng" dirty="0" smtClean="0">
                <a:solidFill>
                  <a:srgbClr val="FFFF00"/>
                </a:solidFill>
              </a:rPr>
              <a:t>,</a:t>
            </a:r>
          </a:p>
          <a:p>
            <a:pPr lvl="1"/>
            <a:r>
              <a:rPr lang="tr-TR" u="sng" dirty="0" smtClean="0">
                <a:solidFill>
                  <a:srgbClr val="FFFF00"/>
                </a:solidFill>
              </a:rPr>
              <a:t>projede </a:t>
            </a:r>
            <a:r>
              <a:rPr lang="tr-TR" u="sng" dirty="0">
                <a:solidFill>
                  <a:srgbClr val="FFFF00"/>
                </a:solidFill>
              </a:rPr>
              <a:t>kullanılan platform</a:t>
            </a:r>
            <a:r>
              <a:rPr lang="tr-TR" u="sng" dirty="0" smtClean="0">
                <a:solidFill>
                  <a:srgbClr val="FFFF00"/>
                </a:solidFill>
              </a:rPr>
              <a:t>,</a:t>
            </a:r>
          </a:p>
          <a:p>
            <a:pPr lvl="1"/>
            <a:r>
              <a:rPr lang="tr-TR" u="sng" dirty="0" smtClean="0">
                <a:solidFill>
                  <a:srgbClr val="FFFF00"/>
                </a:solidFill>
              </a:rPr>
              <a:t>sistem </a:t>
            </a:r>
            <a:r>
              <a:rPr lang="tr-TR" u="sng" dirty="0">
                <a:solidFill>
                  <a:srgbClr val="FFFF00"/>
                </a:solidFill>
              </a:rPr>
              <a:t>bileşenleri</a:t>
            </a:r>
            <a:r>
              <a:rPr lang="tr-TR" u="sng" dirty="0" smtClean="0">
                <a:solidFill>
                  <a:srgbClr val="FFFF00"/>
                </a:solidFill>
              </a:rPr>
              <a:t>,</a:t>
            </a:r>
          </a:p>
          <a:p>
            <a:pPr lvl="1"/>
            <a:r>
              <a:rPr lang="tr-TR" u="sng" dirty="0" smtClean="0">
                <a:solidFill>
                  <a:srgbClr val="FFFF00"/>
                </a:solidFill>
              </a:rPr>
              <a:t>uygulamanın </a:t>
            </a:r>
            <a:r>
              <a:rPr lang="tr-TR" u="sng" dirty="0">
                <a:solidFill>
                  <a:srgbClr val="FFFF00"/>
                </a:solidFill>
              </a:rPr>
              <a:t>kapsadığı öğrenen sayısı</a:t>
            </a:r>
            <a:r>
              <a:rPr lang="tr-TR" u="sng" dirty="0" smtClean="0">
                <a:solidFill>
                  <a:srgbClr val="FFFF00"/>
                </a:solidFill>
              </a:rPr>
              <a:t>,</a:t>
            </a:r>
          </a:p>
          <a:p>
            <a:pPr lvl="1"/>
            <a:r>
              <a:rPr lang="tr-TR" u="sng" dirty="0" smtClean="0">
                <a:solidFill>
                  <a:srgbClr val="FFFF00"/>
                </a:solidFill>
              </a:rPr>
              <a:t>uygulamanın </a:t>
            </a:r>
            <a:r>
              <a:rPr lang="tr-TR" u="sng" dirty="0">
                <a:solidFill>
                  <a:srgbClr val="FFFF00"/>
                </a:solidFill>
              </a:rPr>
              <a:t>çapı </a:t>
            </a:r>
            <a:endParaRPr lang="tr-TR" u="sng" dirty="0" smtClean="0">
              <a:solidFill>
                <a:srgbClr val="FFFF00"/>
              </a:solidFill>
            </a:endParaRPr>
          </a:p>
          <a:p>
            <a:pPr lvl="1"/>
            <a:r>
              <a:rPr lang="tr-TR" u="sng" dirty="0" smtClean="0">
                <a:solidFill>
                  <a:srgbClr val="FFFF00"/>
                </a:solidFill>
              </a:rPr>
              <a:t>sürdürülebilirlik</a:t>
            </a:r>
            <a:r>
              <a:rPr lang="tr-TR" u="sng" dirty="0">
                <a:solidFill>
                  <a:srgbClr val="FFFF00"/>
                </a:solidFill>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U</a:t>
            </a:r>
            <a:r>
              <a:rPr lang="tr-TR" dirty="0" smtClean="0"/>
              <a:t>ygulanan </a:t>
            </a:r>
            <a:r>
              <a:rPr lang="tr-TR" dirty="0"/>
              <a:t>K</a:t>
            </a:r>
            <a:r>
              <a:rPr lang="tr-TR" dirty="0" smtClean="0"/>
              <a:t>işisel </a:t>
            </a:r>
            <a:r>
              <a:rPr lang="tr-TR" dirty="0"/>
              <a:t>Ö</a:t>
            </a:r>
            <a:r>
              <a:rPr lang="tr-TR" dirty="0" smtClean="0"/>
              <a:t>ğrenme </a:t>
            </a:r>
            <a:r>
              <a:rPr lang="tr-TR" dirty="0"/>
              <a:t>O</a:t>
            </a:r>
            <a:r>
              <a:rPr lang="tr-TR" dirty="0" smtClean="0"/>
              <a:t>rtamı </a:t>
            </a:r>
            <a:r>
              <a:rPr lang="tr-TR" dirty="0"/>
              <a:t>Y</a:t>
            </a:r>
            <a:r>
              <a:rPr lang="tr-TR" dirty="0" smtClean="0"/>
              <a:t>aklaşımı</a:t>
            </a:r>
            <a:endParaRPr lang="tr-TR" dirty="0"/>
          </a:p>
        </p:txBody>
      </p:sp>
      <p:sp>
        <p:nvSpPr>
          <p:cNvPr id="3" name="2 İçerik Yer Tutucusu"/>
          <p:cNvSpPr>
            <a:spLocks noGrp="1"/>
          </p:cNvSpPr>
          <p:nvPr>
            <p:ph idx="1"/>
          </p:nvPr>
        </p:nvSpPr>
        <p:spPr/>
        <p:txBody>
          <a:bodyPr>
            <a:normAutofit fontScale="92500"/>
          </a:bodyPr>
          <a:lstStyle/>
          <a:p>
            <a:r>
              <a:rPr lang="tr-TR" dirty="0"/>
              <a:t>Bu projelerde genellikle </a:t>
            </a:r>
            <a:r>
              <a:rPr lang="tr-TR" dirty="0" err="1"/>
              <a:t>mash</a:t>
            </a:r>
            <a:r>
              <a:rPr lang="tr-TR" dirty="0"/>
              <a:t>-</a:t>
            </a:r>
            <a:r>
              <a:rPr lang="tr-TR" dirty="0" err="1"/>
              <a:t>up</a:t>
            </a:r>
            <a:r>
              <a:rPr lang="tr-TR" dirty="0"/>
              <a:t> teknolojileri kullanılmıştır. Böylece öğrenciler web 2.0 araçlarını kurumun kendileri için sunduğu </a:t>
            </a:r>
            <a:r>
              <a:rPr lang="tr-TR" dirty="0" err="1"/>
              <a:t>mash</a:t>
            </a:r>
            <a:r>
              <a:rPr lang="tr-TR" dirty="0"/>
              <a:t>-</a:t>
            </a:r>
            <a:r>
              <a:rPr lang="tr-TR" dirty="0" err="1"/>
              <a:t>up</a:t>
            </a:r>
            <a:r>
              <a:rPr lang="tr-TR" dirty="0"/>
              <a:t> tabanlı PLE sayfalarına </a:t>
            </a:r>
            <a:r>
              <a:rPr lang="tr-TR" dirty="0" err="1"/>
              <a:t>widget’lar</a:t>
            </a:r>
            <a:r>
              <a:rPr lang="tr-TR" dirty="0"/>
              <a:t> biçiminde ekleyerek kendilerine ait bir “start </a:t>
            </a:r>
            <a:r>
              <a:rPr lang="tr-TR" dirty="0" err="1"/>
              <a:t>page</a:t>
            </a:r>
            <a:r>
              <a:rPr lang="tr-TR" dirty="0"/>
              <a:t>” oluştururlar. </a:t>
            </a:r>
            <a:endParaRPr lang="tr-TR" dirty="0" smtClean="0"/>
          </a:p>
          <a:p>
            <a:r>
              <a:rPr lang="tr-TR" dirty="0" smtClean="0"/>
              <a:t>Bazı </a:t>
            </a:r>
            <a:r>
              <a:rPr lang="tr-TR" dirty="0"/>
              <a:t>üniversiteler ise daha farklı yaklaşım uygulayarak mevcut web 2.0 araçlarını herhangi bir değişiklik yapmadan kullanmışlardır.</a:t>
            </a:r>
          </a:p>
          <a:p>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219</TotalTime>
  <Words>2303</Words>
  <Application>Microsoft Office PowerPoint</Application>
  <PresentationFormat>Ekran Gösterisi (4:3)</PresentationFormat>
  <Paragraphs>146</Paragraphs>
  <Slides>26</Slides>
  <Notes>1</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Ofis Teması</vt:lpstr>
      <vt:lpstr>Yükseköğretim Kurumlarında Kişisel Öğrenme Ortamlarının Uygulanması</vt:lpstr>
      <vt:lpstr>Giriş</vt:lpstr>
      <vt:lpstr>Kişisel Öğrenme Ortamları</vt:lpstr>
      <vt:lpstr>Kişisel Öğrenme Ortamları</vt:lpstr>
      <vt:lpstr>Kişisel Öğrenme Ortamları</vt:lpstr>
      <vt:lpstr>Çalışmanın Amacı</vt:lpstr>
      <vt:lpstr>İncelenen Yükseköğretim Kurumları ve Projeler</vt:lpstr>
      <vt:lpstr>Bulgular</vt:lpstr>
      <vt:lpstr>Uygulanan Kişisel Öğrenme Ortamı Yaklaşımı</vt:lpstr>
      <vt:lpstr>Projede Kullanılan Platform</vt:lpstr>
      <vt:lpstr>Sistem Bileşenleri</vt:lpstr>
      <vt:lpstr>Uygulamanın Kapsadığı Öğrenen Sayısı</vt:lpstr>
      <vt:lpstr>Uygulamanın Çapı</vt:lpstr>
      <vt:lpstr>Sürdürülebilirlik</vt:lpstr>
      <vt:lpstr>Sonuç ve Öneriler</vt:lpstr>
      <vt:lpstr>Sonuç ve Öneriler</vt:lpstr>
      <vt:lpstr>Model Örneği</vt:lpstr>
      <vt:lpstr>Sonuç ve Öneriler</vt:lpstr>
      <vt:lpstr>Model Örneği</vt:lpstr>
      <vt:lpstr>Sonuç ve Öneriler</vt:lpstr>
      <vt:lpstr>Model Örneği</vt:lpstr>
      <vt:lpstr>Tartışma ve Sonuç</vt:lpstr>
      <vt:lpstr>Slayt 23</vt:lpstr>
      <vt:lpstr>KAYNAKÇA</vt:lpstr>
      <vt:lpstr>KAYNAKÇA</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sonerhande</dc:creator>
  <cp:lastModifiedBy>sonerhande</cp:lastModifiedBy>
  <cp:revision>25</cp:revision>
  <dcterms:created xsi:type="dcterms:W3CDTF">2015-02-02T14:43:34Z</dcterms:created>
  <dcterms:modified xsi:type="dcterms:W3CDTF">2015-02-04T07:13:10Z</dcterms:modified>
</cp:coreProperties>
</file>