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7"/>
  </p:notesMasterIdLst>
  <p:sldIdLst>
    <p:sldId id="256" r:id="rId2"/>
    <p:sldId id="257" r:id="rId3"/>
    <p:sldId id="271" r:id="rId4"/>
    <p:sldId id="272" r:id="rId5"/>
    <p:sldId id="258" r:id="rId6"/>
    <p:sldId id="259" r:id="rId7"/>
    <p:sldId id="268" r:id="rId8"/>
    <p:sldId id="273" r:id="rId9"/>
    <p:sldId id="260" r:id="rId10"/>
    <p:sldId id="261" r:id="rId11"/>
    <p:sldId id="264" r:id="rId12"/>
    <p:sldId id="278" r:id="rId13"/>
    <p:sldId id="263" r:id="rId14"/>
    <p:sldId id="265" r:id="rId15"/>
    <p:sldId id="266" r:id="rId16"/>
    <p:sldId id="280" r:id="rId17"/>
    <p:sldId id="302" r:id="rId18"/>
    <p:sldId id="283" r:id="rId19"/>
    <p:sldId id="284" r:id="rId20"/>
    <p:sldId id="277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8" r:id="rId29"/>
    <p:sldId id="293" r:id="rId30"/>
    <p:sldId id="294" r:id="rId31"/>
    <p:sldId id="296" r:id="rId32"/>
    <p:sldId id="299" r:id="rId33"/>
    <p:sldId id="300" r:id="rId34"/>
    <p:sldId id="301" r:id="rId35"/>
    <p:sldId id="297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733BA-7847-4863-BBC8-EB7A25A62921}" type="datetimeFigureOut">
              <a:rPr lang="tr-TR" smtClean="0"/>
              <a:t>10.02.2015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435E-2B27-4E46-95E0-19A23D2DB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25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31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72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72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581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02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81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18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466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1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559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51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252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128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83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728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60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09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53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94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83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92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0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871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435E-2B27-4E46-95E0-19A23D2DB40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31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515B5A-5D04-4401-9450-8858369083C5}" type="datetime1">
              <a:rPr lang="tr-TR" smtClean="0"/>
              <a:t>10.02.2015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E8C-D5E0-456A-8F18-922AA81C2DF1}" type="datetime1">
              <a:rPr lang="tr-TR" smtClean="0"/>
              <a:t>10.02.2015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9AF4-1820-4596-8572-C51002B4EC4A}" type="datetime1">
              <a:rPr lang="tr-TR" smtClean="0"/>
              <a:t>10.02.2015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EC84-C24C-4052-9CC5-1F488425FF04}" type="datetime1">
              <a:rPr lang="tr-TR" smtClean="0"/>
              <a:t>10.02.2015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8C08-C3AF-4AFE-8F65-71EF6FB40741}" type="datetime1">
              <a:rPr lang="tr-TR" smtClean="0"/>
              <a:t>10.02.2015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8B9-0A1B-4B37-908E-162566BCA891}" type="datetime1">
              <a:rPr lang="tr-TR" smtClean="0"/>
              <a:t>10.02.2015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B9A3-18E7-46CE-82DF-0F1F6F607CC2}" type="datetime1">
              <a:rPr lang="tr-TR" smtClean="0"/>
              <a:t>10.02.2015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760-4DEC-4428-A1D4-FA2595B337A2}" type="datetime1">
              <a:rPr lang="tr-TR" smtClean="0"/>
              <a:t>10.02.2015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B822-969B-4F4C-A1F2-582057510C9D}" type="datetime1">
              <a:rPr lang="tr-TR" smtClean="0"/>
              <a:t>10.02.2015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2763-C8E2-47F8-8B89-111504FF2D55}" type="datetime1">
              <a:rPr lang="tr-TR" smtClean="0"/>
              <a:t>10.02.2015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4A8-269E-4775-AF53-1937B9E8CD01}" type="datetime1">
              <a:rPr lang="tr-TR" smtClean="0"/>
              <a:t>10.02.2015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252E5C-A570-491A-986E-60A3C0A1D6E8}" type="datetime1">
              <a:rPr lang="tr-TR" smtClean="0"/>
              <a:t>10.02.2015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0765CFB-2B43-4E4A-B2C1-C01FE8BD89D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l.hp.com/techreports/2009/HPL-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384184"/>
          </a:xfrm>
        </p:spPr>
        <p:txBody>
          <a:bodyPr>
            <a:normAutofit fontScale="55000" lnSpcReduction="20000"/>
          </a:bodyPr>
          <a:lstStyle/>
          <a:p>
            <a:r>
              <a:rPr lang="tr-TR" sz="4500" dirty="0" smtClean="0"/>
              <a:t>Gül Deliorman</a:t>
            </a:r>
          </a:p>
          <a:p>
            <a:endParaRPr lang="tr-TR" dirty="0"/>
          </a:p>
          <a:p>
            <a:r>
              <a:rPr lang="tr-TR" sz="2200" dirty="0" smtClean="0"/>
              <a:t>Ege Üniversitesi Bilgisayar Mühendisliği Bölümü </a:t>
            </a:r>
          </a:p>
          <a:p>
            <a:endParaRPr lang="tr-TR" sz="2200" dirty="0" smtClean="0"/>
          </a:p>
          <a:p>
            <a:r>
              <a:rPr lang="tr-TR" sz="2200" dirty="0" smtClean="0"/>
              <a:t>Ericsson </a:t>
            </a:r>
            <a:r>
              <a:rPr lang="tr-TR" sz="2200" dirty="0" err="1" smtClean="0"/>
              <a:t>Telecommunication</a:t>
            </a:r>
            <a:endParaRPr lang="tr-TR" sz="220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93" y="237758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46" y="2377586"/>
            <a:ext cx="16561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675426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mtClean="0"/>
              <a:t/>
            </a:r>
            <a:br>
              <a:rPr lang="tr-TR" b="1" smtClean="0"/>
            </a:br>
            <a:r>
              <a:rPr lang="tr-TR" b="1" smtClean="0"/>
              <a:t/>
            </a:r>
            <a:br>
              <a:rPr lang="tr-TR" b="1" smtClean="0"/>
            </a:br>
            <a:r>
              <a:rPr lang="tr-TR" b="1" smtClean="0"/>
              <a:t/>
            </a:r>
            <a:br>
              <a:rPr lang="tr-TR" b="1" smtClean="0"/>
            </a:br>
            <a:r>
              <a:rPr lang="tr-TR" b="1" smtClean="0"/>
              <a:t/>
            </a:r>
            <a:br>
              <a:rPr lang="tr-TR" b="1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539552" y="404664"/>
            <a:ext cx="3744416" cy="56323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tr-TR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tr-TR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BULUT SİSTEM GÜVENLİĞİ,</a:t>
            </a:r>
            <a:r>
              <a:rPr lang="tr-T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SALDIRILAR,</a:t>
            </a:r>
          </a:p>
          <a:p>
            <a:endParaRPr lang="tr-TR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SALDIRILARDAN KORUNMA YÖNTEMLERİ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9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SİSTEM BAKIŞ AÇISINDAN GÜVENLİK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Sistem her bileşenini güvenli biçimde yönetmek istemektedir</a:t>
            </a:r>
            <a:r>
              <a:rPr lang="tr-TR" sz="2000" dirty="0" smtClean="0"/>
              <a:t>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sz="2000" dirty="0"/>
              <a:t>Öne çıkan başlıklar: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Güvenli sanallaştırma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Güvenli veri depolama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Saldırılardan korunma mekanizmaları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Güvenlik gereksinimleri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Cihaz kimlik yönetimi</a:t>
            </a:r>
          </a:p>
          <a:p>
            <a:pPr lvl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5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UYGULAMA GELİŞTİRİCİ BAKIŞ AÇISINDAN </a:t>
            </a:r>
            <a:r>
              <a:rPr lang="tr-TR" dirty="0" smtClean="0"/>
              <a:t>GÜVENLİK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Bulut üzerindeki uygulama, kullanıcıların ihtiyaç duyduğu görevleri gerçekleştirirken gerekli ek güvenlik gereksinimlerini de sağlamalıdır</a:t>
            </a:r>
            <a:r>
              <a:rPr lang="tr-TR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68580" indent="0">
              <a:buNone/>
            </a:pPr>
            <a:endParaRPr lang="tr-TR" sz="1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tr-TR" sz="1800" dirty="0" smtClean="0">
                <a:solidFill>
                  <a:schemeClr val="accent2">
                    <a:lumMod val="50000"/>
                  </a:schemeClr>
                </a:solidFill>
              </a:rPr>
              <a:t>PaaS </a:t>
            </a:r>
            <a:r>
              <a:rPr lang="tr-TR" sz="1800" dirty="0">
                <a:solidFill>
                  <a:schemeClr val="accent2">
                    <a:lumMod val="50000"/>
                  </a:schemeClr>
                </a:solidFill>
              </a:rPr>
              <a:t>üzerinde sıklıkla güncellemeler yapılıp yeni sürümler geldiğinden dolayı, uygulamalar da bu sürümlere kolaylıkla uyarlanabilir olmalıdır</a:t>
            </a:r>
            <a:r>
              <a:rPr lang="tr-TR" sz="1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5760" lvl="1" indent="0">
              <a:buNone/>
            </a:pPr>
            <a:endParaRPr lang="tr-TR" sz="19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tr-TR" sz="1800" dirty="0">
                <a:solidFill>
                  <a:schemeClr val="accent2">
                    <a:lumMod val="50000"/>
                  </a:schemeClr>
                </a:solidFill>
              </a:rPr>
              <a:t>Yazılımların esnek olması sayesinde </a:t>
            </a:r>
            <a:r>
              <a:rPr lang="tr-TR" sz="1800" dirty="0" smtClean="0">
                <a:solidFill>
                  <a:schemeClr val="accent2">
                    <a:lumMod val="50000"/>
                  </a:schemeClr>
                </a:solidFill>
              </a:rPr>
              <a:t>bilgi </a:t>
            </a:r>
            <a:r>
              <a:rPr lang="tr-TR" sz="1800" dirty="0">
                <a:solidFill>
                  <a:schemeClr val="accent2">
                    <a:lumMod val="50000"/>
                  </a:schemeClr>
                </a:solidFill>
              </a:rPr>
              <a:t>güvenliği artırılabilmektedir.</a:t>
            </a:r>
          </a:p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0519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UYGULAMA YAZILIM GÜVENLİĞİ - GÜVENLİK TESTLERİ</a:t>
            </a:r>
            <a:endParaRPr lang="tr-T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rmAutofit fontScale="70000" lnSpcReduction="20000"/>
          </a:bodyPr>
          <a:lstStyle/>
          <a:p>
            <a:r>
              <a:rPr lang="tr-TR" sz="2900" dirty="0">
                <a:solidFill>
                  <a:schemeClr val="accent1">
                    <a:lumMod val="75000"/>
                  </a:schemeClr>
                </a:solidFill>
              </a:rPr>
              <a:t>Güvenli yazılım, güvenliği göz ardı etmeden tasarlanmış, güvenlik kontrolleri ile geliştirilmiş ve güvenli bir durumda kullanıma sunulmuş yazılım demektir.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600" dirty="0"/>
              <a:t>Çalıştırılmayan </a:t>
            </a:r>
            <a:r>
              <a:rPr lang="tr-TR" sz="2600" dirty="0" smtClean="0"/>
              <a:t>yazılımlar </a:t>
            </a:r>
            <a:r>
              <a:rPr lang="tr-TR" sz="2600" dirty="0"/>
              <a:t>dışında </a:t>
            </a:r>
            <a:r>
              <a:rPr lang="tr-TR" sz="2600" b="1" dirty="0">
                <a:solidFill>
                  <a:schemeClr val="accent2">
                    <a:lumMod val="50000"/>
                  </a:schemeClr>
                </a:solidFill>
              </a:rPr>
              <a:t>%100 güvenli yazılım diye bir şey yoktur</a:t>
            </a:r>
            <a:r>
              <a:rPr lang="tr-TR" sz="26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tr-TR" sz="26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endParaRPr lang="tr-T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65760" lvl="1" indent="0">
              <a:buNone/>
            </a:pPr>
            <a:endParaRPr lang="tr-TR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tr-TR" sz="2900" dirty="0">
                <a:solidFill>
                  <a:schemeClr val="accent1">
                    <a:lumMod val="75000"/>
                  </a:schemeClr>
                </a:solidFill>
              </a:rPr>
              <a:t>Sızma Testleri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600" dirty="0"/>
              <a:t>Belirlenmiş sistemlere her yol denenerek sızmaya çalışmak.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6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Amaç: </a:t>
            </a:r>
            <a:r>
              <a:rPr lang="tr-TR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Güvenlik açıklarını tespit etmek ve olası saldırılara karşı önlemler alabilmek.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300" i="1" dirty="0" smtClean="0">
                <a:solidFill>
                  <a:schemeClr val="accent3">
                    <a:lumMod val="50000"/>
                  </a:schemeClr>
                </a:solidFill>
              </a:rPr>
              <a:t>Örneğin, yetkiyle ilgili bir sorun tespit ettiysek, tüm erişim yetkilerini yazılımsal ve donanımsal olarak gözden geçirir ve bu delikleri kapatırız</a:t>
            </a:r>
            <a:r>
              <a:rPr lang="tr-TR" sz="2300" i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KULLANICI BAKIŞ AÇISINDAN GÜVENLİK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Kullanıcılar, verilerinin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kendi kontrolleri dışındaki bir ortamda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tutulmasından ve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kendi kontrol edemedikleri bir zaman dilimi içerisinde 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işlenmesinden endişe duymaktadırlar.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Kullanıcılara ait sorumluluklar:</a:t>
            </a:r>
          </a:p>
          <a:p>
            <a:pPr lvl="1"/>
            <a:r>
              <a:rPr lang="tr-TR" sz="1700" dirty="0" smtClean="0">
                <a:solidFill>
                  <a:schemeClr val="accent2">
                    <a:lumMod val="50000"/>
                  </a:schemeClr>
                </a:solidFill>
              </a:rPr>
              <a:t>Bencil olmamak. </a:t>
            </a:r>
            <a:r>
              <a:rPr lang="tr-TR" sz="17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tr-TR" sz="17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Yalnızca kendi mahremiyetine değil, sisteme gelebilecek olası tehditlerin bilincinde olmak,</a:t>
            </a:r>
          </a:p>
          <a:p>
            <a:pPr lvl="1"/>
            <a:r>
              <a:rPr lang="tr-TR" sz="17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Güvenlik sözleşmelerini incelemek ve bu sözleşmelere uygun hareket etmek.</a:t>
            </a:r>
            <a:endParaRPr lang="tr-TR" sz="1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13</a:t>
            </a:fld>
            <a:endParaRPr lang="tr-TR"/>
          </a:p>
        </p:txBody>
      </p:sp>
      <p:pic>
        <p:nvPicPr>
          <p:cNvPr id="2053" name="Picture 5" descr="C:\Users\eguldel\AppData\Local\Microsoft\Windows\Temporary Internet Files\Content.IE5\XX8P6ZVQ\woman-user-female-icon-15953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05748"/>
            <a:ext cx="360000" cy="5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guldel\AppData\Local\Microsoft\Windows\Temporary Internet Files\Content.IE5\LIN6BNVY\large-user-boy-icon-young-66.6-15955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60000" cy="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6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BULUT MİMARİLER ÜZERİNDEKİ GÜVENLİK RİSKLERİ 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AVANTAJLAR:</a:t>
            </a:r>
          </a:p>
          <a:p>
            <a:pPr lvl="1"/>
            <a:r>
              <a:rPr lang="tr-TR" dirty="0" smtClean="0"/>
              <a:t>Güvenliğin merkezileştirilmesi,</a:t>
            </a:r>
          </a:p>
          <a:p>
            <a:pPr lvl="1"/>
            <a:r>
              <a:rPr lang="tr-TR" dirty="0" smtClean="0"/>
              <a:t>Veri ve süreç bölünmesinin sağlanması</a:t>
            </a:r>
          </a:p>
          <a:p>
            <a:pPr marL="365760" lvl="1" indent="0">
              <a:buNone/>
            </a:pPr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SORUNLAR:</a:t>
            </a:r>
          </a:p>
          <a:p>
            <a:pPr lvl="1"/>
            <a:r>
              <a:rPr lang="tr-TR" dirty="0"/>
              <a:t>Yerel veya bölgesel düzenlemelere uyumlu olma, </a:t>
            </a:r>
          </a:p>
          <a:p>
            <a:pPr lvl="1"/>
            <a:r>
              <a:rPr lang="tr-TR" dirty="0"/>
              <a:t>Erişim yetkisine sahip olunmayan alanlarda onay alınması, </a:t>
            </a:r>
          </a:p>
          <a:p>
            <a:pPr lvl="1"/>
            <a:r>
              <a:rPr lang="tr-TR" dirty="0"/>
              <a:t>Denetim açısından ek karmaşıklıklar getirmesi,</a:t>
            </a:r>
          </a:p>
          <a:p>
            <a:pPr lvl="1"/>
            <a:r>
              <a:rPr lang="tr-TR" dirty="0"/>
              <a:t>Bulut servislerindeki güven </a:t>
            </a:r>
            <a:r>
              <a:rPr lang="tr-TR" dirty="0" smtClean="0"/>
              <a:t>eksiklikleri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/>
          <a:lstStyle/>
          <a:p>
            <a:r>
              <a:rPr lang="tr-TR" dirty="0" smtClean="0"/>
              <a:t>GİZLİLİK RİSKLERİ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 lnSpcReduction="10000"/>
          </a:bodyPr>
          <a:lstStyle/>
          <a:p>
            <a:pPr marL="388620" indent="-342900"/>
            <a:r>
              <a:rPr lang="tr-TR" sz="2200" dirty="0" smtClean="0"/>
              <a:t>Bulut servisleri eğer kişisel bilgileri ele almaktaysa, bulut mimarisinde mahremiyet kavramı da dikkate </a:t>
            </a:r>
            <a:r>
              <a:rPr lang="tr-TR" sz="2200" dirty="0"/>
              <a:t>a</a:t>
            </a:r>
            <a:r>
              <a:rPr lang="tr-TR" sz="2200" dirty="0" smtClean="0"/>
              <a:t>lınmalıdır.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tr-TR" sz="1900" dirty="0">
                <a:solidFill>
                  <a:schemeClr val="accent2">
                    <a:lumMod val="75000"/>
                  </a:schemeClr>
                </a:solidFill>
              </a:rPr>
              <a:t>Kişinin bulunduğu yere, tercihlere, sosyal ağlara ve bu gibi dinamik bilgilere göre kişiselleştirilen bulut servisleri için yüksek bir mahremiyet tehdidi öngörülebilmektedir</a:t>
            </a:r>
            <a:r>
              <a:rPr lang="tr-TR" sz="1900" dirty="0"/>
              <a:t>.</a:t>
            </a:r>
          </a:p>
          <a:p>
            <a:pPr marL="685800" lvl="1" indent="-342900"/>
            <a:endParaRPr lang="tr-TR" dirty="0" smtClean="0"/>
          </a:p>
          <a:p>
            <a:pPr marL="388620" lvl="1" indent="-342900"/>
            <a:r>
              <a:rPr lang="tr-TR" dirty="0"/>
              <a:t>Kişisel bilgilere </a:t>
            </a:r>
            <a:r>
              <a:rPr lang="nn-NO" dirty="0"/>
              <a:t>ek olarak, kurumsal bilgilerin ve</a:t>
            </a:r>
            <a:r>
              <a:rPr lang="tr-TR" dirty="0"/>
              <a:t> ticari sırların da ağ üzerinde paylaşımı dikkate alındığında gizlilik de önemsenmelidir.</a:t>
            </a:r>
          </a:p>
          <a:p>
            <a:pPr marL="388620" indent="-342900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6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tr-TR" dirty="0" smtClean="0"/>
              <a:t>VERİ BÜTÜNLÜĞÜ RİSKLERİ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16</a:t>
            </a:fld>
            <a:endParaRPr lang="tr-TR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415" y="1988840"/>
            <a:ext cx="7490025" cy="2520280"/>
          </a:xfrm>
        </p:spPr>
        <p:txBody>
          <a:bodyPr>
            <a:normAutofit/>
          </a:bodyPr>
          <a:lstStyle/>
          <a:p>
            <a:r>
              <a:rPr lang="tr-TR" sz="2000" dirty="0"/>
              <a:t>Veri bütünlüğü, veri üzerinde istenmeyen değişikliklerin önüne geçerek tutarsızlıkların oluşmasını engellemektir</a:t>
            </a:r>
            <a:r>
              <a:rPr lang="tr-TR" sz="2000" dirty="0" smtClean="0"/>
              <a:t>.</a:t>
            </a:r>
          </a:p>
          <a:p>
            <a:pPr marL="68580" indent="0">
              <a:buNone/>
            </a:pPr>
            <a:endParaRPr lang="tr-TR" sz="2000" dirty="0"/>
          </a:p>
          <a:p>
            <a:r>
              <a:rPr lang="tr-TR" sz="2000" dirty="0"/>
              <a:t>Geleneksel veri tabanlarında </a:t>
            </a:r>
            <a:r>
              <a:rPr lang="tr-TR" sz="2000" b="1" i="1" dirty="0" smtClean="0"/>
              <a:t>ACID </a:t>
            </a:r>
            <a:r>
              <a:rPr lang="tr-TR" sz="2000" b="1" i="1" dirty="0"/>
              <a:t>(</a:t>
            </a:r>
            <a:r>
              <a:rPr lang="tr-TR" sz="2000" b="1" i="1" dirty="0" err="1"/>
              <a:t>Atomicty</a:t>
            </a:r>
            <a:r>
              <a:rPr lang="tr-TR" sz="2000" b="1" i="1" dirty="0"/>
              <a:t>, </a:t>
            </a:r>
            <a:r>
              <a:rPr lang="tr-TR" sz="2000" b="1" i="1" dirty="0" err="1"/>
              <a:t>Consistency</a:t>
            </a:r>
            <a:r>
              <a:rPr lang="tr-TR" sz="2000" b="1" i="1" dirty="0"/>
              <a:t>, </a:t>
            </a:r>
            <a:r>
              <a:rPr lang="tr-TR" sz="2000" b="1" i="1" dirty="0" err="1"/>
              <a:t>Isolation</a:t>
            </a:r>
            <a:r>
              <a:rPr lang="tr-TR" sz="2000" b="1" i="1" dirty="0"/>
              <a:t> </a:t>
            </a:r>
            <a:r>
              <a:rPr lang="tr-TR" sz="2000" b="1" i="1" dirty="0" err="1"/>
              <a:t>and</a:t>
            </a:r>
            <a:r>
              <a:rPr lang="tr-TR" sz="2000" b="1" i="1" dirty="0"/>
              <a:t> </a:t>
            </a:r>
            <a:r>
              <a:rPr lang="tr-TR" sz="2000" b="1" i="1" dirty="0" err="1"/>
              <a:t>Durability</a:t>
            </a:r>
            <a:r>
              <a:rPr lang="tr-TR" sz="2000" b="1" i="1" dirty="0"/>
              <a:t>)   </a:t>
            </a:r>
            <a:r>
              <a:rPr lang="tr-TR" sz="2000" dirty="0"/>
              <a:t>ilkesi kullanılmaktadır ve tek bir </a:t>
            </a:r>
            <a:r>
              <a:rPr lang="tr-TR" sz="2000" dirty="0" smtClean="0"/>
              <a:t>veri tabanı </a:t>
            </a:r>
            <a:r>
              <a:rPr lang="tr-TR" sz="2000" dirty="0"/>
              <a:t>üzerinde  </a:t>
            </a:r>
            <a:r>
              <a:rPr lang="tr-TR" sz="2000" dirty="0" smtClean="0"/>
              <a:t>işlemler </a:t>
            </a:r>
            <a:r>
              <a:rPr lang="tr-TR" sz="2000" dirty="0"/>
              <a:t>yapıldığından kolaydır.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136"/>
            <a:ext cx="3744417" cy="160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VERİ BÜTÜNLÜĞÜ </a:t>
            </a:r>
            <a:r>
              <a:rPr lang="tr-TR" dirty="0" smtClean="0"/>
              <a:t>RİSKLERİ - 2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Bulut ise, dağıtık bir sistemdir, birçok veri tabanı, birçok sistem ve birçok uygulama bulunmaktadır. </a:t>
            </a:r>
            <a:endParaRPr lang="tr-TR" sz="2000" dirty="0" smtClean="0"/>
          </a:p>
          <a:p>
            <a:pPr marL="68580" indent="0">
              <a:buNone/>
            </a:pPr>
            <a:endParaRPr lang="tr-TR" sz="1900" dirty="0"/>
          </a:p>
          <a:p>
            <a:pPr lvl="1"/>
            <a:r>
              <a:rPr lang="tr-TR" sz="1800" dirty="0"/>
              <a:t>Veri tabanları arası ya da sistemler arası erişimler ve yapılan işlemler dikkatli bir </a:t>
            </a:r>
            <a:r>
              <a:rPr lang="tr-TR" sz="1800" dirty="0" smtClean="0"/>
              <a:t>şeklide </a:t>
            </a:r>
            <a:r>
              <a:rPr lang="tr-TR" sz="1800" dirty="0"/>
              <a:t>ele alınmalı ve  yönetilmelidir.</a:t>
            </a:r>
          </a:p>
          <a:p>
            <a:pPr marL="365760" lvl="1" indent="0">
              <a:buNone/>
            </a:pPr>
            <a:endParaRPr lang="tr-TR" dirty="0"/>
          </a:p>
          <a:p>
            <a:pPr lvl="1"/>
            <a:r>
              <a:rPr lang="tr-TR" sz="1800" dirty="0"/>
              <a:t>Bunu sağlamak için, </a:t>
            </a:r>
            <a:r>
              <a:rPr lang="tr-TR" sz="1800" b="1" i="1" dirty="0"/>
              <a:t>merkezi </a:t>
            </a:r>
            <a:r>
              <a:rPr lang="tr-TR" sz="1800" b="1" i="1" dirty="0" err="1"/>
              <a:t>veritabanı</a:t>
            </a:r>
            <a:r>
              <a:rPr lang="tr-TR" sz="1800" b="1" i="1" dirty="0"/>
              <a:t> hareket yöneticisi </a:t>
            </a:r>
            <a:r>
              <a:rPr lang="tr-TR" sz="1800" dirty="0"/>
              <a:t>(</a:t>
            </a:r>
            <a:r>
              <a:rPr lang="tr-TR" sz="1800" dirty="0" err="1"/>
              <a:t>central</a:t>
            </a:r>
            <a:r>
              <a:rPr lang="tr-TR" sz="1800" dirty="0"/>
              <a:t> global </a:t>
            </a:r>
            <a:r>
              <a:rPr lang="tr-TR" sz="1800" dirty="0" err="1"/>
              <a:t>transaction</a:t>
            </a:r>
            <a:r>
              <a:rPr lang="tr-TR" sz="1800" dirty="0"/>
              <a:t> </a:t>
            </a:r>
            <a:r>
              <a:rPr lang="tr-TR" sz="1800" dirty="0" err="1"/>
              <a:t>manager</a:t>
            </a:r>
            <a:r>
              <a:rPr lang="tr-TR" sz="1800" dirty="0"/>
              <a:t>) kullanılmaktadır.</a:t>
            </a:r>
          </a:p>
          <a:p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6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BULUT SİSTEMLERİNE YÖNELİK SALDIRILAR</a:t>
            </a:r>
            <a:endParaRPr lang="tr-T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Bulut birçok kullanıcı tarafından erişilebilir olduğundan ataklara daha açıktır.</a:t>
            </a:r>
          </a:p>
          <a:p>
            <a:pPr marL="45720" indent="0">
              <a:buNone/>
            </a:pPr>
            <a:endParaRPr lang="tr-TR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b="1" dirty="0" smtClean="0">
                <a:solidFill>
                  <a:srgbClr val="C00000"/>
                </a:solidFill>
              </a:rPr>
              <a:t>Dağıtık Hizmet Engelleme Saldırıları </a:t>
            </a:r>
            <a:r>
              <a:rPr lang="tr-TR" sz="1800" dirty="0" smtClean="0">
                <a:solidFill>
                  <a:srgbClr val="C00000"/>
                </a:solidFill>
              </a:rPr>
              <a:t>(Distributed Denial of Service Attacks, DDoS)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b="1" dirty="0" smtClean="0">
                <a:solidFill>
                  <a:srgbClr val="C00000"/>
                </a:solidFill>
              </a:rPr>
              <a:t>Yan Kanal Saldırıları </a:t>
            </a:r>
            <a:r>
              <a:rPr lang="tr-TR" sz="1800" dirty="0" smtClean="0">
                <a:solidFill>
                  <a:srgbClr val="C00000"/>
                </a:solidFill>
              </a:rPr>
              <a:t>(Side Channel Attacks)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b="1" dirty="0" smtClean="0">
                <a:solidFill>
                  <a:srgbClr val="C00000"/>
                </a:solidFill>
              </a:rPr>
              <a:t>Ortadaki Adam Saldırıları </a:t>
            </a:r>
            <a:r>
              <a:rPr lang="tr-TR" sz="1800" dirty="0" smtClean="0">
                <a:solidFill>
                  <a:srgbClr val="C00000"/>
                </a:solidFill>
              </a:rPr>
              <a:t>(Man In The Middle Attacks)</a:t>
            </a:r>
            <a:endParaRPr lang="tr-TR" sz="1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DAĞITIK HİZMET ENGELLEME SALDIRILARI – DDoS 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Bilgi güvenliği unsurlarından 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«erişilebilirliği» </a:t>
            </a:r>
            <a:r>
              <a:rPr lang="tr-TR" sz="2000" dirty="0" smtClean="0"/>
              <a:t>hedef almaktadır.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sz="2000" dirty="0" smtClean="0"/>
              <a:t>Sistemin kaldırabileceği yükün çok üzerinde anlık istek sonucunda </a:t>
            </a:r>
          </a:p>
          <a:p>
            <a:pPr marL="6858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sistem yorulmakta </a:t>
            </a:r>
          </a:p>
          <a:p>
            <a:pPr marL="68580" indent="0">
              <a:buNone/>
            </a:pPr>
            <a:r>
              <a:rPr lang="tr-TR" sz="2000" dirty="0" smtClean="0"/>
              <a:t>    ve cevap </a:t>
            </a:r>
          </a:p>
          <a:p>
            <a:pPr marL="6858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veremez  hale </a:t>
            </a:r>
          </a:p>
          <a:p>
            <a:pPr marL="6858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getirilmektedir.</a:t>
            </a:r>
          </a:p>
          <a:p>
            <a:pPr marL="45720" indent="0">
              <a:buNone/>
            </a:pPr>
            <a:endParaRPr lang="tr-TR" dirty="0"/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19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92088"/>
          </a:xfrm>
        </p:spPr>
        <p:txBody>
          <a:bodyPr>
            <a:normAutofit/>
          </a:bodyPr>
          <a:lstStyle/>
          <a:p>
            <a:r>
              <a:rPr lang="tr-TR" dirty="0" smtClean="0"/>
              <a:t>İÇİNDEKİLER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536504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tr-TR" sz="2600" dirty="0" smtClean="0"/>
              <a:t>Giriş</a:t>
            </a:r>
          </a:p>
          <a:p>
            <a:pPr marL="502920" indent="-457200">
              <a:buAutoNum type="arabicPeriod"/>
            </a:pPr>
            <a:r>
              <a:rPr lang="tr-TR" sz="2600" dirty="0" smtClean="0"/>
              <a:t>Bulut Mimarisi Güvenliği</a:t>
            </a:r>
          </a:p>
          <a:p>
            <a:pPr marL="502920" indent="-457200">
              <a:buAutoNum type="arabicPeriod"/>
            </a:pPr>
            <a:r>
              <a:rPr lang="tr-TR" sz="2600" dirty="0" smtClean="0"/>
              <a:t>Bulut Mimariler Üzerindeki Güvenlik Riskleri</a:t>
            </a:r>
          </a:p>
          <a:p>
            <a:pPr marL="777240" lvl="1" indent="-457200">
              <a:buAutoNum type="arabicPeriod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Gizlilik</a:t>
            </a:r>
          </a:p>
          <a:p>
            <a:pPr marL="777240" lvl="1" indent="-457200">
              <a:buAutoNum type="arabicPeriod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Veri Bütünlüğü</a:t>
            </a:r>
          </a:p>
          <a:p>
            <a:pPr marL="502920" indent="-457200">
              <a:buAutoNum type="arabicPeriod"/>
            </a:pPr>
            <a:r>
              <a:rPr lang="tr-TR" sz="2600" dirty="0" smtClean="0"/>
              <a:t>Bulut Sistemlerine Yönelik Saldırılar</a:t>
            </a:r>
          </a:p>
          <a:p>
            <a:pPr marL="777240" lvl="1" indent="-457200">
              <a:buAutoNum type="arabicPeriod"/>
            </a:pP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DDOS</a:t>
            </a:r>
          </a:p>
          <a:p>
            <a:pPr marL="777240" lvl="1" indent="-457200">
              <a:buAutoNum type="arabicPeriod"/>
            </a:pP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Yan Kanal Saldırıları</a:t>
            </a:r>
          </a:p>
          <a:p>
            <a:pPr marL="777240" lvl="1" indent="-457200">
              <a:buAutoNum type="arabicPeriod"/>
            </a:pP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Ortadaki Adam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Saldırıları</a:t>
            </a:r>
          </a:p>
          <a:p>
            <a:pPr marL="502920" indent="-457200">
              <a:buAutoNum type="arabicPeriod"/>
            </a:pPr>
            <a:r>
              <a:rPr lang="tr-TR" dirty="0" smtClean="0"/>
              <a:t>Bulut Saldırılarından Korunmak İçin Geliştirilen Yöntemler</a:t>
            </a:r>
          </a:p>
          <a:p>
            <a:pPr marL="777240" lvl="1" indent="-457200">
              <a:buAutoNum type="arabicPeriod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Kimlik Yönetimi ve Kullanıcı Doğrulama</a:t>
            </a:r>
          </a:p>
          <a:p>
            <a:pPr marL="777240" lvl="1" indent="-457200">
              <a:buAutoNum type="arabicPeriod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Erişim Kontrolü</a:t>
            </a:r>
          </a:p>
          <a:p>
            <a:pPr marL="777240" lvl="1" indent="-457200">
              <a:buAutoNum type="arabicPeriod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Veri Şifreleme</a:t>
            </a:r>
          </a:p>
          <a:p>
            <a:pPr marL="777240" lvl="1" indent="-457200">
              <a:buAutoNum type="arabicPeriod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Veri Aktarımı</a:t>
            </a:r>
          </a:p>
          <a:p>
            <a:pPr marL="502920" indent="-457200">
              <a:buAutoNum type="arabicPeriod"/>
            </a:pPr>
            <a:r>
              <a:rPr lang="tr-TR" sz="2600" dirty="0" smtClean="0"/>
              <a:t>Sonuç</a:t>
            </a:r>
          </a:p>
          <a:p>
            <a:pPr marL="502920" indent="-457200">
              <a:buAutoNum type="arabicPeriod"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1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DAĞITIK HİZMET ENGELLEME SALDIRILARI – </a:t>
            </a:r>
            <a:r>
              <a:rPr lang="tr-TR" dirty="0" err="1"/>
              <a:t>DDoS</a:t>
            </a:r>
            <a:r>
              <a:rPr lang="tr-TR" dirty="0"/>
              <a:t> </a:t>
            </a:r>
            <a:r>
              <a:rPr lang="tr-TR" dirty="0" smtClean="0"/>
              <a:t>- 2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/>
              <a:t>Saldırganlar DDoS saldırıları düzenleyip, </a:t>
            </a:r>
            <a:r>
              <a:rPr lang="tr-TR" sz="2000" dirty="0" smtClean="0"/>
              <a:t>tehdit </a:t>
            </a:r>
            <a:r>
              <a:rPr lang="tr-TR" sz="2000" dirty="0"/>
              <a:t>ile hizmet sağlayıcı firmalardan para talep </a:t>
            </a:r>
            <a:endParaRPr lang="tr-TR" sz="2000" dirty="0" smtClean="0"/>
          </a:p>
          <a:p>
            <a:pPr marL="6858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edebilirler</a:t>
            </a:r>
            <a:r>
              <a:rPr lang="tr-TR" sz="2000" dirty="0"/>
              <a:t>.</a:t>
            </a:r>
          </a:p>
          <a:p>
            <a:endParaRPr lang="tr-TR" dirty="0" smtClean="0"/>
          </a:p>
          <a:p>
            <a:pPr marL="45720" indent="0">
              <a:buNone/>
            </a:pPr>
            <a:endParaRPr lang="tr-TR" dirty="0"/>
          </a:p>
          <a:p>
            <a:r>
              <a:rPr lang="tr-TR" sz="2000" dirty="0"/>
              <a:t>Bulut bilişim hizmet sağlayıcıları;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Bu tür saldırılara karşı koyacak koruma  düzeneklerini oluşturma yoluna gidebilir.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İhtiyaç anında hızlı ve dinamik kaynak ayırabilir.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accent2">
                    <a:lumMod val="75000"/>
                  </a:schemeClr>
                </a:solidFill>
              </a:rPr>
              <a:t>Saldırının geldiği noktaları tespit edip engelleyebilir.</a:t>
            </a:r>
            <a:endParaRPr lang="tr-T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20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04864"/>
            <a:ext cx="1096366" cy="19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1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tr-TR" dirty="0" smtClean="0"/>
              <a:t>YAN KANAL SALDIRILARI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fontScale="92500"/>
          </a:bodyPr>
          <a:lstStyle/>
          <a:p>
            <a:r>
              <a:rPr lang="tr-TR" sz="2200" dirty="0" smtClean="0"/>
              <a:t>Bulut mimarisindaki IAAS modeli, bulut altyapısını oluşturmaktadır. Bulut altyapısında;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Bilgisayar toplulukları,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Sanal makineler,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Uygulamalar,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Dosyalar,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Dokümanlar gibi genel kaynaklar bulunmaktadır.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sz="2200" dirty="0"/>
              <a:t>Saldırgan bulut sunucusu içerisindeki kötü niyetli bir </a:t>
            </a:r>
            <a:r>
              <a:rPr lang="tr-TR" sz="2200" b="1" i="1" dirty="0"/>
              <a:t>sanal makine içerisinde </a:t>
            </a:r>
            <a:r>
              <a:rPr lang="tr-TR" sz="2200" dirty="0"/>
              <a:t>konumlanır ve bu sanal makine aracılığı ile de gizli bilgilere erişebilir.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6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YAN KANAL </a:t>
            </a:r>
            <a:r>
              <a:rPr lang="tr-TR" dirty="0" smtClean="0"/>
              <a:t>SALDIRILARI - 2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 smtClean="0"/>
              <a:t>Saldırı </a:t>
            </a:r>
            <a:r>
              <a:rPr lang="tr-TR" sz="2000" dirty="0"/>
              <a:t>iki aşamada gerçekleşmektedir: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900" dirty="0"/>
              <a:t>Yerleşme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900" dirty="0"/>
              <a:t>Verinin Dışa Aktarımı</a:t>
            </a:r>
          </a:p>
          <a:p>
            <a:endParaRPr lang="tr-TR" dirty="0" smtClean="0"/>
          </a:p>
          <a:p>
            <a:pPr marL="45720" indent="0">
              <a:buNone/>
            </a:pPr>
            <a:endParaRPr lang="tr-TR" dirty="0" smtClean="0"/>
          </a:p>
          <a:p>
            <a:r>
              <a:rPr lang="tr-TR" sz="2000" dirty="0"/>
              <a:t>Verilerin şifreli bir şekilde tutulmasının önemi bu saldırılarda ortaya çıkmaktadır. </a:t>
            </a:r>
          </a:p>
          <a:p>
            <a:pPr lvl="1"/>
            <a:r>
              <a:rPr lang="tr-TR" sz="1900" dirty="0" smtClean="0">
                <a:solidFill>
                  <a:schemeClr val="accent2">
                    <a:lumMod val="75000"/>
                  </a:schemeClr>
                </a:solidFill>
              </a:rPr>
              <a:t>Saldırgan veriye erişmiş olsa bile, veri şifreli olduğunda çözememekte ve amacına ulaşamamaktadır.</a:t>
            </a:r>
            <a:endParaRPr lang="tr-TR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ORTADAKİ ADAM SALDIRILARI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/>
              <a:t>Bu saldırıda, saldırgan kendisini iki kullanıcı arasında konumlandırmaktadır.</a:t>
            </a:r>
          </a:p>
          <a:p>
            <a:pPr marL="45720" indent="0">
              <a:buNone/>
            </a:pPr>
            <a:endParaRPr lang="tr-T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23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9847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7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2121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BULUT SALDIRILARINDAN KORUNMAK İÇİN GELİŞTİRİLEN YÖNTEMLER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97636"/>
          </a:xfrm>
        </p:spPr>
        <p:txBody>
          <a:bodyPr>
            <a:normAutofit fontScale="77500" lnSpcReduction="20000"/>
          </a:bodyPr>
          <a:lstStyle/>
          <a:p>
            <a:r>
              <a:rPr lang="tr-TR" sz="2600" dirty="0" smtClean="0"/>
              <a:t>Bulut bilişim, çoklu kullanım desteği ve sanallaştırma özelliklerinden dolayı ölçeklenebilirliği sağlamaktadır.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rgbClr val="C00000"/>
                </a:solidFill>
              </a:rPr>
              <a:t>Bir yazılımı bir kişiyle paylaşmak yerine, bir yazılımı birçok kullanıcı tarafından erişebilir kılmayı amaçlar.</a:t>
            </a:r>
          </a:p>
          <a:p>
            <a:pPr marL="365760" lvl="1" indent="0">
              <a:buNone/>
            </a:pPr>
            <a:endParaRPr lang="tr-TR" dirty="0" smtClean="0"/>
          </a:p>
          <a:p>
            <a:r>
              <a:rPr lang="tr-TR" sz="2600" dirty="0"/>
              <a:t>Bulutta gerekli kontrolleri sağlamak için geleneksel yöntemler işe yaramamaktadır. Çünkü erişim kontrol düzenekleri farklılık göstermektedir: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C00000"/>
                </a:solidFill>
              </a:rPr>
              <a:t>Geleneksel yöntemler </a:t>
            </a:r>
            <a:r>
              <a:rPr lang="tr-TR" dirty="0">
                <a:solidFill>
                  <a:srgbClr val="C00000"/>
                </a:solidFill>
                <a:sym typeface="Wingdings" panose="05000000000000000000" pitchFamily="2" charset="2"/>
              </a:rPr>
              <a:t> U</a:t>
            </a:r>
            <a:r>
              <a:rPr lang="tr-TR" dirty="0">
                <a:solidFill>
                  <a:srgbClr val="C00000"/>
                </a:solidFill>
              </a:rPr>
              <a:t>ygulama merkezli erişim </a:t>
            </a:r>
            <a:r>
              <a:rPr lang="tr-TR" dirty="0" smtClean="0">
                <a:solidFill>
                  <a:srgbClr val="C00000"/>
                </a:solidFill>
              </a:rPr>
              <a:t>kontrolüne sahipler.</a:t>
            </a:r>
            <a:endParaRPr lang="tr-TR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C00000"/>
                </a:solidFill>
              </a:rPr>
              <a:t>Sunucular </a:t>
            </a:r>
            <a:r>
              <a:rPr lang="tr-TR" dirty="0">
                <a:solidFill>
                  <a:srgbClr val="C00000"/>
                </a:solidFill>
                <a:sym typeface="Wingdings" panose="05000000000000000000" pitchFamily="2" charset="2"/>
              </a:rPr>
              <a:t> A</a:t>
            </a:r>
            <a:r>
              <a:rPr lang="tr-TR" dirty="0">
                <a:solidFill>
                  <a:srgbClr val="C00000"/>
                </a:solidFill>
              </a:rPr>
              <a:t>ynı güvenilir alt birim içindeki erişim </a:t>
            </a:r>
            <a:r>
              <a:rPr lang="tr-TR" dirty="0" smtClean="0">
                <a:solidFill>
                  <a:srgbClr val="C00000"/>
                </a:solidFill>
              </a:rPr>
              <a:t>kontrol düzeneklerinden sorumludurlar.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06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1. KİMLİK YÖNETİMİ VE KULLANICI DOĞRULAMA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70000" lnSpcReduction="20000"/>
          </a:bodyPr>
          <a:lstStyle/>
          <a:p>
            <a:r>
              <a:rPr lang="tr-TR" sz="2900" dirty="0" smtClean="0"/>
              <a:t>Bulut üzerinde her bilgi, kişilerin ya da kurumların bulut üzerinde kiraladıkları yerlerde saklanmaktadır.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sz="2900" dirty="0"/>
              <a:t>Kullanıcılar kendi kişisel bilgilerine internet </a:t>
            </a:r>
          </a:p>
          <a:p>
            <a:pPr marL="45720" indent="0">
              <a:buNone/>
            </a:pPr>
            <a:r>
              <a:rPr lang="tr-TR" sz="2900" dirty="0"/>
              <a:t>  </a:t>
            </a:r>
            <a:r>
              <a:rPr lang="tr-TR" sz="2900" dirty="0" smtClean="0"/>
              <a:t>  </a:t>
            </a:r>
            <a:r>
              <a:rPr lang="tr-TR" sz="2900" dirty="0"/>
              <a:t>olan herhangi bir ortamdan erişebilmektedir </a:t>
            </a:r>
          </a:p>
          <a:p>
            <a:pPr marL="45720" indent="0">
              <a:buNone/>
            </a:pPr>
            <a:r>
              <a:rPr lang="tr-TR" sz="2900" dirty="0"/>
              <a:t>  </a:t>
            </a:r>
            <a:r>
              <a:rPr lang="tr-TR" sz="2900" dirty="0" smtClean="0"/>
              <a:t>  </a:t>
            </a:r>
            <a:r>
              <a:rPr lang="tr-TR" sz="2900" dirty="0"/>
              <a:t>ve bu erişim kimlik yönetim sistemi ile </a:t>
            </a:r>
          </a:p>
          <a:p>
            <a:pPr marL="45720" indent="0">
              <a:buNone/>
            </a:pPr>
            <a:r>
              <a:rPr lang="tr-TR" sz="2900" dirty="0"/>
              <a:t>  </a:t>
            </a:r>
            <a:r>
              <a:rPr lang="tr-TR" sz="2900" dirty="0" smtClean="0"/>
              <a:t>  </a:t>
            </a:r>
            <a:r>
              <a:rPr lang="tr-TR" sz="2900" dirty="0"/>
              <a:t>sağlanmaktadır.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rgbClr val="C00000"/>
                </a:solidFill>
              </a:rPr>
              <a:t>Bu mekanizma, kullanıcıların servis tabanlı </a:t>
            </a:r>
          </a:p>
          <a:p>
            <a:pPr marL="365760" lvl="1" indent="0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    hizmetler aracılığı ile kullanıcı adı ve </a:t>
            </a:r>
          </a:p>
          <a:p>
            <a:pPr marL="365760" lvl="1" indent="0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    şifrelerini doğrulayarak, kullanıcıya kendi </a:t>
            </a:r>
          </a:p>
          <a:p>
            <a:pPr marL="365760" lvl="1" indent="0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    kişisel bilgilerine erişme izni vermektedir</a:t>
            </a:r>
            <a:r>
              <a:rPr lang="tr-TR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Geliştirilen sistem :</a:t>
            </a:r>
          </a:p>
          <a:p>
            <a:pPr marL="365760" lvl="1" indent="0">
              <a:buNone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tr-TR" b="1" i="1" dirty="0" smtClean="0">
                <a:solidFill>
                  <a:schemeClr val="accent3">
                    <a:lumMod val="50000"/>
                  </a:schemeClr>
                </a:solidFill>
              </a:rPr>
              <a:t>Kimlik </a:t>
            </a:r>
            <a:r>
              <a:rPr lang="tr-TR" b="1" i="1" dirty="0">
                <a:solidFill>
                  <a:schemeClr val="accent3">
                    <a:lumMod val="50000"/>
                  </a:schemeClr>
                </a:solidFill>
              </a:rPr>
              <a:t>yönetim sistemi (Identity Management, IDM) </a:t>
            </a:r>
            <a:endParaRPr lang="tr-TR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25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6561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1. KİMLİK </a:t>
            </a:r>
            <a:r>
              <a:rPr lang="tr-TR" dirty="0"/>
              <a:t>YÖNETİMİ VE KULLANICI </a:t>
            </a:r>
            <a:r>
              <a:rPr lang="tr-TR" dirty="0" smtClean="0"/>
              <a:t>DOĞRULAMA - 2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985668"/>
          </a:xfrm>
        </p:spPr>
        <p:txBody>
          <a:bodyPr>
            <a:normAutofit/>
          </a:bodyPr>
          <a:lstStyle/>
          <a:p>
            <a:r>
              <a:rPr lang="tr-TR" sz="2200" dirty="0" smtClean="0"/>
              <a:t>Kullanıcı doğrulama servisleri, üçüncü parti sistemler ile bütünleştirilmek istendiğinde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gizlilik protokolleri </a:t>
            </a:r>
            <a:r>
              <a:rPr lang="tr-TR" sz="2200" dirty="0" smtClean="0"/>
              <a:t>kullanılmaktadır.</a:t>
            </a:r>
          </a:p>
          <a:p>
            <a:pPr marL="640080" lvl="2" indent="0">
              <a:buNone/>
            </a:pPr>
            <a:endParaRPr lang="tr-TR" b="1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tr-TR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LDAP(Lightweight Directory Access Protocol) &amp; AD(Active Directory)</a:t>
            </a:r>
          </a:p>
          <a:p>
            <a:pPr lvl="2"/>
            <a:r>
              <a:rPr lang="tr-TR" sz="1800" dirty="0">
                <a:sym typeface="Wingdings" panose="05000000000000000000" pitchFamily="2" charset="2"/>
              </a:rPr>
              <a:t>LDAP/AD sunucuları, bulut hizmeti dışında bırakılabilmekte ve erişim gerektiği zamanlarda bu sunucularla iletişime geçerek çözüm sağlanmaktadır.</a:t>
            </a:r>
          </a:p>
          <a:p>
            <a:pPr marL="640080" lvl="2" indent="0">
              <a:buNone/>
            </a:pPr>
            <a:endParaRPr lang="tr-TR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1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ERİŞİM KONTROLÜ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tr-TR" dirty="0" smtClean="0"/>
          </a:p>
          <a:p>
            <a:r>
              <a:rPr lang="tr-TR" sz="2900" dirty="0"/>
              <a:t>Sistem güvenliğinin, kaynakların ve verinin korunmasının ilk yolu, sistemin kendine gelen erişimleri kontrol altında tutmasıdır.</a:t>
            </a:r>
          </a:p>
          <a:p>
            <a:endParaRPr lang="tr-TR" dirty="0"/>
          </a:p>
          <a:p>
            <a:r>
              <a:rPr lang="tr-TR" sz="2900" dirty="0"/>
              <a:t>Bulut sistemlerinde yaygınlıkla kullanılan erişim kontrol mekanizması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RBAC</a:t>
            </a:r>
            <a:r>
              <a:rPr lang="tr-TR" sz="3200" dirty="0"/>
              <a:t>’tir. </a:t>
            </a:r>
            <a:r>
              <a:rPr lang="tr-TR" sz="3200" dirty="0">
                <a:solidFill>
                  <a:schemeClr val="accent2">
                    <a:lumMod val="50000"/>
                  </a:schemeClr>
                </a:solidFill>
              </a:rPr>
              <a:t>(Role Temelli Erişim Kontrolü, Role Based Access Control)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600" dirty="0">
                <a:solidFill>
                  <a:schemeClr val="accent2">
                    <a:lumMod val="50000"/>
                  </a:schemeClr>
                </a:solidFill>
              </a:rPr>
              <a:t>RBAC’in kullanım kolaylığı,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600" dirty="0">
                <a:solidFill>
                  <a:schemeClr val="accent2">
                    <a:lumMod val="50000"/>
                  </a:schemeClr>
                </a:solidFill>
              </a:rPr>
              <a:t>Dinamik gereksinimlere ayak uydurabilme özelliği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600" dirty="0">
                <a:solidFill>
                  <a:schemeClr val="accent2">
                    <a:lumMod val="50000"/>
                  </a:schemeClr>
                </a:solidFill>
              </a:rPr>
              <a:t>En az yetki prensibine dayanması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600" dirty="0">
                <a:solidFill>
                  <a:schemeClr val="accent2">
                    <a:lumMod val="50000"/>
                  </a:schemeClr>
                </a:solidFill>
              </a:rPr>
              <a:t>Ayrıcalıkların dinamik kontrolü</a:t>
            </a:r>
          </a:p>
          <a:p>
            <a:endParaRPr lang="tr-TR" dirty="0" smtClean="0"/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0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ERİŞİM </a:t>
            </a:r>
            <a:r>
              <a:rPr lang="tr-TR" dirty="0" smtClean="0"/>
              <a:t>KONTROLÜ - 2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28</a:t>
            </a:fld>
            <a:endParaRPr 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060848"/>
            <a:ext cx="70927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VERİ ŞİFRELEME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Şifrelemenin etkinliğinden emin olmak için şifreleme algoritmaları ile birlikte şifreyi açacak anahtarın da dayanıklılığı önem kazanmaktadır.</a:t>
            </a:r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endParaRPr lang="tr-TR" dirty="0" smtClean="0"/>
          </a:p>
          <a:p>
            <a:r>
              <a:rPr lang="tr-TR" dirty="0" smtClean="0"/>
              <a:t>Bulut ortamlarında çok büyük veri aktarımları, veri üzerinde işlemler, veri depolama ve yönetme işlemleri olduğundan, işlem hızı da şifreleme algoritmaları tasarlanırken önem kazanmaktadır.</a:t>
            </a:r>
          </a:p>
          <a:p>
            <a:pPr lvl="1"/>
            <a:r>
              <a:rPr lang="tr-TR" sz="2100" dirty="0" smtClean="0">
                <a:solidFill>
                  <a:schemeClr val="accent2">
                    <a:lumMod val="50000"/>
                  </a:schemeClr>
                </a:solidFill>
              </a:rPr>
              <a:t>Bulut sistemlerinde bu nedenle asimetrik şifreleme algoritmaları yerine simetrik şifreleme algoritmaları kullanılması daha uygundur.</a:t>
            </a:r>
            <a:endParaRPr lang="tr-TR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29</a:t>
            </a:fld>
            <a:endParaRPr lang="tr-TR"/>
          </a:p>
        </p:txBody>
      </p:sp>
      <p:pic>
        <p:nvPicPr>
          <p:cNvPr id="5122" name="Picture 2" descr="C:\Users\eguldel\AppData\Local\Microsoft\Windows\Temporary Internet Files\Content.IE5\LIN6BNVY\key-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291208" cy="12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3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00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5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/>
          <a:lstStyle/>
          <a:p>
            <a:r>
              <a:rPr lang="tr-TR" dirty="0" smtClean="0"/>
              <a:t>3. VERİ ŞİFRELEME - 2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600" dirty="0" smtClean="0"/>
              <a:t>Bu algoritmaları çözecek anahtarın yönetimi zayıf olduğunda veri güvenliği sağlanamamaktadır.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300" dirty="0" smtClean="0">
                <a:solidFill>
                  <a:schemeClr val="accent2">
                    <a:lumMod val="50000"/>
                  </a:schemeClr>
                </a:solidFill>
              </a:rPr>
              <a:t>Anahtar verisinin korunması da veri güvenliği kapsamında değerlendirilmektedir.</a:t>
            </a:r>
          </a:p>
          <a:p>
            <a:pPr marL="365760" lvl="1" indent="0">
              <a:buNone/>
            </a:pPr>
            <a:endParaRPr lang="tr-TR" dirty="0" smtClean="0"/>
          </a:p>
          <a:p>
            <a:r>
              <a:rPr lang="tr-TR" sz="2600" dirty="0" smtClean="0"/>
              <a:t>Bulut üzerinde anahtar yönetimi, kullanıcı sayısının çok olması ve sistemin karmaşık olmasından dolayı karmaşık ve zordur.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300" dirty="0" smtClean="0">
                <a:solidFill>
                  <a:schemeClr val="accent2">
                    <a:lumMod val="50000"/>
                  </a:schemeClr>
                </a:solidFill>
              </a:rPr>
              <a:t>Mobil bulut sistemlerinde hesabın çalınmasına önlem olarak, dinamik şifre belirleme algoritmaları kullanılmaktadır.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Bu algoritmada; kullanıcı, yer değiştirdiğinde ya da belirli sayıda veri paketi alışverişi yaptığında, dinamik olarak şifre de değişmektedir.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VERİ AKTARIMI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Veri güvenliği ve bütünlüğünü sağlama yöntemlerinden bir tanesi veri aktarımlarının belirli protokoller üzerinden yapılmasıdır.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dirty="0" smtClean="0"/>
              <a:t>Güvenliğin artırılması için izlenmesi gerekli adımlar: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100" dirty="0" smtClean="0"/>
              <a:t>Yalıtım,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100" dirty="0" smtClean="0"/>
              <a:t>Yedekleme ağının ana trafikten ayrılması,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100" dirty="0" smtClean="0"/>
              <a:t>Yedeklerin güvenli yerde tutulması,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100" dirty="0" smtClean="0"/>
              <a:t>Yeterli log kayıtları ve denetleme sağlanması,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100" dirty="0" smtClean="0"/>
              <a:t>Profesyonel olmayan son kullanıcılara eğitimler sağlanması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2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 fontScale="77500" lnSpcReduction="20000"/>
          </a:bodyPr>
          <a:lstStyle/>
          <a:p>
            <a:r>
              <a:rPr lang="tr-TR" sz="2600" dirty="0" smtClean="0"/>
              <a:t>Mevcut sistemleri bulut içine yerleştirmek kolay bir iş olmamakla birlikte, dikkatli planlama ve yükleme ile maliyetleri önemli ölçüde düşüren bir yöntemdir.</a:t>
            </a:r>
          </a:p>
          <a:p>
            <a:endParaRPr lang="tr-TR" dirty="0"/>
          </a:p>
          <a:p>
            <a:r>
              <a:rPr lang="tr-TR" sz="2600" dirty="0"/>
              <a:t>Bulut sistemler, yapısı gereği, paylaşılan kaynak kullanılmalıdır.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i="1" dirty="0" smtClean="0"/>
              <a:t>Ağ, sunucular, depolama birimleri, uygulamalar veya servisler gibi.</a:t>
            </a:r>
          </a:p>
          <a:p>
            <a:pPr marL="365760" lvl="1" indent="0">
              <a:buNone/>
            </a:pPr>
            <a:endParaRPr lang="tr-TR" dirty="0" smtClean="0"/>
          </a:p>
          <a:p>
            <a:r>
              <a:rPr lang="tr-TR" sz="2600" dirty="0"/>
              <a:t>Bu paylaşımlı altyapı sunumu, birçok güvenlik tehdidini de beraberinde getirmektedir.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Bu güvenlik tehdidlerini en aza indirmek için yöntemler geliştirilmeli,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Yazılımlar birbirinden soyutlanmalı 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Sürekli geliştirilebilir olmalıdır.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7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1200" dirty="0"/>
              <a:t>[1] L.A. </a:t>
            </a:r>
            <a:r>
              <a:rPr lang="tr-TR" sz="1200" dirty="0" err="1"/>
              <a:t>Martucci</a:t>
            </a:r>
            <a:r>
              <a:rPr lang="tr-TR" sz="1200" dirty="0"/>
              <a:t> et al., “</a:t>
            </a:r>
            <a:r>
              <a:rPr lang="tr-TR" sz="1200" dirty="0" err="1"/>
              <a:t>Privacy</a:t>
            </a:r>
            <a:r>
              <a:rPr lang="tr-TR" sz="1200" dirty="0"/>
              <a:t>, </a:t>
            </a:r>
            <a:r>
              <a:rPr lang="tr-TR" sz="1200" dirty="0" err="1" smtClean="0"/>
              <a:t>security</a:t>
            </a:r>
            <a:r>
              <a:rPr lang="tr-TR" sz="1200" dirty="0"/>
              <a:t> </a:t>
            </a:r>
            <a:r>
              <a:rPr lang="en-US" sz="1200" dirty="0" smtClean="0"/>
              <a:t>and </a:t>
            </a:r>
            <a:r>
              <a:rPr lang="en-US" sz="1200" dirty="0"/>
              <a:t>trust in cloud computing: </a:t>
            </a:r>
            <a:r>
              <a:rPr lang="en-US" sz="1200" dirty="0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perspective</a:t>
            </a:r>
            <a:r>
              <a:rPr lang="tr-TR" sz="1200" dirty="0" smtClean="0"/>
              <a:t> </a:t>
            </a:r>
            <a:r>
              <a:rPr lang="tr-TR" sz="1200" dirty="0"/>
              <a:t>of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 smtClean="0"/>
              <a:t>telecommunication</a:t>
            </a:r>
            <a:r>
              <a:rPr lang="tr-TR" sz="1200" dirty="0"/>
              <a:t> </a:t>
            </a:r>
            <a:r>
              <a:rPr lang="tr-TR" sz="1200" dirty="0" err="1" smtClean="0"/>
              <a:t>industry</a:t>
            </a:r>
            <a:r>
              <a:rPr lang="tr-TR" sz="1200" dirty="0"/>
              <a:t>”, </a:t>
            </a:r>
            <a:r>
              <a:rPr lang="tr-TR" sz="1200" b="1" dirty="0" err="1"/>
              <a:t>The</a:t>
            </a:r>
            <a:r>
              <a:rPr lang="tr-TR" sz="1200" b="1" dirty="0"/>
              <a:t> 9th </a:t>
            </a:r>
            <a:r>
              <a:rPr lang="tr-TR" sz="1200" b="1" dirty="0" smtClean="0"/>
              <a:t>International Conference </a:t>
            </a:r>
            <a:r>
              <a:rPr lang="tr-TR" sz="1200" b="1" dirty="0"/>
              <a:t>on </a:t>
            </a:r>
            <a:r>
              <a:rPr lang="tr-TR" sz="1200" b="1" dirty="0" err="1"/>
              <a:t>Ubiquitous</a:t>
            </a:r>
            <a:r>
              <a:rPr lang="tr-TR" sz="1200" b="1" dirty="0"/>
              <a:t> </a:t>
            </a:r>
            <a:r>
              <a:rPr lang="tr-TR" sz="1200" b="1" dirty="0" err="1" smtClean="0"/>
              <a:t>IntelligenceComputing</a:t>
            </a:r>
            <a:r>
              <a:rPr lang="tr-TR" sz="1200" b="1" dirty="0" smtClean="0"/>
              <a:t> </a:t>
            </a:r>
            <a:r>
              <a:rPr lang="tr-TR" sz="1200" b="1" dirty="0" err="1"/>
              <a:t>and</a:t>
            </a:r>
            <a:r>
              <a:rPr lang="tr-TR" sz="1200" b="1" dirty="0"/>
              <a:t> </a:t>
            </a:r>
            <a:r>
              <a:rPr lang="tr-TR" sz="1200" b="1" dirty="0" err="1"/>
              <a:t>Autonomic</a:t>
            </a:r>
            <a:r>
              <a:rPr lang="tr-TR" sz="1200" b="1" dirty="0"/>
              <a:t> </a:t>
            </a:r>
            <a:r>
              <a:rPr lang="tr-TR" sz="1200" b="1" dirty="0" err="1" smtClean="0"/>
              <a:t>Trusted</a:t>
            </a:r>
            <a:r>
              <a:rPr lang="tr-TR" sz="1200" b="1" dirty="0"/>
              <a:t> </a:t>
            </a:r>
            <a:r>
              <a:rPr lang="tr-TR" sz="1200" b="1" dirty="0" smtClean="0"/>
              <a:t>Computing </a:t>
            </a:r>
            <a:r>
              <a:rPr lang="tr-TR" sz="1200" b="1" dirty="0"/>
              <a:t>(UIC/ATC)</a:t>
            </a:r>
            <a:r>
              <a:rPr lang="tr-TR" sz="1200" dirty="0"/>
              <a:t>, 627–632 (2012).</a:t>
            </a:r>
          </a:p>
          <a:p>
            <a:pPr marL="68580" indent="0">
              <a:buNone/>
            </a:pPr>
            <a:r>
              <a:rPr lang="tr-TR" sz="1200" dirty="0"/>
              <a:t>[2] S. </a:t>
            </a:r>
            <a:r>
              <a:rPr lang="tr-TR" sz="1200" dirty="0" err="1"/>
              <a:t>Subashini</a:t>
            </a:r>
            <a:r>
              <a:rPr lang="tr-TR" sz="1200" dirty="0"/>
              <a:t>, V. </a:t>
            </a:r>
            <a:r>
              <a:rPr lang="tr-TR" sz="1200" dirty="0" err="1"/>
              <a:t>Kavitha</a:t>
            </a:r>
            <a:r>
              <a:rPr lang="tr-TR" sz="1200" dirty="0"/>
              <a:t>, “A </a:t>
            </a:r>
            <a:r>
              <a:rPr lang="tr-TR" sz="1200" dirty="0" err="1"/>
              <a:t>survey</a:t>
            </a:r>
            <a:r>
              <a:rPr lang="tr-TR" sz="1200" dirty="0"/>
              <a:t> </a:t>
            </a:r>
            <a:r>
              <a:rPr lang="tr-TR" sz="1200" dirty="0" smtClean="0"/>
              <a:t>on </a:t>
            </a:r>
            <a:r>
              <a:rPr lang="en-US" sz="1200" dirty="0" smtClean="0"/>
              <a:t>security </a:t>
            </a:r>
            <a:r>
              <a:rPr lang="en-US" sz="1200" dirty="0"/>
              <a:t>issues in service delivery </a:t>
            </a:r>
            <a:r>
              <a:rPr lang="en-US" sz="1200" dirty="0" smtClean="0"/>
              <a:t>models</a:t>
            </a:r>
            <a:r>
              <a:rPr lang="tr-TR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/>
              <a:t>cloud computing”, </a:t>
            </a:r>
            <a:r>
              <a:rPr lang="en-US" sz="1200" b="1" dirty="0"/>
              <a:t>Journal of </a:t>
            </a:r>
            <a:r>
              <a:rPr lang="en-US" sz="1200" b="1" dirty="0" smtClean="0"/>
              <a:t>Network</a:t>
            </a:r>
            <a:r>
              <a:rPr lang="tr-TR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Computer Applications</a:t>
            </a:r>
            <a:r>
              <a:rPr lang="en-US" sz="1200" dirty="0"/>
              <a:t>, 34(1), </a:t>
            </a:r>
            <a:r>
              <a:rPr lang="en-US" sz="1200" dirty="0" smtClean="0"/>
              <a:t>1-11</a:t>
            </a:r>
            <a:r>
              <a:rPr lang="tr-TR" sz="1200" dirty="0" smtClean="0"/>
              <a:t>(2011</a:t>
            </a:r>
            <a:r>
              <a:rPr lang="tr-TR" sz="1200" dirty="0"/>
              <a:t>).</a:t>
            </a:r>
          </a:p>
          <a:p>
            <a:pPr marL="68580" indent="0">
              <a:buNone/>
            </a:pPr>
            <a:r>
              <a:rPr lang="en-US" sz="1200" dirty="0"/>
              <a:t>[3] N. </a:t>
            </a:r>
            <a:r>
              <a:rPr lang="en-US" sz="1200" dirty="0" err="1"/>
              <a:t>Kshetri</a:t>
            </a:r>
            <a:r>
              <a:rPr lang="en-US" sz="1200" dirty="0"/>
              <a:t>,"Privacy and security </a:t>
            </a:r>
            <a:r>
              <a:rPr lang="en-US" sz="1200" dirty="0" smtClean="0"/>
              <a:t>issues</a:t>
            </a:r>
            <a:r>
              <a:rPr lang="tr-TR" sz="1200" dirty="0" smtClean="0"/>
              <a:t> </a:t>
            </a:r>
            <a:r>
              <a:rPr lang="en-US" sz="1200" dirty="0" smtClean="0"/>
              <a:t>in </a:t>
            </a:r>
            <a:r>
              <a:rPr lang="en-US" sz="1200" dirty="0"/>
              <a:t>cloud computing: The role </a:t>
            </a:r>
            <a:r>
              <a:rPr lang="en-US" sz="1200" dirty="0" smtClean="0"/>
              <a:t>of</a:t>
            </a:r>
            <a:r>
              <a:rPr lang="tr-TR" sz="1200" dirty="0" smtClean="0"/>
              <a:t> </a:t>
            </a:r>
            <a:r>
              <a:rPr lang="tr-TR" sz="1200" dirty="0" err="1" smtClean="0"/>
              <a:t>institutions</a:t>
            </a:r>
            <a:r>
              <a:rPr lang="tr-TR" sz="1200" dirty="0" smtClean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institutional</a:t>
            </a:r>
            <a:r>
              <a:rPr lang="tr-TR" sz="1200" dirty="0"/>
              <a:t> </a:t>
            </a:r>
            <a:r>
              <a:rPr lang="tr-TR" sz="1200" dirty="0" err="1"/>
              <a:t>evolution</a:t>
            </a:r>
            <a:r>
              <a:rPr lang="tr-TR" sz="1200" dirty="0" smtClean="0"/>
              <a:t>", </a:t>
            </a:r>
            <a:r>
              <a:rPr lang="tr-TR" sz="1200" b="1" dirty="0" err="1" smtClean="0"/>
              <a:t>Journal</a:t>
            </a:r>
            <a:r>
              <a:rPr lang="tr-TR" sz="1200" b="1" dirty="0" smtClean="0"/>
              <a:t> </a:t>
            </a:r>
            <a:r>
              <a:rPr lang="tr-TR" sz="1200" b="1" dirty="0" err="1"/>
              <a:t>Telecommunications</a:t>
            </a:r>
            <a:r>
              <a:rPr lang="tr-TR" sz="1200" b="1" dirty="0"/>
              <a:t> </a:t>
            </a:r>
            <a:r>
              <a:rPr lang="tr-TR" sz="1200" b="1" dirty="0" err="1" smtClean="0"/>
              <a:t>Policy</a:t>
            </a:r>
            <a:r>
              <a:rPr lang="tr-TR" sz="1200" dirty="0" smtClean="0"/>
              <a:t>, 37(4-5</a:t>
            </a:r>
            <a:r>
              <a:rPr lang="tr-TR" sz="1200" dirty="0"/>
              <a:t>), 372-386 (2013).</a:t>
            </a:r>
          </a:p>
          <a:p>
            <a:pPr marL="68580" indent="0">
              <a:buNone/>
            </a:pPr>
            <a:r>
              <a:rPr lang="fi-FI" sz="1200" dirty="0"/>
              <a:t>[4] H. Takabi , J. B. D. Joshi , G.-J. Ahn</a:t>
            </a:r>
            <a:r>
              <a:rPr lang="fi-FI" sz="1200" dirty="0" smtClean="0"/>
              <a:t>,</a:t>
            </a:r>
            <a:r>
              <a:rPr lang="en-US" sz="1200" dirty="0" smtClean="0"/>
              <a:t>“</a:t>
            </a:r>
            <a:r>
              <a:rPr lang="en-US" sz="1200" dirty="0"/>
              <a:t>Security and Privacy Challenges in </a:t>
            </a:r>
            <a:r>
              <a:rPr lang="en-US" sz="1200" dirty="0" smtClean="0"/>
              <a:t>Cloud</a:t>
            </a:r>
            <a:r>
              <a:rPr lang="tr-TR" sz="1200" dirty="0" smtClean="0"/>
              <a:t> Computing </a:t>
            </a:r>
            <a:r>
              <a:rPr lang="tr-TR" sz="1200" dirty="0" err="1"/>
              <a:t>Environments</a:t>
            </a:r>
            <a:r>
              <a:rPr lang="tr-TR" sz="1200" dirty="0"/>
              <a:t>”, </a:t>
            </a:r>
            <a:r>
              <a:rPr lang="tr-TR" sz="1200" b="1" dirty="0" smtClean="0"/>
              <a:t>IEEE </a:t>
            </a:r>
            <a:r>
              <a:rPr lang="en-US" sz="1200" b="1" dirty="0" smtClean="0"/>
              <a:t>Security </a:t>
            </a:r>
            <a:r>
              <a:rPr lang="en-US" sz="1200" b="1" dirty="0"/>
              <a:t>and Privacy</a:t>
            </a:r>
            <a:r>
              <a:rPr lang="en-US" sz="1200" dirty="0"/>
              <a:t>, 8(6), 24-31 (2010).</a:t>
            </a:r>
          </a:p>
          <a:p>
            <a:pPr marL="68580" indent="0">
              <a:buNone/>
            </a:pPr>
            <a:r>
              <a:rPr lang="tr-TR" sz="1200" dirty="0"/>
              <a:t>[5] İ. Korkmaz, F. </a:t>
            </a:r>
            <a:r>
              <a:rPr lang="tr-TR" sz="1200" dirty="0" err="1"/>
              <a:t>Tekbacak</a:t>
            </a:r>
            <a:r>
              <a:rPr lang="tr-TR" sz="1200" dirty="0"/>
              <a:t>, “</a:t>
            </a:r>
            <a:r>
              <a:rPr lang="tr-TR" sz="1200" dirty="0" smtClean="0"/>
              <a:t>Bulut Hesaplama </a:t>
            </a:r>
            <a:r>
              <a:rPr lang="tr-TR" sz="1200" dirty="0"/>
              <a:t>Güvenliği, Genel Bir Bakış</a:t>
            </a:r>
            <a:r>
              <a:rPr lang="tr-TR" sz="1200" dirty="0" smtClean="0"/>
              <a:t>”, </a:t>
            </a:r>
            <a:r>
              <a:rPr lang="tr-TR" sz="1200" b="1" dirty="0" smtClean="0"/>
              <a:t>Akademik </a:t>
            </a:r>
            <a:r>
              <a:rPr lang="tr-TR" sz="1200" b="1" dirty="0"/>
              <a:t>Bilişim Konferansı </a:t>
            </a:r>
            <a:r>
              <a:rPr lang="tr-TR" sz="1200" dirty="0"/>
              <a:t>(2013).</a:t>
            </a:r>
          </a:p>
          <a:p>
            <a:pPr marL="68580" indent="0">
              <a:buNone/>
            </a:pPr>
            <a:r>
              <a:rPr lang="en-US" sz="1200" dirty="0"/>
              <a:t>[6] K. </a:t>
            </a:r>
            <a:r>
              <a:rPr lang="en-US" sz="1200" dirty="0" err="1"/>
              <a:t>Hashizume</a:t>
            </a:r>
            <a:r>
              <a:rPr lang="en-US" sz="1200" dirty="0"/>
              <a:t> et al., “An analysis </a:t>
            </a:r>
            <a:r>
              <a:rPr lang="en-US" sz="1200" dirty="0" smtClean="0"/>
              <a:t>of</a:t>
            </a:r>
            <a:r>
              <a:rPr lang="tr-TR" sz="1200" dirty="0" smtClean="0"/>
              <a:t> </a:t>
            </a:r>
            <a:r>
              <a:rPr lang="en-US" sz="1200" dirty="0" smtClean="0"/>
              <a:t>security </a:t>
            </a:r>
            <a:r>
              <a:rPr lang="en-US" sz="1200" dirty="0"/>
              <a:t>issues for cloud computing</a:t>
            </a:r>
            <a:r>
              <a:rPr lang="en-US" sz="1200" dirty="0" smtClean="0"/>
              <a:t>”,</a:t>
            </a:r>
            <a:r>
              <a:rPr lang="en-US" sz="1200" b="1" dirty="0"/>
              <a:t> Journal of Internet Services </a:t>
            </a:r>
            <a:r>
              <a:rPr lang="en-US" sz="1200" b="1" dirty="0" smtClean="0"/>
              <a:t>and</a:t>
            </a:r>
            <a:r>
              <a:rPr lang="tr-TR" sz="1200" b="1" dirty="0" smtClean="0"/>
              <a:t> Applications</a:t>
            </a:r>
            <a:r>
              <a:rPr lang="tr-TR" sz="1200" dirty="0"/>
              <a:t>, 4(5), 1-13 (2013</a:t>
            </a:r>
            <a:r>
              <a:rPr lang="tr-TR" sz="1200" dirty="0" smtClean="0"/>
              <a:t>).</a:t>
            </a:r>
          </a:p>
          <a:p>
            <a:pPr marL="68580" indent="0">
              <a:buNone/>
            </a:pPr>
            <a:r>
              <a:rPr lang="tr-TR" sz="1200" dirty="0"/>
              <a:t>[7] A. </a:t>
            </a:r>
            <a:r>
              <a:rPr lang="tr-TR" sz="1200" dirty="0" err="1"/>
              <a:t>Korn</a:t>
            </a:r>
            <a:r>
              <a:rPr lang="tr-TR" sz="1200" dirty="0"/>
              <a:t> et al., "A Service Level </a:t>
            </a:r>
            <a:r>
              <a:rPr lang="en-US" sz="1200" dirty="0"/>
              <a:t>Management Authority in the Cloud", </a:t>
            </a:r>
            <a:r>
              <a:rPr lang="en-US" sz="1200" b="1" dirty="0"/>
              <a:t>HP</a:t>
            </a:r>
            <a:r>
              <a:rPr lang="tr-TR" sz="1200" b="1" dirty="0"/>
              <a:t> </a:t>
            </a:r>
            <a:r>
              <a:rPr lang="tr-TR" sz="1200" b="1" dirty="0" err="1"/>
              <a:t>Laboratories</a:t>
            </a:r>
            <a:r>
              <a:rPr lang="tr-TR" sz="1200" b="1" dirty="0"/>
              <a:t> Technical Report</a:t>
            </a:r>
            <a:r>
              <a:rPr lang="tr-TR" sz="1200" dirty="0"/>
              <a:t>, http:// </a:t>
            </a:r>
            <a:r>
              <a:rPr lang="tr-TR" sz="1200" dirty="0">
                <a:hlinkClick r:id="rId2"/>
              </a:rPr>
              <a:t>www.hpl.hp.com/techreports/2009/HPL-</a:t>
            </a:r>
            <a:r>
              <a:rPr lang="tr-TR" sz="1200" dirty="0"/>
              <a:t> </a:t>
            </a:r>
            <a:r>
              <a:rPr lang="en-US" sz="1200" dirty="0"/>
              <a:t>2009-79.pdf (Son </a:t>
            </a:r>
            <a:r>
              <a:rPr lang="en-US" sz="1200" dirty="0" err="1"/>
              <a:t>Erişim</a:t>
            </a:r>
            <a:r>
              <a:rPr lang="en-US" sz="1200" dirty="0"/>
              <a:t> </a:t>
            </a:r>
            <a:r>
              <a:rPr lang="en-US" sz="1200" dirty="0" err="1"/>
              <a:t>Aralık</a:t>
            </a:r>
            <a:r>
              <a:rPr lang="en-US" sz="1200" dirty="0"/>
              <a:t> 2014).</a:t>
            </a:r>
          </a:p>
          <a:p>
            <a:pPr marL="68580" indent="0">
              <a:buNone/>
            </a:pPr>
            <a:endParaRPr lang="tr-T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9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- 2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8] Microsoft SQL Azure Service </a:t>
            </a:r>
            <a:r>
              <a:rPr lang="en-US" sz="1200" dirty="0" smtClean="0"/>
              <a:t>Level</a:t>
            </a:r>
            <a:r>
              <a:rPr lang="tr-TR" sz="1200" dirty="0" smtClean="0"/>
              <a:t> </a:t>
            </a:r>
            <a:r>
              <a:rPr lang="tr-TR" sz="1200" dirty="0" err="1" smtClean="0"/>
              <a:t>Agreement</a:t>
            </a:r>
            <a:r>
              <a:rPr lang="tr-TR" sz="1200" dirty="0"/>
              <a:t>, http://</a:t>
            </a:r>
            <a:r>
              <a:rPr lang="tr-TR" sz="1200" dirty="0" smtClean="0"/>
              <a:t>azure.microsoft.com/enus/support/legal/sla</a:t>
            </a:r>
            <a:r>
              <a:rPr lang="tr-TR" sz="1200" dirty="0"/>
              <a:t>/ (Son Erişim </a:t>
            </a:r>
            <a:r>
              <a:rPr lang="tr-TR" sz="1200" dirty="0" smtClean="0"/>
              <a:t>Aralık2014</a:t>
            </a:r>
            <a:r>
              <a:rPr lang="tr-TR" sz="1200" dirty="0"/>
              <a:t>).</a:t>
            </a:r>
          </a:p>
          <a:p>
            <a:pPr marL="68580" indent="0">
              <a:buNone/>
            </a:pPr>
            <a:r>
              <a:rPr lang="en-US" sz="1200" dirty="0"/>
              <a:t>[9] D. </a:t>
            </a:r>
            <a:r>
              <a:rPr lang="en-US" sz="1200" dirty="0" err="1"/>
              <a:t>Zissis</a:t>
            </a:r>
            <a:r>
              <a:rPr lang="en-US" sz="1200" dirty="0"/>
              <a:t>, D. </a:t>
            </a:r>
            <a:r>
              <a:rPr lang="en-US" sz="1200" dirty="0" err="1"/>
              <a:t>Lekkas</a:t>
            </a:r>
            <a:r>
              <a:rPr lang="en-US" sz="1200" dirty="0"/>
              <a:t>, "</a:t>
            </a:r>
            <a:r>
              <a:rPr lang="en-US" sz="1200" dirty="0" smtClean="0"/>
              <a:t>Addressing</a:t>
            </a:r>
            <a:r>
              <a:rPr lang="tr-TR" sz="1200" dirty="0" smtClean="0"/>
              <a:t> </a:t>
            </a:r>
            <a:r>
              <a:rPr lang="en-US" sz="1200" dirty="0" smtClean="0"/>
              <a:t>cloud </a:t>
            </a:r>
            <a:r>
              <a:rPr lang="en-US" sz="1200" dirty="0"/>
              <a:t>computing security issues", </a:t>
            </a:r>
            <a:r>
              <a:rPr lang="en-US" sz="1200" b="1" dirty="0" err="1" smtClean="0"/>
              <a:t>Journa</a:t>
            </a:r>
            <a:r>
              <a:rPr lang="tr-TR" sz="1200" b="1" dirty="0" smtClean="0"/>
              <a:t>l </a:t>
            </a:r>
            <a:r>
              <a:rPr lang="tr-TR" sz="1200" b="1" dirty="0" err="1" smtClean="0"/>
              <a:t>Future</a:t>
            </a:r>
            <a:r>
              <a:rPr lang="tr-TR" sz="1200" b="1" dirty="0" smtClean="0"/>
              <a:t> </a:t>
            </a:r>
            <a:r>
              <a:rPr lang="tr-TR" sz="1200" b="1" dirty="0" err="1"/>
              <a:t>Generation</a:t>
            </a:r>
            <a:r>
              <a:rPr lang="tr-TR" sz="1200" b="1" dirty="0"/>
              <a:t> </a:t>
            </a:r>
            <a:r>
              <a:rPr lang="tr-TR" sz="1200" b="1" dirty="0" err="1"/>
              <a:t>Computer</a:t>
            </a:r>
            <a:r>
              <a:rPr lang="tr-TR" sz="1200" b="1" dirty="0"/>
              <a:t> </a:t>
            </a:r>
            <a:r>
              <a:rPr lang="tr-TR" sz="1200" b="1" dirty="0" smtClean="0"/>
              <a:t>Systems</a:t>
            </a:r>
            <a:r>
              <a:rPr lang="tr-TR" sz="1200" dirty="0" smtClean="0"/>
              <a:t>,28(3</a:t>
            </a:r>
            <a:r>
              <a:rPr lang="tr-TR" sz="1200" dirty="0"/>
              <a:t>), 583-592 (2012).</a:t>
            </a:r>
          </a:p>
          <a:p>
            <a:pPr marL="68580" indent="0">
              <a:buNone/>
            </a:pPr>
            <a:r>
              <a:rPr lang="tr-TR" sz="1200" dirty="0"/>
              <a:t>[10] A. C. Donald, S. A. </a:t>
            </a:r>
            <a:r>
              <a:rPr lang="tr-TR" sz="1200" dirty="0" err="1"/>
              <a:t>Oli</a:t>
            </a:r>
            <a:r>
              <a:rPr lang="tr-TR" sz="1200" dirty="0"/>
              <a:t>, L. </a:t>
            </a:r>
            <a:r>
              <a:rPr lang="tr-TR" sz="1200" dirty="0" err="1"/>
              <a:t>Arockiam</a:t>
            </a:r>
            <a:r>
              <a:rPr lang="tr-TR" sz="1200" dirty="0" smtClean="0"/>
              <a:t>, </a:t>
            </a:r>
            <a:r>
              <a:rPr lang="en-US" sz="1200" dirty="0" smtClean="0"/>
              <a:t>“</a:t>
            </a:r>
            <a:r>
              <a:rPr lang="en-US" sz="1200" dirty="0"/>
              <a:t>Mobile Cloud Security Issues </a:t>
            </a:r>
            <a:r>
              <a:rPr lang="en-US" sz="1200" dirty="0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Challenges</a:t>
            </a:r>
            <a:r>
              <a:rPr lang="tr-TR" sz="1200" dirty="0"/>
              <a:t>: A </a:t>
            </a:r>
            <a:r>
              <a:rPr lang="tr-TR" sz="1200" dirty="0" err="1"/>
              <a:t>Perspective</a:t>
            </a:r>
            <a:r>
              <a:rPr lang="tr-TR" sz="1200" dirty="0"/>
              <a:t>”, </a:t>
            </a:r>
            <a:r>
              <a:rPr lang="tr-TR" sz="1200" b="1" dirty="0" smtClean="0"/>
              <a:t>International </a:t>
            </a:r>
            <a:r>
              <a:rPr lang="en-US" sz="1200" b="1" dirty="0" smtClean="0"/>
              <a:t>Journal </a:t>
            </a:r>
            <a:r>
              <a:rPr lang="en-US" sz="1200" b="1" dirty="0"/>
              <a:t>of Engineering and </a:t>
            </a:r>
            <a:r>
              <a:rPr lang="en-US" sz="1200" b="1" dirty="0" smtClean="0"/>
              <a:t>Innovative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Technology</a:t>
            </a:r>
            <a:r>
              <a:rPr lang="tr-TR" sz="1200" b="1" dirty="0" smtClean="0"/>
              <a:t> </a:t>
            </a:r>
            <a:r>
              <a:rPr lang="tr-TR" sz="1200" b="1" dirty="0"/>
              <a:t>(IJEIT)</a:t>
            </a:r>
            <a:r>
              <a:rPr lang="tr-TR" sz="1200" dirty="0"/>
              <a:t>,3(1),401-406 (2013).</a:t>
            </a:r>
          </a:p>
          <a:p>
            <a:pPr marL="68580" indent="0">
              <a:buNone/>
            </a:pPr>
            <a:r>
              <a:rPr lang="en-US" sz="1200" dirty="0"/>
              <a:t>[11] S. Pearson, S., "Privacy, Security </a:t>
            </a:r>
            <a:r>
              <a:rPr lang="en-US" sz="1200" dirty="0" smtClean="0"/>
              <a:t>and</a:t>
            </a:r>
            <a:r>
              <a:rPr lang="tr-TR" sz="1200" dirty="0" smtClean="0"/>
              <a:t> </a:t>
            </a:r>
            <a:r>
              <a:rPr lang="en-US" sz="1200" dirty="0" smtClean="0"/>
              <a:t>Trust </a:t>
            </a:r>
            <a:r>
              <a:rPr lang="en-US" sz="1200" dirty="0"/>
              <a:t>in Cloud Computing", </a:t>
            </a:r>
            <a:r>
              <a:rPr lang="en-US" sz="1200" b="1" dirty="0"/>
              <a:t>Privacy </a:t>
            </a:r>
            <a:r>
              <a:rPr lang="en-US" sz="1200" b="1" dirty="0" smtClean="0"/>
              <a:t>and</a:t>
            </a:r>
            <a:r>
              <a:rPr lang="tr-TR" sz="1200" b="1" dirty="0" smtClean="0"/>
              <a:t> Security </a:t>
            </a:r>
            <a:r>
              <a:rPr lang="tr-TR" sz="1200" b="1" dirty="0" err="1"/>
              <a:t>for</a:t>
            </a:r>
            <a:r>
              <a:rPr lang="tr-TR" sz="1200" b="1" dirty="0"/>
              <a:t> </a:t>
            </a:r>
            <a:r>
              <a:rPr lang="tr-TR" sz="1200" b="1" dirty="0" err="1"/>
              <a:t>Cloud</a:t>
            </a:r>
            <a:r>
              <a:rPr lang="tr-TR" sz="1200" b="1" dirty="0"/>
              <a:t> </a:t>
            </a:r>
            <a:r>
              <a:rPr lang="tr-TR" sz="1200" b="1" dirty="0" smtClean="0"/>
              <a:t>Computing </a:t>
            </a:r>
            <a:r>
              <a:rPr lang="tr-TR" sz="1200" b="1" dirty="0" err="1" smtClean="0"/>
              <a:t>Computer</a:t>
            </a:r>
            <a:r>
              <a:rPr lang="tr-TR" sz="1200" b="1" dirty="0" smtClean="0"/>
              <a:t> </a:t>
            </a:r>
            <a:r>
              <a:rPr lang="tr-TR" sz="1200" b="1" dirty="0"/>
              <a:t>Communications </a:t>
            </a:r>
            <a:r>
              <a:rPr lang="tr-TR" sz="1200" b="1" dirty="0" err="1" smtClean="0"/>
              <a:t>and</a:t>
            </a:r>
            <a:r>
              <a:rPr lang="tr-TR" sz="1200" b="1" dirty="0"/>
              <a:t> </a:t>
            </a:r>
            <a:r>
              <a:rPr lang="tr-TR" sz="1200" b="1" dirty="0" smtClean="0"/>
              <a:t>Networks</a:t>
            </a:r>
            <a:r>
              <a:rPr lang="tr-TR" sz="1200" dirty="0"/>
              <a:t>, 3-42 (2013).</a:t>
            </a:r>
          </a:p>
          <a:p>
            <a:pPr marL="68580" indent="0">
              <a:buNone/>
            </a:pPr>
            <a:r>
              <a:rPr lang="en-US" sz="1200" dirty="0"/>
              <a:t>[12] B., “Security against Side </a:t>
            </a:r>
            <a:r>
              <a:rPr lang="en-US" sz="1200" dirty="0" smtClean="0"/>
              <a:t>Channel</a:t>
            </a:r>
            <a:r>
              <a:rPr lang="tr-TR" sz="1200" dirty="0" smtClean="0"/>
              <a:t> </a:t>
            </a:r>
            <a:r>
              <a:rPr lang="en-US" sz="1200" dirty="0" smtClean="0"/>
              <a:t>Attack </a:t>
            </a:r>
            <a:r>
              <a:rPr lang="en-US" sz="1200" dirty="0"/>
              <a:t>in Cloud Computing”, </a:t>
            </a:r>
            <a:r>
              <a:rPr lang="en-US" sz="1200" b="1" dirty="0" err="1" smtClean="0"/>
              <a:t>Int.Journal</a:t>
            </a:r>
            <a:r>
              <a:rPr lang="en-US" sz="1200" b="1" dirty="0" smtClean="0"/>
              <a:t> </a:t>
            </a:r>
            <a:r>
              <a:rPr lang="en-US" sz="1200" b="1" dirty="0"/>
              <a:t>of Engineering and </a:t>
            </a:r>
            <a:r>
              <a:rPr lang="en-US" sz="1200" b="1" dirty="0" smtClean="0"/>
              <a:t>Advanced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Technology</a:t>
            </a:r>
            <a:r>
              <a:rPr lang="tr-TR" sz="1200" b="1" dirty="0" smtClean="0"/>
              <a:t> </a:t>
            </a:r>
            <a:r>
              <a:rPr lang="tr-TR" sz="1200" b="1" dirty="0"/>
              <a:t>(IJEAT)</a:t>
            </a:r>
            <a:r>
              <a:rPr lang="tr-TR" sz="1200" dirty="0"/>
              <a:t>, 2(2) (2012).</a:t>
            </a:r>
          </a:p>
          <a:p>
            <a:pPr marL="68580" indent="0">
              <a:buNone/>
            </a:pPr>
            <a:r>
              <a:rPr lang="en-US" sz="1200" dirty="0"/>
              <a:t>[13] M. </a:t>
            </a:r>
            <a:r>
              <a:rPr lang="en-US" sz="1200" dirty="0" err="1"/>
              <a:t>Hölbl</a:t>
            </a:r>
            <a:r>
              <a:rPr lang="en-US" sz="1200" dirty="0"/>
              <a:t>, “Cloud </a:t>
            </a:r>
            <a:r>
              <a:rPr lang="en-US" sz="1200" dirty="0" smtClean="0"/>
              <a:t>Computing</a:t>
            </a:r>
            <a:r>
              <a:rPr lang="tr-TR" sz="1200" dirty="0" smtClean="0"/>
              <a:t> </a:t>
            </a:r>
            <a:r>
              <a:rPr lang="en-US" sz="1200" dirty="0" smtClean="0"/>
              <a:t>Security </a:t>
            </a:r>
            <a:r>
              <a:rPr lang="en-US" sz="1200" dirty="0"/>
              <a:t>and Privacy Issues”, </a:t>
            </a:r>
            <a:r>
              <a:rPr lang="en-US" sz="1200" b="1" dirty="0"/>
              <a:t>The </a:t>
            </a:r>
            <a:r>
              <a:rPr lang="en-US" sz="1200" b="1" dirty="0" smtClean="0"/>
              <a:t>Council</a:t>
            </a:r>
            <a:r>
              <a:rPr lang="tr-TR" sz="1200" b="1" dirty="0" smtClean="0"/>
              <a:t> of </a:t>
            </a:r>
            <a:r>
              <a:rPr lang="tr-TR" sz="1200" b="1" dirty="0" err="1"/>
              <a:t>European</a:t>
            </a:r>
            <a:r>
              <a:rPr lang="tr-TR" sz="1200" b="1" dirty="0"/>
              <a:t> Professional </a:t>
            </a:r>
            <a:r>
              <a:rPr lang="tr-TR" sz="1200" b="1" dirty="0" err="1" smtClean="0"/>
              <a:t>Informatics</a:t>
            </a:r>
            <a:r>
              <a:rPr lang="tr-TR" sz="1200" b="1" dirty="0"/>
              <a:t> </a:t>
            </a:r>
            <a:r>
              <a:rPr lang="tr-TR" sz="1200" b="1" dirty="0" err="1" smtClean="0"/>
              <a:t>Societies</a:t>
            </a:r>
            <a:r>
              <a:rPr lang="tr-TR" sz="1200" b="1" dirty="0" smtClean="0"/>
              <a:t> </a:t>
            </a:r>
            <a:r>
              <a:rPr lang="tr-TR" sz="1200" b="1" dirty="0"/>
              <a:t>(CEPIS)</a:t>
            </a:r>
            <a:r>
              <a:rPr lang="tr-TR" sz="1200" dirty="0"/>
              <a:t>, http://</a:t>
            </a:r>
            <a:r>
              <a:rPr lang="tr-TR" sz="1200" dirty="0" smtClean="0"/>
              <a:t>www.cepis.org/media/CEPIS_Cloud_Computing_Security</a:t>
            </a:r>
            <a:r>
              <a:rPr lang="en-US" sz="1200" dirty="0" smtClean="0"/>
              <a:t>_v17.11.pdf </a:t>
            </a:r>
            <a:r>
              <a:rPr lang="en-US" sz="1200" dirty="0"/>
              <a:t>(Son </a:t>
            </a:r>
            <a:r>
              <a:rPr lang="en-US" sz="1200" dirty="0" err="1"/>
              <a:t>Erişim</a:t>
            </a:r>
            <a:r>
              <a:rPr lang="en-US" sz="1200" dirty="0"/>
              <a:t> </a:t>
            </a:r>
            <a:r>
              <a:rPr lang="en-US" sz="1200" dirty="0" err="1"/>
              <a:t>Aralık</a:t>
            </a:r>
            <a:r>
              <a:rPr lang="en-US" sz="1200" dirty="0"/>
              <a:t> 2014).</a:t>
            </a:r>
          </a:p>
          <a:p>
            <a:pPr marL="68580" indent="0">
              <a:buNone/>
            </a:pPr>
            <a:r>
              <a:rPr lang="tr-TR" sz="1200" dirty="0"/>
              <a:t>[14] D. F. </a:t>
            </a:r>
            <a:r>
              <a:rPr lang="tr-TR" sz="1200" dirty="0" err="1"/>
              <a:t>Ferraiolo</a:t>
            </a:r>
            <a:r>
              <a:rPr lang="tr-TR" sz="1200" dirty="0"/>
              <a:t>, D. R. </a:t>
            </a:r>
            <a:r>
              <a:rPr lang="tr-TR" sz="1200" dirty="0" err="1"/>
              <a:t>Kuhn</a:t>
            </a:r>
            <a:r>
              <a:rPr lang="tr-TR" sz="1200" dirty="0"/>
              <a:t>, </a:t>
            </a:r>
            <a:r>
              <a:rPr lang="tr-TR" sz="1200" dirty="0" err="1" smtClean="0"/>
              <a:t>R.Chandramouli</a:t>
            </a:r>
            <a:r>
              <a:rPr lang="tr-TR" sz="1200" dirty="0"/>
              <a:t>, “Role </a:t>
            </a:r>
            <a:r>
              <a:rPr lang="tr-TR" sz="1200" dirty="0" err="1"/>
              <a:t>Based</a:t>
            </a:r>
            <a:r>
              <a:rPr lang="tr-TR" sz="1200" dirty="0"/>
              <a:t> </a:t>
            </a:r>
            <a:r>
              <a:rPr lang="tr-TR" sz="1200" dirty="0" smtClean="0"/>
              <a:t>Access </a:t>
            </a:r>
            <a:r>
              <a:rPr lang="en-US" sz="1200" dirty="0" smtClean="0"/>
              <a:t>Control</a:t>
            </a:r>
            <a:r>
              <a:rPr lang="en-US" sz="1200" dirty="0"/>
              <a:t>”, </a:t>
            </a:r>
            <a:r>
              <a:rPr lang="en-US" sz="1200" b="1" dirty="0" err="1"/>
              <a:t>Artech</a:t>
            </a:r>
            <a:r>
              <a:rPr lang="en-US" sz="1200" b="1" dirty="0"/>
              <a:t> House Publishers</a:t>
            </a:r>
            <a:r>
              <a:rPr lang="en-US" sz="1200" dirty="0"/>
              <a:t>, </a:t>
            </a:r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tr-TR" sz="1200" dirty="0" smtClean="0"/>
              <a:t> Edition</a:t>
            </a:r>
            <a:r>
              <a:rPr lang="tr-TR" sz="1200" dirty="0"/>
              <a:t>, ISBN 13: </a:t>
            </a:r>
            <a:r>
              <a:rPr lang="tr-TR" sz="1200" dirty="0" smtClean="0"/>
              <a:t>978-1-59693-113-8(2007</a:t>
            </a:r>
            <a:r>
              <a:rPr lang="tr-TR" sz="12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6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DİNLEDİĞİNİZ İÇİN TEŞEKKÜRLER...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35</a:t>
            </a:fld>
            <a:endParaRPr lang="tr-T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Soru &amp; Cevap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48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r>
              <a:rPr lang="tr-TR" dirty="0" smtClean="0"/>
              <a:t>GİRİŞ - 1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4</a:t>
            </a:fld>
            <a:endParaRPr lang="tr-T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tr-TR" dirty="0" smtClean="0"/>
              <a:t>GİRİŞ - 2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rmAutofit fontScale="92500" lnSpcReduction="20000"/>
          </a:bodyPr>
          <a:lstStyle/>
          <a:p>
            <a:r>
              <a:rPr lang="tr-TR" sz="2200" dirty="0"/>
              <a:t>Bulut bilişim, </a:t>
            </a:r>
            <a:r>
              <a:rPr lang="tr-TR" sz="2200" dirty="0" smtClean="0"/>
              <a:t>internet üzerinden </a:t>
            </a:r>
            <a:r>
              <a:rPr lang="tr-TR" sz="2200" dirty="0"/>
              <a:t>hizmet veren bir teknolojidir</a:t>
            </a:r>
            <a:r>
              <a:rPr lang="tr-TR" sz="2200" dirty="0" smtClean="0"/>
              <a:t>.</a:t>
            </a:r>
          </a:p>
          <a:p>
            <a:pPr lvl="1"/>
            <a:r>
              <a:rPr lang="tr-TR" sz="1900" dirty="0" smtClean="0">
                <a:solidFill>
                  <a:schemeClr val="accent2">
                    <a:lumMod val="50000"/>
                  </a:schemeClr>
                </a:solidFill>
              </a:rPr>
              <a:t>Yeni altyapıya ihtiyaç duymadan kapasite dinamik olarak genişletilebilir.</a:t>
            </a:r>
          </a:p>
          <a:p>
            <a:pPr lvl="1"/>
            <a:r>
              <a:rPr lang="tr-TR" sz="1900" dirty="0" smtClean="0">
                <a:solidFill>
                  <a:schemeClr val="accent2">
                    <a:lumMod val="50000"/>
                  </a:schemeClr>
                </a:solidFill>
              </a:rPr>
              <a:t>Yeni personel eğitme gereksinimi yoktur.</a:t>
            </a:r>
          </a:p>
          <a:p>
            <a:pPr lvl="1"/>
            <a:r>
              <a:rPr lang="tr-TR" sz="1900" dirty="0" smtClean="0">
                <a:solidFill>
                  <a:schemeClr val="accent2">
                    <a:lumMod val="50000"/>
                  </a:schemeClr>
                </a:solidFill>
              </a:rPr>
              <a:t>Esnek ve genişletilebilirdir.</a:t>
            </a:r>
          </a:p>
          <a:p>
            <a:pPr marL="365760" lvl="1" indent="0">
              <a:buNone/>
            </a:pPr>
            <a:endParaRPr lang="tr-TR" dirty="0" smtClean="0"/>
          </a:p>
          <a:p>
            <a:pPr marL="365760" lvl="1" indent="0">
              <a:buNone/>
            </a:pPr>
            <a:endParaRPr lang="tr-TR" dirty="0" smtClean="0"/>
          </a:p>
          <a:p>
            <a:r>
              <a:rPr lang="tr-TR" sz="2200" dirty="0"/>
              <a:t>Telekomünikasyon endüstrisi, bulut bilişim çözümlerini kendi çözümleri ile birleştirmeye başlamıştır. </a:t>
            </a:r>
          </a:p>
          <a:p>
            <a:pPr lvl="1"/>
            <a:r>
              <a:rPr lang="tr-TR" sz="1900" dirty="0">
                <a:solidFill>
                  <a:schemeClr val="accent2">
                    <a:lumMod val="50000"/>
                  </a:schemeClr>
                </a:solidFill>
              </a:rPr>
              <a:t>Ericsson, kendi bulut ortamını yaratmış ve telekomünikasyon servis sağlayıcılarına bulut ortamları üzerinden hizmet vermeye başlamıştır.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4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tr-TR" dirty="0" smtClean="0"/>
              <a:t>GİRİŞ - 3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92500" lnSpcReduction="20000"/>
          </a:bodyPr>
          <a:lstStyle/>
          <a:p>
            <a:r>
              <a:rPr lang="tr-TR" sz="2200" dirty="0" smtClean="0"/>
              <a:t>Günümüzde gittikçe yaygınlaşan </a:t>
            </a:r>
            <a:r>
              <a:rPr lang="tr-TR" sz="2200" dirty="0"/>
              <a:t>bulut kullanımı </a:t>
            </a:r>
            <a:r>
              <a:rPr lang="tr-TR" sz="2200" dirty="0" smtClean="0"/>
              <a:t>devrimsel doğasından </a:t>
            </a:r>
            <a:r>
              <a:rPr lang="tr-TR" sz="2200" dirty="0"/>
              <a:t>dolayı, birçok </a:t>
            </a:r>
            <a:r>
              <a:rPr lang="tr-TR" sz="2200" dirty="0">
                <a:solidFill>
                  <a:srgbClr val="FF0000"/>
                </a:solidFill>
              </a:rPr>
              <a:t>güvenlik </a:t>
            </a:r>
            <a:r>
              <a:rPr lang="tr-TR" sz="2200" dirty="0" smtClean="0">
                <a:solidFill>
                  <a:srgbClr val="FF0000"/>
                </a:solidFill>
              </a:rPr>
              <a:t>ve gizlilik </a:t>
            </a:r>
            <a:r>
              <a:rPr lang="tr-TR" sz="2200" dirty="0">
                <a:solidFill>
                  <a:srgbClr val="FF0000"/>
                </a:solidFill>
              </a:rPr>
              <a:t>risklerini</a:t>
            </a:r>
            <a:r>
              <a:rPr lang="tr-TR" sz="2200" dirty="0"/>
              <a:t> de </a:t>
            </a:r>
            <a:r>
              <a:rPr lang="tr-TR" sz="2200" dirty="0" smtClean="0"/>
              <a:t>beraberinde getirmektedir.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sz="2200" dirty="0"/>
              <a:t>Bulut üzerinde kiralanan yerler, bilginin önem seviyesine göre çeşitli yasal yükümlülükleri de beraberinde getirmektedir. </a:t>
            </a:r>
          </a:p>
          <a:p>
            <a:pPr marL="365760" lvl="1" indent="0">
              <a:buNone/>
            </a:pPr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Örneğin birçok Avrupa ülkesinde</a:t>
            </a: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tr-TR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  bu </a:t>
            </a: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tarz gizli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bilgilerin bulunduğu </a:t>
            </a:r>
          </a:p>
          <a:p>
            <a:pPr marL="365760" lvl="1" indent="0">
              <a:buNone/>
            </a:pP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  sunucuların </a:t>
            </a: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ülke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dışına çıkışının </a:t>
            </a:r>
          </a:p>
          <a:p>
            <a:pPr marL="365760" lvl="1" indent="0">
              <a:buNone/>
            </a:pP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  olmaması </a:t>
            </a: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gerekmekte ve </a:t>
            </a:r>
            <a:endParaRPr lang="tr-TR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  bu durum </a:t>
            </a: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yasalarla </a:t>
            </a:r>
            <a:endParaRPr lang="tr-TR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r>
              <a:rPr lang="tr-TR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accent3">
                    <a:lumMod val="50000"/>
                  </a:schemeClr>
                </a:solidFill>
              </a:rPr>
              <a:t>  korunmaktadır.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6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7566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tr-TR" dirty="0"/>
              <a:t>GİRİŞ - 4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464496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tr-T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Türkiye</a:t>
            </a:r>
            <a:r>
              <a:rPr lang="tr-TR" sz="3200" dirty="0" smtClean="0">
                <a:sym typeface="Wingdings" panose="05000000000000000000" pitchFamily="2" charset="2"/>
              </a:rPr>
              <a:t> </a:t>
            </a:r>
            <a:r>
              <a:rPr lang="tr-TR" sz="3200" dirty="0">
                <a:sym typeface="Wingdings" panose="05000000000000000000" pitchFamily="2" charset="2"/>
              </a:rPr>
              <a:t> </a:t>
            </a:r>
            <a:r>
              <a:rPr lang="tr-TR" sz="3200" dirty="0" smtClean="0">
                <a:sym typeface="Wingdings" panose="05000000000000000000" pitchFamily="2" charset="2"/>
              </a:rPr>
              <a:t>Bulut </a:t>
            </a:r>
            <a:r>
              <a:rPr lang="tr-TR" sz="3200" dirty="0">
                <a:sym typeface="Wingdings" panose="05000000000000000000" pitchFamily="2" charset="2"/>
              </a:rPr>
              <a:t>bilişim hizmeti veren şirketler 5651 sayılı yasa kapsamında “Yer Sağlayıcı” rolündedirler. </a:t>
            </a:r>
            <a:endParaRPr lang="tr-TR" sz="3200" dirty="0" smtClean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700" dirty="0"/>
              <a:t>Yer sağlayıcı yasal tanıma göre, “Hizmet ve içerikleri barındıran sistemleri sağlayan veya işleten gerçek veya tüzel kişilerdir.” </a:t>
            </a:r>
          </a:p>
          <a:p>
            <a:pPr marL="640080" lvl="2" indent="0">
              <a:buNone/>
            </a:pPr>
            <a:endParaRPr lang="tr-TR" dirty="0"/>
          </a:p>
          <a:p>
            <a:pPr lvl="1"/>
            <a:r>
              <a:rPr lang="tr-TR" sz="3200" dirty="0">
                <a:solidFill>
                  <a:srgbClr val="FF0000"/>
                </a:solidFill>
              </a:rPr>
              <a:t>AB </a:t>
            </a:r>
            <a:r>
              <a:rPr lang="tr-TR" sz="3200" dirty="0">
                <a:sym typeface="Wingdings" panose="05000000000000000000" pitchFamily="2" charset="2"/>
              </a:rPr>
              <a:t> Veri Koruma Direktifleri , AB/2002/58, AB/95/46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700" dirty="0">
                <a:sym typeface="Wingdings" panose="05000000000000000000" pitchFamily="2" charset="2"/>
              </a:rPr>
              <a:t>AB, bulut hizmeti veren şirketlerin bu şartlara uymasını beklemektedir. </a:t>
            </a:r>
          </a:p>
          <a:p>
            <a:pPr lvl="1"/>
            <a:endParaRPr lang="tr-TR" dirty="0" smtClean="0">
              <a:sym typeface="Wingdings" panose="05000000000000000000" pitchFamily="2" charset="2"/>
            </a:endParaRPr>
          </a:p>
          <a:p>
            <a:pPr lvl="1"/>
            <a:r>
              <a:rPr lang="tr-TR" sz="3200" dirty="0">
                <a:solidFill>
                  <a:srgbClr val="FF0000"/>
                </a:solidFill>
                <a:sym typeface="Wingdings" panose="05000000000000000000" pitchFamily="2" charset="2"/>
              </a:rPr>
              <a:t>Amerika </a:t>
            </a:r>
            <a:r>
              <a:rPr lang="tr-TR" sz="3200" dirty="0">
                <a:sym typeface="Wingdings" panose="05000000000000000000" pitchFamily="2" charset="2"/>
              </a:rPr>
              <a:t> Akreditasyon Standartları, FISMA, FEDERAMP, </a:t>
            </a:r>
            <a:r>
              <a:rPr lang="tr-TR" sz="3200" dirty="0"/>
              <a:t>JAB</a:t>
            </a:r>
            <a:endParaRPr lang="tr-TR" sz="32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700" dirty="0" smtClean="0">
                <a:sym typeface="Wingdings" panose="05000000000000000000" pitchFamily="2" charset="2"/>
              </a:rPr>
              <a:t>FISMA, </a:t>
            </a:r>
            <a:r>
              <a:rPr lang="en-US" sz="2700" dirty="0"/>
              <a:t>Federal Information Security Management Act </a:t>
            </a:r>
            <a:endParaRPr lang="tr-TR" sz="27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700" dirty="0" smtClean="0"/>
              <a:t>FEDRAMP, The </a:t>
            </a:r>
            <a:r>
              <a:rPr lang="en-US" sz="2700" dirty="0" smtClean="0"/>
              <a:t>Federal </a:t>
            </a:r>
            <a:r>
              <a:rPr lang="en-US" sz="2700" dirty="0"/>
              <a:t>Risk and Authorization Management </a:t>
            </a:r>
            <a:r>
              <a:rPr lang="en-US" sz="2700" dirty="0" smtClean="0"/>
              <a:t>Program</a:t>
            </a:r>
            <a:endParaRPr lang="tr-TR" sz="27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700" dirty="0" smtClean="0"/>
              <a:t>JAB, Joint </a:t>
            </a:r>
            <a:r>
              <a:rPr lang="tr-TR" sz="2700" dirty="0"/>
              <a:t>Accreditation Board</a:t>
            </a:r>
            <a:endParaRPr lang="tr-TR" sz="2700" dirty="0" smtClean="0">
              <a:sym typeface="Wingdings" panose="05000000000000000000" pitchFamily="2" charset="2"/>
            </a:endParaRPr>
          </a:p>
          <a:p>
            <a:pPr lvl="2"/>
            <a:endParaRPr lang="tr-TR" dirty="0"/>
          </a:p>
          <a:p>
            <a:pPr marL="640080" lvl="2" indent="0">
              <a:buNone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tr-TR" dirty="0" smtClean="0"/>
              <a:t>BULUT MİMARİSİ GÜVENLİĞİ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032448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TDK’ya göre güvenlik;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>
                <a:solidFill>
                  <a:schemeClr val="accent2">
                    <a:lumMod val="50000"/>
                  </a:schemeClr>
                </a:solidFill>
              </a:rPr>
              <a:t>Toplum yaşamında yasal düzenin aksamadan yürütülmesi, kişilerin korkusuzca yaşayabilmesi durumu, </a:t>
            </a:r>
            <a:r>
              <a:rPr lang="tr-TR" sz="1800" dirty="0" smtClean="0">
                <a:solidFill>
                  <a:schemeClr val="accent2">
                    <a:lumMod val="50000"/>
                  </a:schemeClr>
                </a:solidFill>
              </a:rPr>
              <a:t>emniyet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r>
              <a:rPr lang="tr-TR" sz="2000" dirty="0"/>
              <a:t>Bilişim açısından bakılacak olursa güvenliğin sağlanması için 3 temel güvenlik öğesi bulunmalıdır: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b="1" dirty="0" smtClean="0">
                <a:solidFill>
                  <a:schemeClr val="accent2">
                    <a:lumMod val="50000"/>
                  </a:schemeClr>
                </a:solidFill>
              </a:rPr>
              <a:t>Gizlilik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b="1" dirty="0" smtClean="0">
                <a:solidFill>
                  <a:schemeClr val="accent2">
                    <a:lumMod val="50000"/>
                  </a:schemeClr>
                </a:solidFill>
              </a:rPr>
              <a:t>Bütünlük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b="1" dirty="0" smtClean="0">
                <a:solidFill>
                  <a:schemeClr val="accent2">
                    <a:lumMod val="50000"/>
                  </a:schemeClr>
                </a:solidFill>
              </a:rPr>
              <a:t>Erişilebilirlik</a:t>
            </a:r>
          </a:p>
          <a:p>
            <a:pPr marL="365760" lvl="1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9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tr-TR" dirty="0"/>
              <a:t>BULUT MİMARİSİ </a:t>
            </a:r>
            <a:r>
              <a:rPr lang="tr-TR" dirty="0" smtClean="0"/>
              <a:t>GÜVENLİĞİ - 2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CFB-2B43-4E4A-B2C1-C01FE8BD89D8}" type="slidenum">
              <a:rPr lang="tr-TR" smtClean="0"/>
              <a:t>9</a:t>
            </a:fld>
            <a:endParaRPr lang="tr-TR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416823" cy="39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3063169"/>
            <a:ext cx="864096" cy="1008112"/>
          </a:xfrm>
          <a:prstGeom prst="rect">
            <a:avLst/>
          </a:prstGeom>
          <a:solidFill>
            <a:srgbClr val="FF0000">
              <a:alpha val="0"/>
            </a:srgbClr>
          </a:solidFill>
          <a:ln w="41275"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7" y="2528356"/>
            <a:ext cx="2592288" cy="504056"/>
          </a:xfrm>
          <a:prstGeom prst="rect">
            <a:avLst/>
          </a:prstGeom>
          <a:solidFill>
            <a:srgbClr val="FF0000">
              <a:alpha val="0"/>
            </a:srgbClr>
          </a:solidFill>
          <a:ln w="41275"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0878" y="4473116"/>
            <a:ext cx="2592288" cy="648072"/>
          </a:xfrm>
          <a:prstGeom prst="rect">
            <a:avLst/>
          </a:prstGeom>
          <a:solidFill>
            <a:srgbClr val="FF0000">
              <a:alpha val="0"/>
            </a:srgbClr>
          </a:solidFill>
          <a:ln w="41275"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7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2071</Words>
  <Application>Microsoft Office PowerPoint</Application>
  <PresentationFormat>On-screen Show (4:3)</PresentationFormat>
  <Paragraphs>316</Paragraphs>
  <Slides>35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Austin</vt:lpstr>
      <vt:lpstr>PowerPoint Presentation</vt:lpstr>
      <vt:lpstr>İÇİNDEKİLER</vt:lpstr>
      <vt:lpstr>GİRİŞ</vt:lpstr>
      <vt:lpstr>GİRİŞ - 1</vt:lpstr>
      <vt:lpstr>GİRİŞ - 2</vt:lpstr>
      <vt:lpstr>GİRİŞ - 3</vt:lpstr>
      <vt:lpstr>GİRİŞ - 4</vt:lpstr>
      <vt:lpstr>BULUT MİMARİSİ GÜVENLİĞİ</vt:lpstr>
      <vt:lpstr>BULUT MİMARİSİ GÜVENLİĞİ - 2</vt:lpstr>
      <vt:lpstr>SİSTEM BAKIŞ AÇISINDAN GÜVENLİK</vt:lpstr>
      <vt:lpstr>UYGULAMA GELİŞTİRİCİ BAKIŞ AÇISINDAN GÜVENLİK</vt:lpstr>
      <vt:lpstr>UYGULAMA YAZILIM GÜVENLİĞİ - GÜVENLİK TESTLERİ</vt:lpstr>
      <vt:lpstr>KULLANICI BAKIŞ AÇISINDAN GÜVENLİK</vt:lpstr>
      <vt:lpstr>BULUT MİMARİLER ÜZERİNDEKİ GÜVENLİK RİSKLERİ </vt:lpstr>
      <vt:lpstr>GİZLİLİK RİSKLERİ</vt:lpstr>
      <vt:lpstr>VERİ BÜTÜNLÜĞÜ RİSKLERİ</vt:lpstr>
      <vt:lpstr>VERİ BÜTÜNLÜĞÜ RİSKLERİ - 2</vt:lpstr>
      <vt:lpstr>BULUT SİSTEMLERİNE YÖNELİK SALDIRILAR</vt:lpstr>
      <vt:lpstr>DAĞITIK HİZMET ENGELLEME SALDIRILARI – DDoS </vt:lpstr>
      <vt:lpstr>DAĞITIK HİZMET ENGELLEME SALDIRILARI – DDoS - 2</vt:lpstr>
      <vt:lpstr>YAN KANAL SALDIRILARI</vt:lpstr>
      <vt:lpstr>YAN KANAL SALDIRILARI - 2</vt:lpstr>
      <vt:lpstr>ORTADAKİ ADAM SALDIRILARI</vt:lpstr>
      <vt:lpstr>BULUT SALDIRILARINDAN KORUNMAK İÇİN GELİŞTİRİLEN YÖNTEMLER</vt:lpstr>
      <vt:lpstr>1. KİMLİK YÖNETİMİ VE KULLANICI DOĞRULAMA</vt:lpstr>
      <vt:lpstr>1. KİMLİK YÖNETİMİ VE KULLANICI DOĞRULAMA - 2</vt:lpstr>
      <vt:lpstr>2. ERİŞİM KONTROLÜ</vt:lpstr>
      <vt:lpstr>2. ERİŞİM KONTROLÜ - 2</vt:lpstr>
      <vt:lpstr>3. VERİ ŞİFRELEME</vt:lpstr>
      <vt:lpstr>3. VERİ ŞİFRELEME - 2</vt:lpstr>
      <vt:lpstr>4. VERİ AKTARIMI</vt:lpstr>
      <vt:lpstr>SONUÇ</vt:lpstr>
      <vt:lpstr>KAYNAKLAR</vt:lpstr>
      <vt:lpstr>KAYNAKLAR - 2</vt:lpstr>
      <vt:lpstr>DİNLEDİĞİNİZ İÇİN TEŞEKKÜRLER...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Bulut Sİstem Güvenlİğİ, SaldIrIlar ve  SaldIrIlardan Korunmak İçİn Gelİştİrİlen Yöntemler</dc:title>
  <dc:creator>Gul Deliorman</dc:creator>
  <cp:lastModifiedBy>Gul Deliorman</cp:lastModifiedBy>
  <cp:revision>444</cp:revision>
  <dcterms:created xsi:type="dcterms:W3CDTF">2015-01-09T11:39:28Z</dcterms:created>
  <dcterms:modified xsi:type="dcterms:W3CDTF">2015-02-10T11:40:28Z</dcterms:modified>
</cp:coreProperties>
</file>