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2"/>
  </p:notesMasterIdLst>
  <p:handoutMasterIdLst>
    <p:handoutMasterId r:id="rId23"/>
  </p:handoutMasterIdLst>
  <p:sldIdLst>
    <p:sldId id="256" r:id="rId2"/>
    <p:sldId id="257" r:id="rId3"/>
    <p:sldId id="258" r:id="rId4"/>
    <p:sldId id="270" r:id="rId5"/>
    <p:sldId id="271" r:id="rId6"/>
    <p:sldId id="275" r:id="rId7"/>
    <p:sldId id="279" r:id="rId8"/>
    <p:sldId id="287" r:id="rId9"/>
    <p:sldId id="291" r:id="rId10"/>
    <p:sldId id="292" r:id="rId11"/>
    <p:sldId id="289" r:id="rId12"/>
    <p:sldId id="278" r:id="rId13"/>
    <p:sldId id="265" r:id="rId14"/>
    <p:sldId id="267" r:id="rId15"/>
    <p:sldId id="264" r:id="rId16"/>
    <p:sldId id="280" r:id="rId17"/>
    <p:sldId id="290" r:id="rId18"/>
    <p:sldId id="283" r:id="rId19"/>
    <p:sldId id="284" r:id="rId20"/>
    <p:sldId id="28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60"/>
  </p:normalViewPr>
  <p:slideViewPr>
    <p:cSldViewPr>
      <p:cViewPr varScale="1">
        <p:scale>
          <a:sx n="69" d="100"/>
          <a:sy n="69" d="100"/>
        </p:scale>
        <p:origin x="-14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61AA0FB-CE16-44BA-AAE9-C13E5969C480}" type="datetimeFigureOut">
              <a:rPr lang="tr-TR" smtClean="0"/>
              <a:t>01.02.2015</a:t>
            </a:fld>
            <a:endParaRPr lang="tr-T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C53A74-B426-41FC-92DF-EF8F3B4C4A67}" type="slidenum">
              <a:rPr lang="tr-TR" smtClean="0"/>
              <a:t>‹#›</a:t>
            </a:fld>
            <a:endParaRPr lang="tr-TR"/>
          </a:p>
        </p:txBody>
      </p:sp>
    </p:spTree>
    <p:extLst>
      <p:ext uri="{BB962C8B-B14F-4D97-AF65-F5344CB8AC3E}">
        <p14:creationId xmlns:p14="http://schemas.microsoft.com/office/powerpoint/2010/main" val="38790480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10D173-A2CA-4041-B910-C8A2F6EA5B9F}" type="datetimeFigureOut">
              <a:rPr lang="tr-TR" smtClean="0"/>
              <a:t>01.02.2015</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27D362-3233-45B3-8636-0393B3339D4E}" type="slidenum">
              <a:rPr lang="tr-TR" smtClean="0"/>
              <a:t>‹#›</a:t>
            </a:fld>
            <a:endParaRPr lang="tr-TR"/>
          </a:p>
        </p:txBody>
      </p:sp>
    </p:spTree>
    <p:extLst>
      <p:ext uri="{BB962C8B-B14F-4D97-AF65-F5344CB8AC3E}">
        <p14:creationId xmlns:p14="http://schemas.microsoft.com/office/powerpoint/2010/main" val="3278344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10"/>
          </p:nvPr>
        </p:nvSpPr>
        <p:spPr/>
        <p:txBody>
          <a:bodyPr/>
          <a:lstStyle/>
          <a:p>
            <a:fld id="{0127D362-3233-45B3-8636-0393B3339D4E}" type="slidenum">
              <a:rPr lang="tr-TR" smtClean="0"/>
              <a:t>8</a:t>
            </a:fld>
            <a:endParaRPr lang="tr-TR"/>
          </a:p>
        </p:txBody>
      </p:sp>
    </p:spTree>
    <p:extLst>
      <p:ext uri="{BB962C8B-B14F-4D97-AF65-F5344CB8AC3E}">
        <p14:creationId xmlns:p14="http://schemas.microsoft.com/office/powerpoint/2010/main" val="3961519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2/1/2015</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2/1/2015</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543800" cy="3355975"/>
          </a:xfrm>
        </p:spPr>
        <p:txBody>
          <a:bodyPr/>
          <a:lstStyle/>
          <a:p>
            <a:r>
              <a:rPr lang="tr-TR" dirty="0"/>
              <a:t/>
            </a:r>
            <a:br>
              <a:rPr lang="tr-TR" dirty="0"/>
            </a:br>
            <a:r>
              <a:rPr lang="tr-TR" sz="4000" b="1" dirty="0" smtClean="0"/>
              <a:t>JADE</a:t>
            </a:r>
            <a:r>
              <a:rPr lang="tr-TR" sz="4000" b="1" dirty="0"/>
              <a:t>, JADEX, RETSINA, DECAF Etmen Geliştirim Platformlarının Karşılaştırılması </a:t>
            </a:r>
            <a:r>
              <a:rPr lang="tr-TR" sz="4400" b="1" dirty="0" smtClean="0"/>
              <a:t/>
            </a:r>
            <a:br>
              <a:rPr lang="tr-TR" sz="4400" b="1" dirty="0" smtClean="0"/>
            </a:br>
            <a:r>
              <a:rPr lang="tr-TR" sz="4400" b="1" dirty="0"/>
              <a:t/>
            </a:r>
            <a:br>
              <a:rPr lang="tr-TR" sz="4400" b="1" dirty="0"/>
            </a:br>
            <a:endParaRPr lang="tr-TR" sz="2000" dirty="0"/>
          </a:p>
        </p:txBody>
      </p:sp>
      <p:sp>
        <p:nvSpPr>
          <p:cNvPr id="3" name="Subtitle 2"/>
          <p:cNvSpPr>
            <a:spLocks noGrp="1"/>
          </p:cNvSpPr>
          <p:nvPr>
            <p:ph type="subTitle" idx="1"/>
          </p:nvPr>
        </p:nvSpPr>
        <p:spPr/>
        <p:txBody>
          <a:bodyPr/>
          <a:lstStyle/>
          <a:p>
            <a:r>
              <a:rPr lang="tr-TR" b="1" dirty="0"/>
              <a:t>Duygu SÖNMEZ</a:t>
            </a:r>
            <a:br>
              <a:rPr lang="tr-TR" b="1" dirty="0"/>
            </a:br>
            <a:r>
              <a:rPr lang="tr-TR" b="1" dirty="0"/>
              <a:t>ÇANAKKALE ONSEKİZ MART ÜNİVERSİTESİ </a:t>
            </a:r>
            <a:br>
              <a:rPr lang="tr-TR" b="1" dirty="0"/>
            </a:br>
            <a:r>
              <a:rPr lang="tr-TR" b="1" dirty="0"/>
              <a:t>BİLGİSAYAR MÜHENDİSLİĞİ</a:t>
            </a:r>
            <a:endParaRPr lang="tr-TR" dirty="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8103284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JADEX</a:t>
            </a:r>
            <a:endParaRPr lang="tr-TR" dirty="0"/>
          </a:p>
        </p:txBody>
      </p:sp>
      <p:sp>
        <p:nvSpPr>
          <p:cNvPr id="3" name="Content Placeholder 2"/>
          <p:cNvSpPr>
            <a:spLocks noGrp="1"/>
          </p:cNvSpPr>
          <p:nvPr>
            <p:ph idx="1"/>
          </p:nvPr>
        </p:nvSpPr>
        <p:spPr/>
        <p:txBody>
          <a:bodyPr/>
          <a:lstStyle/>
          <a:p>
            <a:r>
              <a:rPr lang="tr-TR" dirty="0" smtClean="0"/>
              <a:t>Xml ve java</a:t>
            </a:r>
            <a:endParaRPr lang="tr-TR" dirty="0"/>
          </a:p>
          <a:p>
            <a:pPr marL="114300" indent="0">
              <a:buNone/>
            </a:pPr>
            <a:r>
              <a:rPr lang="tr-TR" sz="1800" dirty="0" smtClean="0"/>
              <a:t>Agent Definition File (kanı/istek/hedef): xml</a:t>
            </a:r>
          </a:p>
          <a:p>
            <a:pPr marL="114300" indent="0">
              <a:buNone/>
            </a:pPr>
            <a:r>
              <a:rPr lang="tr-TR" sz="1800" dirty="0" smtClean="0"/>
              <a:t>Planlar: java</a:t>
            </a:r>
          </a:p>
          <a:p>
            <a:pPr marL="114300" indent="0">
              <a:buNone/>
            </a:pPr>
            <a:endParaRPr lang="tr-TR" sz="1800" dirty="0" smtClean="0"/>
          </a:p>
          <a:p>
            <a:pPr marL="114300" indent="0">
              <a:buNone/>
            </a:pPr>
            <a:r>
              <a:rPr lang="tr-TR" sz="1800" dirty="0" smtClean="0"/>
              <a:t>ADF:					Plan:			</a:t>
            </a:r>
          </a:p>
          <a:p>
            <a:pPr marL="114300" indent="0">
              <a:buNone/>
            </a:pPr>
            <a:r>
              <a:rPr lang="tr-TR" sz="1800" dirty="0" smtClean="0"/>
              <a:t>&lt;agent name =‘’ping’’&gt;		public class PingPlan</a:t>
            </a:r>
          </a:p>
          <a:p>
            <a:pPr marL="114300" indent="0">
              <a:buNone/>
            </a:pPr>
            <a:r>
              <a:rPr lang="tr-TR" sz="1800" dirty="0" smtClean="0"/>
              <a:t>	&lt;kanilar&gt;				extends ThreadedPlan</a:t>
            </a:r>
          </a:p>
          <a:p>
            <a:pPr marL="114300" indent="0">
              <a:buNone/>
            </a:pPr>
            <a:r>
              <a:rPr lang="tr-TR" sz="1800" dirty="0" smtClean="0"/>
              <a:t>	......			{</a:t>
            </a:r>
          </a:p>
          <a:p>
            <a:pPr marL="114300" indent="0">
              <a:buNone/>
            </a:pPr>
            <a:r>
              <a:rPr lang="tr-TR" sz="1800" dirty="0" smtClean="0"/>
              <a:t>	&lt;istekler&gt;				public void body()</a:t>
            </a:r>
          </a:p>
          <a:p>
            <a:pPr marL="114300" indent="0">
              <a:buNone/>
            </a:pPr>
            <a:r>
              <a:rPr lang="tr-TR" sz="1800" dirty="0" smtClean="0"/>
              <a:t>	.......				{</a:t>
            </a:r>
          </a:p>
          <a:p>
            <a:pPr marL="114300" indent="0">
              <a:buNone/>
            </a:pPr>
            <a:r>
              <a:rPr lang="tr-TR" sz="1800" dirty="0" smtClean="0"/>
              <a:t>	&lt;hedefler&gt;			.................</a:t>
            </a:r>
          </a:p>
          <a:p>
            <a:pPr marL="114300" indent="0">
              <a:buNone/>
            </a:pPr>
            <a:r>
              <a:rPr lang="tr-TR" sz="1800" dirty="0" smtClean="0"/>
              <a:t>	......				}</a:t>
            </a:r>
          </a:p>
          <a:p>
            <a:pPr marL="114300" indent="0">
              <a:buNone/>
            </a:pPr>
            <a:r>
              <a:rPr lang="tr-TR" sz="1800" dirty="0" smtClean="0"/>
              <a:t>&lt;/agent&gt;			          	...	}	</a:t>
            </a:r>
            <a:endParaRPr lang="tr-TR" sz="1800" dirty="0"/>
          </a:p>
        </p:txBody>
      </p:sp>
      <p:pic>
        <p:nvPicPr>
          <p:cNvPr id="4" name="4 Resim" descr="akademikbilisim2015-711x460.jpg"/>
          <p:cNvPicPr>
            <a:picLocks noChangeAspect="1"/>
          </p:cNvPicPr>
          <p:nvPr/>
        </p:nvPicPr>
        <p:blipFill>
          <a:blip r:embed="rId2" cstate="print"/>
          <a:stretch>
            <a:fillRect/>
          </a:stretch>
        </p:blipFill>
        <p:spPr>
          <a:xfrm>
            <a:off x="3200400" y="5715000"/>
            <a:ext cx="1363689" cy="882274"/>
          </a:xfrm>
          <a:prstGeom prst="rect">
            <a:avLst/>
          </a:prstGeom>
        </p:spPr>
      </p:pic>
    </p:spTree>
    <p:extLst>
      <p:ext uri="{BB962C8B-B14F-4D97-AF65-F5344CB8AC3E}">
        <p14:creationId xmlns:p14="http://schemas.microsoft.com/office/powerpoint/2010/main" val="1857443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JADE </a:t>
            </a:r>
            <a:r>
              <a:rPr lang="tr-TR" sz="2000" dirty="0"/>
              <a:t>(Java Agent Development Framework) </a:t>
            </a:r>
          </a:p>
        </p:txBody>
      </p:sp>
      <p:sp>
        <p:nvSpPr>
          <p:cNvPr id="3" name="Content Placeholder 2"/>
          <p:cNvSpPr>
            <a:spLocks noGrp="1"/>
          </p:cNvSpPr>
          <p:nvPr>
            <p:ph idx="1"/>
          </p:nvPr>
        </p:nvSpPr>
        <p:spPr/>
        <p:txBody>
          <a:bodyPr>
            <a:normAutofit/>
          </a:bodyPr>
          <a:lstStyle/>
          <a:p>
            <a:pPr marL="114300" indent="0">
              <a:buNone/>
            </a:pPr>
            <a:r>
              <a:rPr lang="tr-TR" sz="2000" dirty="0" smtClean="0"/>
              <a:t>FIPA standartlarına uygun geliştirim</a:t>
            </a:r>
          </a:p>
          <a:p>
            <a:pPr marL="114300" indent="0">
              <a:buNone/>
            </a:pPr>
            <a:r>
              <a:rPr lang="tr-TR" sz="2000" dirty="0" smtClean="0"/>
              <a:t>Mimariden bağımsız «ilkel» basit etmen geliştirimi</a:t>
            </a:r>
          </a:p>
          <a:p>
            <a:pPr marL="114300" indent="0">
              <a:buNone/>
            </a:pPr>
            <a:r>
              <a:rPr lang="tr-TR" sz="2000" dirty="0" smtClean="0"/>
              <a:t>Java dilinin kullanım avantajları</a:t>
            </a:r>
          </a:p>
          <a:p>
            <a:pPr marL="114300" indent="0">
              <a:buNone/>
            </a:pPr>
            <a:r>
              <a:rPr lang="tr-TR" sz="2000" dirty="0" smtClean="0"/>
              <a:t>Mobil geliştirim</a:t>
            </a:r>
          </a:p>
          <a:p>
            <a:pPr marL="114300" indent="0">
              <a:buNone/>
            </a:pPr>
            <a:endParaRPr lang="tr-TR" sz="2000" dirty="0"/>
          </a:p>
          <a:p>
            <a:pPr marL="114300" indent="0">
              <a:buNone/>
            </a:pPr>
            <a:r>
              <a:rPr lang="tr-TR" sz="2000" dirty="0" smtClean="0"/>
              <a:t>JADE </a:t>
            </a:r>
            <a:r>
              <a:rPr lang="tr-TR" sz="2000" dirty="0"/>
              <a:t>platformunda FIPA standartlarını sağlayan üç adet özel </a:t>
            </a:r>
            <a:r>
              <a:rPr lang="tr-TR" sz="2000" dirty="0" smtClean="0"/>
              <a:t>bileşen mevcuttur</a:t>
            </a:r>
            <a:r>
              <a:rPr lang="tr-TR" sz="2000" dirty="0"/>
              <a:t>. </a:t>
            </a:r>
            <a:endParaRPr lang="tr-TR" sz="2000" dirty="0" smtClean="0"/>
          </a:p>
          <a:p>
            <a:r>
              <a:rPr lang="tr-TR" sz="2000" dirty="0" smtClean="0"/>
              <a:t>Etmen </a:t>
            </a:r>
            <a:r>
              <a:rPr lang="tr-TR" sz="2000" dirty="0"/>
              <a:t>Yönetim Sistemi (Agent Management </a:t>
            </a:r>
            <a:r>
              <a:rPr lang="tr-TR" sz="2000" dirty="0" smtClean="0"/>
              <a:t>System)</a:t>
            </a:r>
          </a:p>
          <a:p>
            <a:r>
              <a:rPr lang="tr-TR" sz="2000" dirty="0" smtClean="0"/>
              <a:t>Dizin </a:t>
            </a:r>
            <a:r>
              <a:rPr lang="tr-TR" sz="2000" dirty="0"/>
              <a:t>Kolaylaştırıcı (Directory Facilitator) </a:t>
            </a:r>
            <a:r>
              <a:rPr lang="tr-TR" sz="2000" dirty="0" smtClean="0"/>
              <a:t> </a:t>
            </a:r>
          </a:p>
          <a:p>
            <a:r>
              <a:rPr lang="tr-TR" sz="2000" dirty="0" smtClean="0"/>
              <a:t>Etmen </a:t>
            </a:r>
            <a:r>
              <a:rPr lang="tr-TR" sz="2000" dirty="0"/>
              <a:t>İletişim </a:t>
            </a:r>
            <a:r>
              <a:rPr lang="tr-TR" sz="2000" dirty="0" smtClean="0"/>
              <a:t>Kanalı </a:t>
            </a:r>
            <a:r>
              <a:rPr lang="tr-TR" sz="2000" dirty="0"/>
              <a:t>(Agent Communication Channel). </a:t>
            </a:r>
            <a:endParaRPr lang="tr-TR" sz="2000" dirty="0" smtClean="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22827613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DECAF </a:t>
            </a:r>
            <a:r>
              <a:rPr lang="en-US" sz="2000" dirty="0"/>
              <a:t>(Distributed, Environment Centered Agent Framework) </a:t>
            </a:r>
            <a:endParaRPr lang="tr-TR" sz="2000" dirty="0"/>
          </a:p>
        </p:txBody>
      </p:sp>
      <p:sp>
        <p:nvSpPr>
          <p:cNvPr id="3" name="Content Placeholder 2"/>
          <p:cNvSpPr>
            <a:spLocks noGrp="1"/>
          </p:cNvSpPr>
          <p:nvPr>
            <p:ph idx="1"/>
          </p:nvPr>
        </p:nvSpPr>
        <p:spPr/>
        <p:txBody>
          <a:bodyPr>
            <a:normAutofit/>
          </a:bodyPr>
          <a:lstStyle/>
          <a:p>
            <a:pPr algn="just"/>
            <a:r>
              <a:rPr lang="tr-TR" sz="1800" dirty="0"/>
              <a:t>Kanı/İstek/Hedef mimarisinde oluşturulmuştur. </a:t>
            </a:r>
            <a:endParaRPr lang="tr-TR" sz="1800" dirty="0" smtClean="0"/>
          </a:p>
          <a:p>
            <a:r>
              <a:rPr lang="tr-TR" sz="1800" dirty="0" smtClean="0"/>
              <a:t>İletişim </a:t>
            </a:r>
            <a:r>
              <a:rPr lang="tr-TR" sz="1800" dirty="0"/>
              <a:t>planlama koordinasyon sağlar. </a:t>
            </a:r>
          </a:p>
          <a:p>
            <a:pPr algn="just"/>
            <a:r>
              <a:rPr lang="tr-TR" sz="1800" dirty="0" smtClean="0"/>
              <a:t>Java dilini kullanır. </a:t>
            </a:r>
          </a:p>
          <a:p>
            <a:pPr algn="just"/>
            <a:r>
              <a:rPr lang="tr-TR" sz="1800" dirty="0" smtClean="0"/>
              <a:t>Eşleştirici etmen (matchmaker)</a:t>
            </a:r>
          </a:p>
          <a:p>
            <a:pPr algn="just"/>
            <a:r>
              <a:rPr lang="tr-TR" sz="1800" dirty="0" smtClean="0"/>
              <a:t>Planlama yapısı olarak HTN kullanır. </a:t>
            </a:r>
          </a:p>
          <a:p>
            <a:pPr algn="just"/>
            <a:r>
              <a:rPr lang="tr-TR" sz="1800" dirty="0" smtClean="0"/>
              <a:t>Plan editörü mevcuttur. </a:t>
            </a:r>
          </a:p>
          <a:p>
            <a:pPr algn="just"/>
            <a:endParaRPr lang="tr-TR" sz="1800" dirty="0"/>
          </a:p>
          <a:p>
            <a:pPr marL="114300" indent="0" algn="just">
              <a:buNone/>
            </a:pPr>
            <a:r>
              <a:rPr lang="tr-TR" sz="1800" dirty="0" smtClean="0"/>
              <a:t>HTN:</a:t>
            </a:r>
          </a:p>
          <a:p>
            <a:r>
              <a:rPr lang="tr-TR" sz="1800" dirty="0" smtClean="0"/>
              <a:t>Adım 1:Görevleri alt görevlere ayrıştır. </a:t>
            </a:r>
          </a:p>
          <a:p>
            <a:r>
              <a:rPr lang="tr-TR" sz="1800" dirty="0" smtClean="0"/>
              <a:t>Adım 2:Görev gerçekleştirimindeki kısıtlamaları kontrol et. </a:t>
            </a:r>
          </a:p>
          <a:p>
            <a:r>
              <a:rPr lang="tr-TR" sz="1800" dirty="0" smtClean="0"/>
              <a:t>Adım 3:Alt görevler arasındaki ilerlemeyi kontrol et. </a:t>
            </a:r>
          </a:p>
          <a:p>
            <a:r>
              <a:rPr lang="tr-TR" sz="1800" dirty="0" smtClean="0"/>
              <a:t>Adım 4:Eğer asıl görevin başarılı sonucuna ulaşamadıysan adım 1 e geri dön </a:t>
            </a:r>
            <a:endParaRPr lang="tr-TR" sz="1800" dirty="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780225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DECAF </a:t>
            </a:r>
            <a:r>
              <a:rPr lang="en-US" sz="2000" dirty="0"/>
              <a:t>(Distributed, Environment Centered Agent Framework)</a:t>
            </a:r>
            <a:r>
              <a:rPr lang="en-US" sz="4800" dirty="0"/>
              <a:t> </a:t>
            </a:r>
            <a:endParaRPr lang="tr-TR" dirty="0"/>
          </a:p>
        </p:txBody>
      </p:sp>
      <p:sp>
        <p:nvSpPr>
          <p:cNvPr id="3" name="Content Placeholder 2"/>
          <p:cNvSpPr>
            <a:spLocks noGrp="1"/>
          </p:cNvSpPr>
          <p:nvPr>
            <p:ph idx="1"/>
          </p:nvPr>
        </p:nvSpPr>
        <p:spPr/>
        <p:txBody>
          <a:bodyPr>
            <a:normAutofit/>
          </a:bodyPr>
          <a:lstStyle/>
          <a:p>
            <a:r>
              <a:rPr lang="tr-TR" sz="1800" dirty="0" smtClean="0"/>
              <a:t>Görev-kontrol </a:t>
            </a:r>
            <a:r>
              <a:rPr lang="tr-TR" sz="1800" dirty="0"/>
              <a:t>yapısı ( Plan File, Incoming KQML messages, Domain Facts and Beliefs, Outgoing KQML Messages, Action Modules</a:t>
            </a:r>
            <a:r>
              <a:rPr lang="tr-TR" sz="1800" dirty="0" smtClean="0"/>
              <a:t>)</a:t>
            </a:r>
          </a:p>
          <a:p>
            <a:r>
              <a:rPr lang="tr-TR" sz="1800" dirty="0" smtClean="0"/>
              <a:t> Gerçekleştirim </a:t>
            </a:r>
            <a:r>
              <a:rPr lang="tr-TR" sz="1800" dirty="0"/>
              <a:t>modülü (Agent Initialization, Dispatcher, Planner, Scheduler, Executor) </a:t>
            </a:r>
          </a:p>
          <a:p>
            <a:r>
              <a:rPr lang="tr-TR" sz="1800" dirty="0" smtClean="0"/>
              <a:t> Veri kuyrukları </a:t>
            </a:r>
            <a:r>
              <a:rPr lang="tr-TR" sz="1800" dirty="0"/>
              <a:t>(Incoming Message Queue, Objectives Queue, Task Queue, Agenda Queue, Task Templates Hashtable, Pending </a:t>
            </a:r>
            <a:r>
              <a:rPr lang="tr-TR" sz="1800" dirty="0" smtClean="0"/>
              <a:t>)</a:t>
            </a:r>
          </a:p>
          <a:p>
            <a:endParaRPr lang="tr-TR" sz="1800" dirty="0"/>
          </a:p>
          <a:p>
            <a:pPr marL="114300" indent="0">
              <a:buNone/>
            </a:pPr>
            <a:r>
              <a:rPr lang="tr-TR" sz="1800" dirty="0" smtClean="0"/>
              <a:t>DECAF Mimarisinde Fonksiyonlar:</a:t>
            </a:r>
          </a:p>
          <a:p>
            <a:r>
              <a:rPr lang="tr-TR" sz="1800" dirty="0" smtClean="0"/>
              <a:t>Başlatma</a:t>
            </a:r>
          </a:p>
          <a:p>
            <a:r>
              <a:rPr lang="tr-TR" sz="1800" dirty="0" smtClean="0"/>
              <a:t>Eşleştirme</a:t>
            </a:r>
          </a:p>
          <a:p>
            <a:r>
              <a:rPr lang="tr-TR" sz="1800" dirty="0" smtClean="0"/>
              <a:t>Planlama</a:t>
            </a:r>
          </a:p>
          <a:p>
            <a:r>
              <a:rPr lang="tr-TR" sz="1800" dirty="0" smtClean="0"/>
              <a:t>Zamanlama</a:t>
            </a:r>
          </a:p>
          <a:p>
            <a:r>
              <a:rPr lang="tr-TR" sz="1800" dirty="0" smtClean="0"/>
              <a:t>Gerçekleştirim</a:t>
            </a:r>
          </a:p>
          <a:p>
            <a:pPr marL="114300" indent="0">
              <a:buNone/>
            </a:pPr>
            <a:endParaRPr lang="tr-TR" sz="1800" dirty="0" smtClean="0"/>
          </a:p>
          <a:p>
            <a:pPr marL="114300" indent="0">
              <a:buNone/>
            </a:pPr>
            <a:endParaRPr lang="tr-TR" sz="1800" dirty="0" smtClean="0"/>
          </a:p>
          <a:p>
            <a:endParaRPr lang="tr-TR" sz="1800" dirty="0"/>
          </a:p>
        </p:txBody>
      </p:sp>
      <p:pic>
        <p:nvPicPr>
          <p:cNvPr id="5"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14555116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RETSINA </a:t>
            </a:r>
            <a:r>
              <a:rPr lang="tr-TR" sz="2000" dirty="0"/>
              <a:t>(Reusable Environment for Task Structured Intelligent Network Agents) </a:t>
            </a:r>
          </a:p>
        </p:txBody>
      </p:sp>
      <p:sp>
        <p:nvSpPr>
          <p:cNvPr id="3" name="Content Placeholder 2"/>
          <p:cNvSpPr>
            <a:spLocks noGrp="1"/>
          </p:cNvSpPr>
          <p:nvPr>
            <p:ph idx="1"/>
          </p:nvPr>
        </p:nvSpPr>
        <p:spPr/>
        <p:txBody>
          <a:bodyPr>
            <a:normAutofit/>
          </a:bodyPr>
          <a:lstStyle/>
          <a:p>
            <a:r>
              <a:rPr lang="tr-TR" sz="1800" dirty="0"/>
              <a:t>RETSINA heterojen </a:t>
            </a:r>
            <a:r>
              <a:rPr lang="tr-TR" sz="1800" dirty="0" smtClean="0"/>
              <a:t>yapıyı destekler.</a:t>
            </a:r>
          </a:p>
          <a:p>
            <a:r>
              <a:rPr lang="tr-TR" sz="1800" dirty="0" smtClean="0"/>
              <a:t>RETSINA </a:t>
            </a:r>
            <a:r>
              <a:rPr lang="tr-TR" sz="1800" dirty="0"/>
              <a:t>altyapısındaki temel nokta ilgili etmenlerin birebir </a:t>
            </a:r>
            <a:r>
              <a:rPr lang="tr-TR" sz="1800" dirty="0" smtClean="0"/>
              <a:t>iletişimidir.</a:t>
            </a:r>
          </a:p>
          <a:p>
            <a:r>
              <a:rPr lang="tr-TR" sz="1800" dirty="0" smtClean="0"/>
              <a:t>Etmenler </a:t>
            </a:r>
            <a:r>
              <a:rPr lang="tr-TR" sz="1800" dirty="0"/>
              <a:t>bu çerçevede birbirlerini dinamik olarak keşfederler ve diğer etmenler hakkındaki bilgiler sürekli güncellenir. </a:t>
            </a:r>
            <a:endParaRPr lang="tr-TR" sz="1800" dirty="0" smtClean="0"/>
          </a:p>
          <a:p>
            <a:r>
              <a:rPr lang="tr-TR" sz="1800" dirty="0" smtClean="0"/>
              <a:t>Java, C, C++,Python gibi dillerde gerçekleştirilebilir. </a:t>
            </a:r>
          </a:p>
          <a:p>
            <a:r>
              <a:rPr lang="tr-TR" sz="1800" dirty="0" smtClean="0"/>
              <a:t>Kontrolü dağıtıktır.</a:t>
            </a:r>
          </a:p>
          <a:p>
            <a:endParaRPr lang="tr-TR" sz="1800" dirty="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12143258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RETSINA </a:t>
            </a:r>
            <a:r>
              <a:rPr lang="tr-TR" sz="2000" dirty="0" smtClean="0"/>
              <a:t>(Reusable Environment for Task Structured Intelligent Network Agents) </a:t>
            </a:r>
            <a:endParaRPr lang="tr-TR" sz="2000" dirty="0"/>
          </a:p>
        </p:txBody>
      </p:sp>
      <p:sp>
        <p:nvSpPr>
          <p:cNvPr id="3" name="Content Placeholder 2"/>
          <p:cNvSpPr>
            <a:spLocks noGrp="1"/>
          </p:cNvSpPr>
          <p:nvPr>
            <p:ph idx="1"/>
          </p:nvPr>
        </p:nvSpPr>
        <p:spPr/>
        <p:txBody>
          <a:bodyPr>
            <a:normAutofit/>
          </a:bodyPr>
          <a:lstStyle/>
          <a:p>
            <a:r>
              <a:rPr lang="tr-TR" sz="2000" dirty="0" smtClean="0"/>
              <a:t>Retsina Mimarisindeki Etmenler:</a:t>
            </a:r>
          </a:p>
          <a:p>
            <a:pPr marL="114300" indent="0">
              <a:buNone/>
            </a:pPr>
            <a:r>
              <a:rPr lang="tr-TR" sz="2000" dirty="0" smtClean="0"/>
              <a:t>Arayüz Etmeni</a:t>
            </a:r>
          </a:p>
          <a:p>
            <a:pPr marL="114300" indent="0">
              <a:buNone/>
            </a:pPr>
            <a:r>
              <a:rPr lang="tr-TR" sz="2000" dirty="0" smtClean="0"/>
              <a:t>Görev Etmeni</a:t>
            </a:r>
          </a:p>
          <a:p>
            <a:pPr marL="114300" indent="0">
              <a:buNone/>
            </a:pPr>
            <a:r>
              <a:rPr lang="tr-TR" sz="2000" dirty="0" smtClean="0"/>
              <a:t>Bilgi Etmeni</a:t>
            </a:r>
          </a:p>
          <a:p>
            <a:pPr marL="114300" indent="0">
              <a:buNone/>
            </a:pPr>
            <a:r>
              <a:rPr lang="tr-TR" sz="2000" dirty="0" smtClean="0"/>
              <a:t>Ara Etmen</a:t>
            </a:r>
          </a:p>
          <a:p>
            <a:pPr marL="114300" indent="0">
              <a:buNone/>
            </a:pPr>
            <a:endParaRPr lang="tr-TR" sz="2000" dirty="0"/>
          </a:p>
          <a:p>
            <a:r>
              <a:rPr lang="tr-TR" sz="2000" dirty="0" smtClean="0"/>
              <a:t>Retsina Etmenlerindeki Modüller:</a:t>
            </a:r>
          </a:p>
          <a:p>
            <a:pPr marL="114300" indent="0">
              <a:buNone/>
            </a:pPr>
            <a:r>
              <a:rPr lang="tr-TR" sz="2000" dirty="0" smtClean="0"/>
              <a:t>İletişim Modülü</a:t>
            </a:r>
          </a:p>
          <a:p>
            <a:pPr marL="114300" indent="0">
              <a:buNone/>
            </a:pPr>
            <a:r>
              <a:rPr lang="tr-TR" sz="2000" dirty="0" smtClean="0"/>
              <a:t>Planlama Modülü</a:t>
            </a:r>
          </a:p>
          <a:p>
            <a:pPr marL="114300" indent="0">
              <a:buNone/>
            </a:pPr>
            <a:r>
              <a:rPr lang="tr-TR" sz="2000" dirty="0" smtClean="0"/>
              <a:t>Zamanlama Modülü</a:t>
            </a:r>
          </a:p>
          <a:p>
            <a:pPr marL="114300" indent="0">
              <a:buNone/>
            </a:pPr>
            <a:r>
              <a:rPr lang="tr-TR" sz="2000" dirty="0" smtClean="0"/>
              <a:t>Yürütme Modülü</a:t>
            </a:r>
            <a:endParaRPr lang="tr-TR" sz="2000" dirty="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37704296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RETSINA </a:t>
            </a:r>
            <a:r>
              <a:rPr lang="tr-TR" sz="2000" dirty="0"/>
              <a:t>(Reusable Environment for Task Structured Intelligent Network Agents) </a:t>
            </a:r>
          </a:p>
        </p:txBody>
      </p:sp>
      <p:sp>
        <p:nvSpPr>
          <p:cNvPr id="3" name="Content Placeholder 2"/>
          <p:cNvSpPr>
            <a:spLocks noGrp="1"/>
          </p:cNvSpPr>
          <p:nvPr>
            <p:ph idx="1"/>
          </p:nvPr>
        </p:nvSpPr>
        <p:spPr/>
        <p:txBody>
          <a:bodyPr/>
          <a:lstStyle/>
          <a:p>
            <a:pPr marL="114300" indent="0">
              <a:buNone/>
            </a:pPr>
            <a:r>
              <a:rPr lang="tr-TR" b="1" i="1" u="sng" dirty="0" smtClean="0"/>
              <a:t>WARREN: Finansal Portfolyo Yönetimi</a:t>
            </a:r>
            <a:endParaRPr lang="tr-TR" b="1" i="1" u="sng" dirty="0"/>
          </a:p>
          <a:p>
            <a:pPr marL="114300" indent="0">
              <a:buNone/>
            </a:pPr>
            <a:r>
              <a:rPr lang="tr-TR" sz="2000" dirty="0" smtClean="0"/>
              <a:t>1.Arayüz etmeni</a:t>
            </a:r>
          </a:p>
          <a:p>
            <a:pPr marL="114300" indent="0">
              <a:buNone/>
            </a:pPr>
            <a:r>
              <a:rPr lang="tr-TR" sz="2000" dirty="0" smtClean="0"/>
              <a:t>2.Görev etmeni</a:t>
            </a:r>
          </a:p>
          <a:p>
            <a:pPr marL="114300" indent="0">
              <a:buNone/>
            </a:pPr>
            <a:r>
              <a:rPr lang="tr-TR" sz="2000" dirty="0" smtClean="0"/>
              <a:t>3.Bilgi </a:t>
            </a:r>
            <a:r>
              <a:rPr lang="tr-TR" sz="2000" dirty="0" smtClean="0"/>
              <a:t>etmeni</a:t>
            </a:r>
          </a:p>
          <a:p>
            <a:pPr marL="114300" indent="0">
              <a:buNone/>
            </a:pPr>
            <a:r>
              <a:rPr lang="tr-TR" sz="2000" smtClean="0"/>
              <a:t>4.Ara etmen</a:t>
            </a:r>
            <a:endParaRPr lang="tr-TR" sz="2000" dirty="0" smtClean="0"/>
          </a:p>
          <a:p>
            <a:pPr marL="114300" indent="0">
              <a:buNone/>
            </a:pPr>
            <a:endParaRPr lang="tr-TR" sz="2000" dirty="0"/>
          </a:p>
          <a:p>
            <a:pPr marL="114300" indent="0">
              <a:buNone/>
            </a:pPr>
            <a:r>
              <a:rPr lang="tr-TR" sz="2000" b="1" i="1" u="sng" dirty="0" smtClean="0"/>
              <a:t>İşlevi:</a:t>
            </a:r>
          </a:p>
          <a:p>
            <a:r>
              <a:rPr lang="tr-TR" sz="2000" dirty="0" smtClean="0"/>
              <a:t>Bilgi edinme</a:t>
            </a:r>
          </a:p>
          <a:p>
            <a:r>
              <a:rPr lang="tr-TR" sz="2000" dirty="0" smtClean="0"/>
              <a:t>Stok bilgilerini yorumlama</a:t>
            </a:r>
          </a:p>
          <a:p>
            <a:r>
              <a:rPr lang="tr-TR" sz="2000" dirty="0" smtClean="0"/>
              <a:t>Stok raporlama</a:t>
            </a:r>
          </a:p>
          <a:p>
            <a:r>
              <a:rPr lang="tr-TR" sz="2000" dirty="0" smtClean="0"/>
              <a:t>Veritabanı değişikliklerini izleme</a:t>
            </a:r>
          </a:p>
          <a:p>
            <a:r>
              <a:rPr lang="tr-TR" sz="2000" dirty="0" smtClean="0"/>
              <a:t>Yatırımların geleceklerini tahminleme</a:t>
            </a:r>
          </a:p>
          <a:p>
            <a:endParaRPr lang="tr-TR" dirty="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39779756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DECAF&amp;RETSINA</a:t>
            </a:r>
            <a:endParaRPr lang="tr-TR" dirty="0"/>
          </a:p>
        </p:txBody>
      </p:sp>
      <p:sp>
        <p:nvSpPr>
          <p:cNvPr id="3" name="Content Placeholder 2"/>
          <p:cNvSpPr>
            <a:spLocks noGrp="1"/>
          </p:cNvSpPr>
          <p:nvPr>
            <p:ph idx="1"/>
          </p:nvPr>
        </p:nvSpPr>
        <p:spPr/>
        <p:txBody>
          <a:bodyPr/>
          <a:lstStyle/>
          <a:p>
            <a:r>
              <a:rPr lang="tr-TR" b="1" i="1" u="sng" dirty="0"/>
              <a:t>Eşleştirme Etmeni (Matchmaker</a:t>
            </a:r>
            <a:r>
              <a:rPr lang="tr-TR" b="1" i="1" u="sng" dirty="0" smtClean="0"/>
              <a:t>)</a:t>
            </a:r>
          </a:p>
          <a:p>
            <a:endParaRPr lang="tr-TR" b="1" i="1" u="sng" dirty="0"/>
          </a:p>
          <a:p>
            <a:endParaRPr lang="tr-TR" b="1" i="1" u="sng" dirty="0"/>
          </a:p>
          <a:p>
            <a:endParaRPr lang="tr-TR" b="1" i="1" u="sng" dirty="0"/>
          </a:p>
          <a:p>
            <a:endParaRPr lang="tr-TR" b="1" i="1" u="sng" dirty="0"/>
          </a:p>
          <a:p>
            <a:endParaRPr lang="tr-TR" b="1" i="1" u="sng" dirty="0"/>
          </a:p>
          <a:p>
            <a:endParaRPr lang="tr-TR" b="1" i="1" u="sng" dirty="0"/>
          </a:p>
          <a:p>
            <a:endParaRPr lang="tr-TR"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799" y="2072791"/>
            <a:ext cx="5247087" cy="2423009"/>
          </a:xfrm>
          <a:prstGeom prst="rect">
            <a:avLst/>
          </a:prstGeom>
        </p:spPr>
      </p:pic>
    </p:spTree>
    <p:extLst>
      <p:ext uri="{BB962C8B-B14F-4D97-AF65-F5344CB8AC3E}">
        <p14:creationId xmlns:p14="http://schemas.microsoft.com/office/powerpoint/2010/main" val="13385430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Sonuç</a:t>
            </a:r>
            <a:endParaRPr lang="tr-T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90664399"/>
              </p:ext>
            </p:extLst>
          </p:nvPr>
        </p:nvGraphicFramePr>
        <p:xfrm>
          <a:off x="381001" y="1295402"/>
          <a:ext cx="7543799" cy="4795984"/>
        </p:xfrm>
        <a:graphic>
          <a:graphicData uri="http://schemas.openxmlformats.org/drawingml/2006/table">
            <a:tbl>
              <a:tblPr firstRow="1" firstCol="1" bandRow="1">
                <a:tableStyleId>{5C22544A-7EE6-4342-B048-85BDC9FD1C3A}</a:tableStyleId>
              </a:tblPr>
              <a:tblGrid>
                <a:gridCol w="1799779"/>
                <a:gridCol w="1210877"/>
                <a:gridCol w="1576529"/>
                <a:gridCol w="1356414"/>
                <a:gridCol w="1600200"/>
              </a:tblGrid>
              <a:tr h="420785">
                <a:tc>
                  <a:txBody>
                    <a:bodyPr/>
                    <a:lstStyle/>
                    <a:p>
                      <a:pPr>
                        <a:lnSpc>
                          <a:spcPct val="115000"/>
                        </a:lnSpc>
                        <a:spcAft>
                          <a:spcPts val="0"/>
                        </a:spcAft>
                      </a:pPr>
                      <a:r>
                        <a:rPr lang="tr-TR" sz="1600" dirty="0">
                          <a:effectLst/>
                        </a:rPr>
                        <a:t> </a:t>
                      </a:r>
                      <a:endParaRPr lang="tr-TR" sz="1600" dirty="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DECAF</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RETSINA</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dirty="0">
                          <a:effectLst/>
                        </a:rPr>
                        <a:t>JADE</a:t>
                      </a:r>
                      <a:endParaRPr lang="tr-TR" sz="1600" dirty="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JADEX</a:t>
                      </a:r>
                      <a:endParaRPr lang="tr-TR" sz="1600">
                        <a:effectLst/>
                        <a:latin typeface="Times New Roman"/>
                        <a:ea typeface="Calibri"/>
                        <a:cs typeface="Times New Roman"/>
                      </a:endParaRPr>
                    </a:p>
                  </a:txBody>
                  <a:tcPr marL="68580" marR="68580" marT="0" marB="0"/>
                </a:tc>
              </a:tr>
              <a:tr h="420785">
                <a:tc>
                  <a:txBody>
                    <a:bodyPr/>
                    <a:lstStyle/>
                    <a:p>
                      <a:pPr>
                        <a:lnSpc>
                          <a:spcPct val="115000"/>
                        </a:lnSpc>
                        <a:spcAft>
                          <a:spcPts val="0"/>
                        </a:spcAft>
                      </a:pPr>
                      <a:r>
                        <a:rPr lang="tr-TR" sz="1600">
                          <a:effectLst/>
                        </a:rPr>
                        <a:t>DİLİ</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Java</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dirty="0">
                          <a:effectLst/>
                        </a:rPr>
                        <a:t>Java,C,C</a:t>
                      </a:r>
                      <a:r>
                        <a:rPr lang="tr-TR" sz="1600" dirty="0" smtClean="0">
                          <a:effectLst/>
                        </a:rPr>
                        <a:t>++,</a:t>
                      </a:r>
                    </a:p>
                    <a:p>
                      <a:pPr>
                        <a:lnSpc>
                          <a:spcPct val="115000"/>
                        </a:lnSpc>
                        <a:spcAft>
                          <a:spcPts val="0"/>
                        </a:spcAft>
                      </a:pPr>
                      <a:r>
                        <a:rPr lang="tr-TR" sz="1600" dirty="0" smtClean="0">
                          <a:effectLst/>
                        </a:rPr>
                        <a:t>Python</a:t>
                      </a:r>
                      <a:endParaRPr lang="tr-TR" sz="1600" dirty="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Java</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Xml, Java</a:t>
                      </a:r>
                      <a:endParaRPr lang="tr-TR" sz="1600">
                        <a:effectLst/>
                        <a:latin typeface="Times New Roman"/>
                        <a:ea typeface="Calibri"/>
                        <a:cs typeface="Times New Roman"/>
                      </a:endParaRPr>
                    </a:p>
                  </a:txBody>
                  <a:tcPr marL="68580" marR="68580" marT="0" marB="0"/>
                </a:tc>
              </a:tr>
              <a:tr h="420785">
                <a:tc>
                  <a:txBody>
                    <a:bodyPr/>
                    <a:lstStyle/>
                    <a:p>
                      <a:pPr>
                        <a:lnSpc>
                          <a:spcPct val="115000"/>
                        </a:lnSpc>
                        <a:spcAft>
                          <a:spcPts val="0"/>
                        </a:spcAft>
                      </a:pPr>
                      <a:r>
                        <a:rPr lang="tr-TR" sz="1600">
                          <a:effectLst/>
                        </a:rPr>
                        <a:t>MİMARİSİ</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KIF</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KIF</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dirty="0" smtClean="0">
                          <a:effectLst/>
                        </a:rPr>
                        <a:t>KIF&amp;Mantık</a:t>
                      </a:r>
                      <a:endParaRPr lang="tr-TR" sz="1600" dirty="0">
                        <a:effectLst/>
                        <a:latin typeface="Times New Roman"/>
                        <a:ea typeface="Calibri"/>
                        <a:cs typeface="Times New Roman"/>
                      </a:endParaRPr>
                    </a:p>
                  </a:txBody>
                  <a:tcPr marL="68580" marR="68580" marT="0" marB="0"/>
                </a:tc>
              </a:tr>
              <a:tr h="869838">
                <a:tc>
                  <a:txBody>
                    <a:bodyPr/>
                    <a:lstStyle/>
                    <a:p>
                      <a:pPr>
                        <a:lnSpc>
                          <a:spcPct val="115000"/>
                        </a:lnSpc>
                        <a:spcAft>
                          <a:spcPts val="0"/>
                        </a:spcAft>
                      </a:pPr>
                      <a:r>
                        <a:rPr lang="tr-TR" sz="1600">
                          <a:effectLst/>
                        </a:rPr>
                        <a:t>ETMENLER ARASI İLETİŞİM</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KQML</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KQML</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ACL</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ACL</a:t>
                      </a:r>
                      <a:endParaRPr lang="tr-TR" sz="1600">
                        <a:effectLst/>
                        <a:latin typeface="Times New Roman"/>
                        <a:ea typeface="Calibri"/>
                        <a:cs typeface="Times New Roman"/>
                      </a:endParaRPr>
                    </a:p>
                  </a:txBody>
                  <a:tcPr marL="68580" marR="68580" marT="0" marB="0"/>
                </a:tc>
              </a:tr>
              <a:tr h="420785">
                <a:tc>
                  <a:txBody>
                    <a:bodyPr/>
                    <a:lstStyle/>
                    <a:p>
                      <a:pPr>
                        <a:lnSpc>
                          <a:spcPct val="115000"/>
                        </a:lnSpc>
                        <a:spcAft>
                          <a:spcPts val="0"/>
                        </a:spcAft>
                      </a:pPr>
                      <a:r>
                        <a:rPr lang="tr-TR" sz="1600">
                          <a:effectLst/>
                        </a:rPr>
                        <a:t>ARABULUCU ETMEN</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Eşleştirici</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Eşleştirici</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Birebir iletişim</a:t>
                      </a:r>
                      <a:endParaRPr lang="tr-TR" sz="1600">
                        <a:effectLst/>
                        <a:latin typeface="Times New Roman"/>
                        <a:ea typeface="Calibri"/>
                        <a:cs typeface="Times New Roman"/>
                      </a:endParaRPr>
                    </a:p>
                  </a:txBody>
                  <a:tcPr marL="68580" marR="68580" marT="0" marB="0"/>
                </a:tc>
                <a:tc>
                  <a:txBody>
                    <a:bodyPr/>
                    <a:lstStyle/>
                    <a:p>
                      <a:pPr>
                        <a:lnSpc>
                          <a:spcPct val="115000"/>
                        </a:lnSpc>
                        <a:spcAft>
                          <a:spcPts val="0"/>
                        </a:spcAft>
                      </a:pPr>
                      <a:r>
                        <a:rPr lang="tr-TR" sz="1600">
                          <a:effectLst/>
                        </a:rPr>
                        <a:t>-</a:t>
                      </a:r>
                      <a:endParaRPr lang="tr-TR" sz="1600">
                        <a:effectLst/>
                        <a:latin typeface="Times New Roman"/>
                        <a:ea typeface="Calibri"/>
                        <a:cs typeface="Times New Roman"/>
                      </a:endParaRPr>
                    </a:p>
                  </a:txBody>
                  <a:tcPr marL="68580" marR="68580" marT="0" marB="0"/>
                </a:tc>
              </a:tr>
              <a:tr h="1767944">
                <a:tc>
                  <a:txBody>
                    <a:bodyPr/>
                    <a:lstStyle/>
                    <a:p>
                      <a:pPr>
                        <a:lnSpc>
                          <a:spcPct val="115000"/>
                        </a:lnSpc>
                        <a:spcAft>
                          <a:spcPts val="0"/>
                        </a:spcAft>
                      </a:pPr>
                      <a:r>
                        <a:rPr lang="tr-TR" sz="1600">
                          <a:effectLst/>
                        </a:rPr>
                        <a:t>AVANTAJ</a:t>
                      </a:r>
                      <a:endParaRPr lang="tr-TR" sz="1600">
                        <a:effectLst/>
                        <a:latin typeface="Times New Roman"/>
                        <a:ea typeface="Calibri"/>
                        <a:cs typeface="Times New Roman"/>
                      </a:endParaRPr>
                    </a:p>
                  </a:txBody>
                  <a:tcPr marL="44450" marR="44450" marT="0" marB="0"/>
                </a:tc>
                <a:tc>
                  <a:txBody>
                    <a:bodyPr/>
                    <a:lstStyle/>
                    <a:p>
                      <a:pPr>
                        <a:lnSpc>
                          <a:spcPct val="115000"/>
                        </a:lnSpc>
                        <a:spcAft>
                          <a:spcPts val="0"/>
                        </a:spcAft>
                      </a:pPr>
                      <a:r>
                        <a:rPr lang="tr-TR" sz="1600" dirty="0">
                          <a:effectLst/>
                        </a:rPr>
                        <a:t>Kolay kullanım</a:t>
                      </a:r>
                    </a:p>
                    <a:p>
                      <a:pPr>
                        <a:lnSpc>
                          <a:spcPct val="115000"/>
                        </a:lnSpc>
                        <a:spcAft>
                          <a:spcPts val="0"/>
                        </a:spcAft>
                      </a:pPr>
                      <a:r>
                        <a:rPr lang="tr-TR" sz="1600" dirty="0">
                          <a:effectLst/>
                        </a:rPr>
                        <a:t>Hızlı geliştirim</a:t>
                      </a:r>
                    </a:p>
                    <a:p>
                      <a:pPr>
                        <a:lnSpc>
                          <a:spcPct val="115000"/>
                        </a:lnSpc>
                        <a:spcAft>
                          <a:spcPts val="0"/>
                        </a:spcAft>
                      </a:pPr>
                      <a:r>
                        <a:rPr lang="tr-TR" sz="1600" dirty="0">
                          <a:effectLst/>
                        </a:rPr>
                        <a:t>Problem alanı yok</a:t>
                      </a:r>
                    </a:p>
                    <a:p>
                      <a:pPr>
                        <a:lnSpc>
                          <a:spcPct val="115000"/>
                        </a:lnSpc>
                        <a:spcAft>
                          <a:spcPts val="0"/>
                        </a:spcAft>
                      </a:pPr>
                      <a:r>
                        <a:rPr lang="tr-TR" sz="1600" dirty="0">
                          <a:effectLst/>
                        </a:rPr>
                        <a:t>HTN</a:t>
                      </a:r>
                      <a:endParaRPr lang="tr-TR" sz="1600" dirty="0">
                        <a:effectLst/>
                        <a:latin typeface="Times New Roman"/>
                        <a:ea typeface="Calibri"/>
                        <a:cs typeface="Times New Roman"/>
                      </a:endParaRPr>
                    </a:p>
                  </a:txBody>
                  <a:tcPr marL="44450" marR="44450" marT="0" marB="0"/>
                </a:tc>
                <a:tc>
                  <a:txBody>
                    <a:bodyPr/>
                    <a:lstStyle/>
                    <a:p>
                      <a:pPr>
                        <a:lnSpc>
                          <a:spcPct val="115000"/>
                        </a:lnSpc>
                        <a:spcAft>
                          <a:spcPts val="0"/>
                        </a:spcAft>
                      </a:pPr>
                      <a:r>
                        <a:rPr lang="tr-TR" sz="1600" dirty="0">
                          <a:effectLst/>
                        </a:rPr>
                        <a:t>Heterojen etmen</a:t>
                      </a:r>
                    </a:p>
                    <a:p>
                      <a:pPr>
                        <a:lnSpc>
                          <a:spcPct val="115000"/>
                        </a:lnSpc>
                        <a:spcAft>
                          <a:spcPts val="0"/>
                        </a:spcAft>
                      </a:pPr>
                      <a:r>
                        <a:rPr lang="tr-TR" sz="1600" dirty="0">
                          <a:effectLst/>
                        </a:rPr>
                        <a:t>Tekrar kullanılabillirlik </a:t>
                      </a:r>
                    </a:p>
                    <a:p>
                      <a:pPr>
                        <a:lnSpc>
                          <a:spcPct val="115000"/>
                        </a:lnSpc>
                        <a:spcAft>
                          <a:spcPts val="0"/>
                        </a:spcAft>
                      </a:pPr>
                      <a:r>
                        <a:rPr lang="tr-TR" sz="1600" dirty="0">
                          <a:effectLst/>
                        </a:rPr>
                        <a:t>İki yollu iletişim</a:t>
                      </a:r>
                    </a:p>
                    <a:p>
                      <a:pPr>
                        <a:lnSpc>
                          <a:spcPct val="115000"/>
                        </a:lnSpc>
                        <a:spcAft>
                          <a:spcPts val="0"/>
                        </a:spcAft>
                      </a:pPr>
                      <a:r>
                        <a:rPr lang="tr-TR" sz="1600" dirty="0">
                          <a:effectLst/>
                        </a:rPr>
                        <a:t>HTN</a:t>
                      </a:r>
                      <a:endParaRPr lang="tr-TR" sz="1600" dirty="0">
                        <a:effectLst/>
                        <a:latin typeface="Times New Roman"/>
                        <a:ea typeface="Calibri"/>
                        <a:cs typeface="Times New Roman"/>
                      </a:endParaRPr>
                    </a:p>
                  </a:txBody>
                  <a:tcPr marL="44450" marR="44450" marT="0" marB="0"/>
                </a:tc>
                <a:tc>
                  <a:txBody>
                    <a:bodyPr/>
                    <a:lstStyle/>
                    <a:p>
                      <a:pPr>
                        <a:lnSpc>
                          <a:spcPct val="115000"/>
                        </a:lnSpc>
                        <a:spcAft>
                          <a:spcPts val="0"/>
                        </a:spcAft>
                      </a:pPr>
                      <a:r>
                        <a:rPr lang="tr-TR" sz="1600">
                          <a:effectLst/>
                        </a:rPr>
                        <a:t>Mobil uygulama</a:t>
                      </a:r>
                    </a:p>
                    <a:p>
                      <a:pPr>
                        <a:lnSpc>
                          <a:spcPct val="115000"/>
                        </a:lnSpc>
                        <a:spcAft>
                          <a:spcPts val="0"/>
                        </a:spcAft>
                      </a:pPr>
                      <a:r>
                        <a:rPr lang="tr-TR" sz="1600">
                          <a:effectLst/>
                        </a:rPr>
                        <a:t>FIPA</a:t>
                      </a:r>
                    </a:p>
                    <a:p>
                      <a:pPr>
                        <a:lnSpc>
                          <a:spcPct val="115000"/>
                        </a:lnSpc>
                        <a:spcAft>
                          <a:spcPts val="0"/>
                        </a:spcAft>
                      </a:pPr>
                      <a:r>
                        <a:rPr lang="tr-TR" sz="1600">
                          <a:effectLst/>
                        </a:rPr>
                        <a:t>İlkel geliştirim</a:t>
                      </a:r>
                      <a:endParaRPr lang="tr-TR" sz="1600">
                        <a:effectLst/>
                        <a:latin typeface="Times New Roman"/>
                        <a:ea typeface="Calibri"/>
                        <a:cs typeface="Times New Roman"/>
                      </a:endParaRPr>
                    </a:p>
                  </a:txBody>
                  <a:tcPr marL="44450" marR="44450" marT="0" marB="0"/>
                </a:tc>
                <a:tc>
                  <a:txBody>
                    <a:bodyPr/>
                    <a:lstStyle/>
                    <a:p>
                      <a:pPr>
                        <a:lnSpc>
                          <a:spcPct val="115000"/>
                        </a:lnSpc>
                        <a:spcAft>
                          <a:spcPts val="0"/>
                        </a:spcAft>
                      </a:pPr>
                      <a:r>
                        <a:rPr lang="tr-TR" sz="1600" dirty="0">
                          <a:effectLst/>
                        </a:rPr>
                        <a:t>Reasoning Oriented&amp;Middleware</a:t>
                      </a:r>
                      <a:endParaRPr lang="tr-TR" sz="1600" dirty="0">
                        <a:effectLst/>
                        <a:latin typeface="Times New Roman"/>
                        <a:ea typeface="Calibri"/>
                        <a:cs typeface="Times New Roman"/>
                      </a:endParaRPr>
                    </a:p>
                  </a:txBody>
                  <a:tcPr marL="44450" marR="44450" marT="0" marB="0"/>
                </a:tc>
              </a:tr>
            </a:tbl>
          </a:graphicData>
        </a:graphic>
      </p:graphicFrame>
    </p:spTree>
    <p:extLst>
      <p:ext uri="{BB962C8B-B14F-4D97-AF65-F5344CB8AC3E}">
        <p14:creationId xmlns:p14="http://schemas.microsoft.com/office/powerpoint/2010/main" val="9380019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Kaynaklar:</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a:t>
            </a:r>
            <a:r>
              <a:rPr lang="tr-TR" dirty="0"/>
              <a:t>1] Rıza Cenk ERDUR, “Yazılım Etmeni Teknolojisinin İnternet Tabanlı Yazılım Yeniden Kullanımına Uygulanması”, Ege Üniversitesi Bilgisayar Mühendisliği Bölümü, Doktora Tezi, (2001).</a:t>
            </a:r>
          </a:p>
          <a:p>
            <a:r>
              <a:rPr lang="tr-TR" dirty="0"/>
              <a:t>[2] Rıza Cenk ERDUR, Oğuz DİKENELLİ, “FIPA Uyumlu Yazılım Etmeni Çerçevesi Gerçekleştirimi”,(2003).</a:t>
            </a:r>
          </a:p>
          <a:p>
            <a:r>
              <a:rPr lang="tr-TR" dirty="0"/>
              <a:t>[3]John R.Graham, Keith S. Decker, Michael Mersic, “DECAF – A Flexible Multi Agent System Architecture”,(2000).</a:t>
            </a:r>
          </a:p>
          <a:p>
            <a:r>
              <a:rPr lang="tr-TR" dirty="0"/>
              <a:t>[4] Foster McGeary, “DECAF Programming: An Introduction, (2001).</a:t>
            </a:r>
          </a:p>
          <a:p>
            <a:r>
              <a:rPr lang="tr-TR" dirty="0"/>
              <a:t>[5] Mikko Laukkanen, Jukka Eskelinen, “Requirement Specification for the DECAF-Matchmaker”,(1999).</a:t>
            </a:r>
          </a:p>
          <a:p>
            <a:r>
              <a:rPr lang="tr-TR" dirty="0"/>
              <a:t>[6] Foster McGeary, Keith Decker, “DECAF Programming: Agents for Undergraduates”, (2001).</a:t>
            </a:r>
          </a:p>
          <a:p>
            <a:r>
              <a:rPr lang="tr-TR" dirty="0"/>
              <a:t> [7] Katia Sycara, Massimo Paolucci, Martin van Velsen, Joseph Giampapa, “The Retsina MAS Infrastructure”,(2001).</a:t>
            </a:r>
          </a:p>
          <a:p>
            <a:r>
              <a:rPr lang="tr-TR" dirty="0"/>
              <a:t>[8] M. Paolucci, D. Kalp, A. Pannu, O. Shehory, K. Sycara, “A Planning Component for RETSINA Agents”, The Robotics Institute Carnegie Mellon University,(2000</a:t>
            </a:r>
            <a:r>
              <a:rPr lang="tr-TR" dirty="0" smtClean="0"/>
              <a:t>).</a:t>
            </a:r>
            <a:endParaRPr lang="tr-TR" dirty="0"/>
          </a:p>
          <a:p>
            <a:r>
              <a:rPr lang="tr-TR" dirty="0"/>
              <a:t>[9] Katia Sycara, Anandeep S. Pannu, “The RETSINA Multiagent System: Towards Integrating Planning, Execution and Information Gathering”, The Robotics Institute Carnegie Mellon University (1998</a:t>
            </a:r>
            <a:r>
              <a:rPr lang="tr-TR" dirty="0" smtClean="0"/>
              <a:t>).</a:t>
            </a:r>
            <a:endParaRPr lang="tr-TR" dirty="0"/>
          </a:p>
          <a:p>
            <a:r>
              <a:rPr lang="tr-TR" dirty="0"/>
              <a:t>[10] Katia Sycara, Anandeep S. Pannu, “TeamOriented Agent Coordination in the RETSINA MultiAgent System”,The Robotics Institute Carnegie Mellon University (2002).</a:t>
            </a:r>
          </a:p>
          <a:p>
            <a:pPr marL="114300" indent="0">
              <a:buNone/>
            </a:pPr>
            <a:endParaRPr lang="tr-TR" dirty="0"/>
          </a:p>
          <a:p>
            <a:endParaRPr lang="tr-TR" dirty="0"/>
          </a:p>
          <a:p>
            <a:pPr marL="114300" indent="0">
              <a:buNone/>
            </a:pPr>
            <a:endParaRPr lang="tr-TR" dirty="0"/>
          </a:p>
        </p:txBody>
      </p:sp>
    </p:spTree>
    <p:extLst>
      <p:ext uri="{BB962C8B-B14F-4D97-AF65-F5344CB8AC3E}">
        <p14:creationId xmlns:p14="http://schemas.microsoft.com/office/powerpoint/2010/main" val="2660781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Sunum Akışı</a:t>
            </a:r>
            <a:endParaRPr lang="tr-TR" dirty="0"/>
          </a:p>
        </p:txBody>
      </p:sp>
      <p:sp>
        <p:nvSpPr>
          <p:cNvPr id="3" name="Content Placeholder 2"/>
          <p:cNvSpPr>
            <a:spLocks noGrp="1"/>
          </p:cNvSpPr>
          <p:nvPr>
            <p:ph idx="1"/>
          </p:nvPr>
        </p:nvSpPr>
        <p:spPr/>
        <p:txBody>
          <a:bodyPr>
            <a:normAutofit/>
          </a:bodyPr>
          <a:lstStyle/>
          <a:p>
            <a:pPr marL="571500" indent="-457200">
              <a:buFont typeface="+mj-lt"/>
              <a:buAutoNum type="arabicPeriod"/>
            </a:pPr>
            <a:endParaRPr lang="tr-TR" sz="1800" dirty="0" smtClean="0"/>
          </a:p>
          <a:p>
            <a:pPr marL="571500" indent="-457200">
              <a:buFont typeface="+mj-lt"/>
              <a:buAutoNum type="arabicPeriod"/>
            </a:pPr>
            <a:endParaRPr lang="tr-TR" sz="1800" dirty="0" smtClean="0"/>
          </a:p>
          <a:p>
            <a:pPr marL="571500" indent="-457200">
              <a:buFont typeface="+mj-lt"/>
              <a:buAutoNum type="arabicPeriod"/>
            </a:pPr>
            <a:r>
              <a:rPr lang="tr-TR" sz="1800" dirty="0" smtClean="0"/>
              <a:t>Yazılım etmenleri ve etmen özellikleri</a:t>
            </a:r>
          </a:p>
          <a:p>
            <a:pPr marL="571500" indent="-457200">
              <a:buFont typeface="+mj-lt"/>
              <a:buAutoNum type="arabicPeriod"/>
            </a:pPr>
            <a:r>
              <a:rPr lang="tr-TR" sz="1800" dirty="0" smtClean="0"/>
              <a:t>Etmenlerin iletişimi</a:t>
            </a:r>
          </a:p>
          <a:p>
            <a:pPr marL="571500" indent="-457200">
              <a:buFont typeface="+mj-lt"/>
              <a:buAutoNum type="arabicPeriod"/>
            </a:pPr>
            <a:r>
              <a:rPr lang="tr-TR" sz="1800" dirty="0" smtClean="0"/>
              <a:t>Etmenlerin uygulama alanları</a:t>
            </a:r>
          </a:p>
          <a:p>
            <a:pPr marL="571500" indent="-457200">
              <a:buFont typeface="+mj-lt"/>
              <a:buAutoNum type="arabicPeriod"/>
            </a:pPr>
            <a:r>
              <a:rPr lang="tr-TR" sz="1800" dirty="0" smtClean="0"/>
              <a:t>Etmen çerçeveleri </a:t>
            </a:r>
          </a:p>
          <a:p>
            <a:pPr marL="571500" indent="-457200">
              <a:buFont typeface="+mj-lt"/>
              <a:buAutoNum type="arabicPeriod"/>
            </a:pPr>
            <a:r>
              <a:rPr lang="tr-TR" sz="1800" dirty="0" smtClean="0"/>
              <a:t>JADEX</a:t>
            </a:r>
          </a:p>
          <a:p>
            <a:pPr marL="571500" indent="-457200">
              <a:buFont typeface="+mj-lt"/>
              <a:buAutoNum type="arabicPeriod"/>
            </a:pPr>
            <a:r>
              <a:rPr lang="tr-TR" sz="1800" dirty="0" smtClean="0"/>
              <a:t>JADE</a:t>
            </a:r>
          </a:p>
          <a:p>
            <a:pPr marL="571500" indent="-457200">
              <a:buFont typeface="+mj-lt"/>
              <a:buAutoNum type="arabicPeriod"/>
            </a:pPr>
            <a:r>
              <a:rPr lang="tr-TR" sz="1800" dirty="0" smtClean="0"/>
              <a:t>DECAF</a:t>
            </a:r>
          </a:p>
          <a:p>
            <a:pPr marL="571500" indent="-457200">
              <a:buFont typeface="+mj-lt"/>
              <a:buAutoNum type="arabicPeriod"/>
            </a:pPr>
            <a:r>
              <a:rPr lang="tr-TR" sz="1800" dirty="0" smtClean="0"/>
              <a:t>RETSINA</a:t>
            </a:r>
          </a:p>
          <a:p>
            <a:pPr marL="571500" indent="-457200">
              <a:buFont typeface="+mj-lt"/>
              <a:buAutoNum type="arabicPeriod"/>
            </a:pPr>
            <a:r>
              <a:rPr lang="tr-TR" sz="1800" dirty="0" smtClean="0"/>
              <a:t>Sonuç</a:t>
            </a:r>
          </a:p>
          <a:p>
            <a:pPr marL="571500" indent="-457200">
              <a:buFont typeface="+mj-lt"/>
              <a:buAutoNum type="arabicPeriod"/>
            </a:pPr>
            <a:endParaRPr lang="tr-TR" sz="1800" dirty="0" smtClean="0"/>
          </a:p>
          <a:p>
            <a:pPr marL="571500" indent="-457200">
              <a:buFont typeface="+mj-lt"/>
              <a:buAutoNum type="arabicPeriod"/>
            </a:pPr>
            <a:endParaRPr lang="tr-TR" sz="1800" dirty="0" smtClean="0"/>
          </a:p>
          <a:p>
            <a:pPr marL="571500" indent="-457200">
              <a:buFont typeface="+mj-lt"/>
              <a:buAutoNum type="arabicPeriod"/>
            </a:pPr>
            <a:endParaRPr lang="tr-TR" sz="1800" dirty="0" smtClean="0"/>
          </a:p>
          <a:p>
            <a:pPr marL="571500" indent="-457200">
              <a:buFont typeface="+mj-lt"/>
              <a:buAutoNum type="arabicPeriod"/>
            </a:pPr>
            <a:endParaRPr lang="tr-TR" sz="1800" dirty="0" smtClean="0"/>
          </a:p>
          <a:p>
            <a:pPr marL="571500" indent="-457200">
              <a:buFont typeface="+mj-lt"/>
              <a:buAutoNum type="arabicPeriod"/>
            </a:pPr>
            <a:endParaRPr lang="tr-TR" sz="1800" dirty="0" smtClean="0"/>
          </a:p>
          <a:p>
            <a:pPr marL="571500" indent="-457200">
              <a:buFont typeface="+mj-lt"/>
              <a:buAutoNum type="arabicPeriod"/>
            </a:pPr>
            <a:endParaRPr lang="tr-TR" sz="1800" dirty="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40485586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Kaynaklar:</a:t>
            </a:r>
            <a:endParaRPr lang="tr-TR" dirty="0"/>
          </a:p>
        </p:txBody>
      </p:sp>
      <p:sp>
        <p:nvSpPr>
          <p:cNvPr id="3" name="Content Placeholder 2"/>
          <p:cNvSpPr>
            <a:spLocks noGrp="1"/>
          </p:cNvSpPr>
          <p:nvPr>
            <p:ph idx="1"/>
          </p:nvPr>
        </p:nvSpPr>
        <p:spPr/>
        <p:txBody>
          <a:bodyPr>
            <a:normAutofit fontScale="70000" lnSpcReduction="20000"/>
          </a:bodyPr>
          <a:lstStyle/>
          <a:p>
            <a:pPr marL="114300" indent="0">
              <a:buNone/>
            </a:pPr>
            <a:endParaRPr lang="tr-TR" dirty="0"/>
          </a:p>
          <a:p>
            <a:r>
              <a:rPr lang="tr-TR" dirty="0"/>
              <a:t>[11] M. Paolucci, D. Kalp, A. Pannu, O. Shehory, K. Sycara, “The Retsina MAS, a Case Study”, (2003</a:t>
            </a:r>
            <a:r>
              <a:rPr lang="tr-TR" dirty="0" smtClean="0"/>
              <a:t>).</a:t>
            </a:r>
            <a:endParaRPr lang="tr-TR" dirty="0"/>
          </a:p>
          <a:p>
            <a:r>
              <a:rPr lang="tr-TR" dirty="0"/>
              <a:t>[12] L. Braubach, A.Pokahr, W., “Jadex: A Short Overview”, (2004</a:t>
            </a:r>
            <a:r>
              <a:rPr lang="tr-TR" dirty="0" smtClean="0"/>
              <a:t>).</a:t>
            </a:r>
            <a:endParaRPr lang="tr-TR" dirty="0"/>
          </a:p>
          <a:p>
            <a:r>
              <a:rPr lang="tr-TR" dirty="0"/>
              <a:t>[13] L. Braubach, A.Pokahr, W., “Jadex: A BDI Reasoning Engine”, (2005</a:t>
            </a:r>
            <a:r>
              <a:rPr lang="tr-TR" dirty="0" smtClean="0"/>
              <a:t>).</a:t>
            </a:r>
            <a:endParaRPr lang="tr-TR" dirty="0"/>
          </a:p>
          <a:p>
            <a:r>
              <a:rPr lang="tr-TR" dirty="0"/>
              <a:t>[14] Braubach, A.Pokahr, W.,”Jadex: A BDI-Agent System Combining Middleware and Reasoning”,(2005</a:t>
            </a:r>
            <a:r>
              <a:rPr lang="tr-TR" dirty="0" smtClean="0"/>
              <a:t>).</a:t>
            </a:r>
            <a:endParaRPr lang="tr-TR" dirty="0"/>
          </a:p>
          <a:p>
            <a:r>
              <a:rPr lang="tr-TR" dirty="0"/>
              <a:t>[15] Fabio Bellifemine, Agostino Poggi, Giovanni Rimassa, “JADE – A FIPA-Compliant Agent Framework”, (1999</a:t>
            </a:r>
            <a:r>
              <a:rPr lang="tr-TR" dirty="0" smtClean="0"/>
              <a:t>).</a:t>
            </a:r>
            <a:endParaRPr lang="tr-TR" dirty="0"/>
          </a:p>
          <a:p>
            <a:r>
              <a:rPr lang="tr-TR" dirty="0"/>
              <a:t>[16]Joseph A. Giampapa, Massimo Paolucci, Katia Sycara, “Agent Interoperation Across Multagent System </a:t>
            </a:r>
            <a:r>
              <a:rPr lang="tr-TR" dirty="0" smtClean="0"/>
              <a:t>Boundaries</a:t>
            </a:r>
            <a:r>
              <a:rPr lang="tr-TR" dirty="0"/>
              <a:t>” (2000</a:t>
            </a:r>
            <a:r>
              <a:rPr lang="tr-TR" dirty="0" smtClean="0"/>
              <a:t>).</a:t>
            </a:r>
            <a:endParaRPr lang="tr-TR" dirty="0"/>
          </a:p>
          <a:p>
            <a:r>
              <a:rPr lang="tr-TR" dirty="0"/>
              <a:t>[17]Katia P. Sycara, “Multiagent Systems”, AI Magazine Volume 19 Number 2 (1998</a:t>
            </a:r>
            <a:r>
              <a:rPr lang="tr-TR" dirty="0" smtClean="0"/>
              <a:t>).</a:t>
            </a:r>
            <a:endParaRPr lang="tr-TR" dirty="0"/>
          </a:p>
          <a:p>
            <a:r>
              <a:rPr lang="tr-TR" dirty="0"/>
              <a:t>[18] Geylani Kardaş,  Erdem Eser Ekinci, Bekir Afşar, Oğuz Dikenelli, N. Yasemin Topaloğlu,  Ontoloji Tabanlı </a:t>
            </a:r>
            <a:r>
              <a:rPr lang="tr-TR" dirty="0" smtClean="0"/>
              <a:t>Çok-Etmenli </a:t>
            </a:r>
            <a:r>
              <a:rPr lang="tr-TR" dirty="0"/>
              <a:t>Sistemlerin Model Güdümlü Geliştirilmesi, 4. Ulusal Yazılım Mühendisliği Sempozyumu, (2009</a:t>
            </a:r>
            <a:r>
              <a:rPr lang="tr-TR" dirty="0" smtClean="0"/>
              <a:t>).</a:t>
            </a:r>
            <a:endParaRPr lang="tr-TR" dirty="0"/>
          </a:p>
          <a:p>
            <a:r>
              <a:rPr lang="tr-TR" dirty="0"/>
              <a:t>[19]Özgür Gümüş, Önder Gürcan, Oğuz Dikenelli, “Anlamsal Servis Aracılığı İçin Bir Çok Etmenli Sistem ve Aracılık Etkileşim Protokolü”,Bilişim Teknolojileri Dergisi, Cilt: 5, Sayı: 2, (2012</a:t>
            </a:r>
            <a:r>
              <a:rPr lang="tr-TR" dirty="0" smtClean="0"/>
              <a:t>).</a:t>
            </a:r>
            <a:endParaRPr lang="tr-TR" dirty="0"/>
          </a:p>
          <a:p>
            <a:r>
              <a:rPr lang="tr-TR" dirty="0"/>
              <a:t>[20] F. Bellifemine A. Poggi, G. Rimassa, P. Turci, An Object-Oriented Framework to Realize Agent Systems</a:t>
            </a:r>
            <a:r>
              <a:rPr lang="tr-TR" dirty="0" smtClean="0"/>
              <a:t>.</a:t>
            </a:r>
            <a:endParaRPr lang="tr-TR" dirty="0"/>
          </a:p>
          <a:p>
            <a:r>
              <a:rPr lang="tr-TR" dirty="0"/>
              <a:t>[22]F. Bellifemine A. Poggi, G. Rimassa, “Developing Multi-Agent System with JADE”,(2007</a:t>
            </a:r>
            <a:r>
              <a:rPr lang="tr-TR" dirty="0" smtClean="0"/>
              <a:t>).</a:t>
            </a:r>
            <a:endParaRPr lang="tr-TR" dirty="0"/>
          </a:p>
          <a:p>
            <a:endParaRPr lang="tr-TR" dirty="0"/>
          </a:p>
        </p:txBody>
      </p:sp>
    </p:spTree>
    <p:extLst>
      <p:ext uri="{BB962C8B-B14F-4D97-AF65-F5344CB8AC3E}">
        <p14:creationId xmlns:p14="http://schemas.microsoft.com/office/powerpoint/2010/main" val="13492095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Yazılım Etmenleri</a:t>
            </a:r>
            <a:endParaRPr lang="tr-TR" dirty="0"/>
          </a:p>
        </p:txBody>
      </p:sp>
      <p:sp>
        <p:nvSpPr>
          <p:cNvPr id="3" name="Content Placeholder 2"/>
          <p:cNvSpPr>
            <a:spLocks noGrp="1"/>
          </p:cNvSpPr>
          <p:nvPr>
            <p:ph idx="1"/>
          </p:nvPr>
        </p:nvSpPr>
        <p:spPr/>
        <p:txBody>
          <a:bodyPr/>
          <a:lstStyle/>
          <a:p>
            <a:endParaRPr lang="tr-TR" dirty="0"/>
          </a:p>
          <a:p>
            <a:pPr marL="114300" indent="0" algn="just">
              <a:buNone/>
            </a:pPr>
            <a:r>
              <a:rPr lang="tr-TR" sz="1800" dirty="0" smtClean="0"/>
              <a:t>“</a:t>
            </a:r>
            <a:r>
              <a:rPr lang="tr-TR" sz="1800" dirty="0"/>
              <a:t>Yazılım etmeni bir ortamda belli derecede özerklik çerçevesinde çalışan, ortamdaki dinamik değişimleri algılayan, ortamdan elde </a:t>
            </a:r>
            <a:r>
              <a:rPr lang="tr-TR" sz="1800" dirty="0" smtClean="0"/>
              <a:t>ettiği algılardan </a:t>
            </a:r>
            <a:r>
              <a:rPr lang="tr-TR" sz="1800" dirty="0"/>
              <a:t>veya kullanıcılardan ve diğer etmenlerden gelen iletilerden amaçlar çıkartan, amaçları doğrultusunda planlama yaparak bu planların gerektirdiği eylemleri yapan, diğer etmenler ile belli bir etmen dili aracılığı ile iletişimde bulunan ve bulunduğu ortamda süreklilik gösteren yazılımdır.”(Erdur, 2001, 14</a:t>
            </a:r>
            <a:r>
              <a:rPr lang="tr-TR" sz="1800" dirty="0" smtClean="0"/>
              <a:t>).</a:t>
            </a:r>
          </a:p>
          <a:p>
            <a:pPr algn="just"/>
            <a:endParaRPr lang="tr-TR" sz="1800" dirty="0"/>
          </a:p>
          <a:p>
            <a:pPr marL="114300" indent="0" algn="just">
              <a:buNone/>
            </a:pPr>
            <a:r>
              <a:rPr lang="tr-TR" sz="1800" dirty="0" smtClean="0"/>
              <a:t>Etmen Özellikleri:</a:t>
            </a:r>
          </a:p>
          <a:p>
            <a:pPr algn="just"/>
            <a:r>
              <a:rPr lang="tr-TR" sz="1800" dirty="0" smtClean="0"/>
              <a:t>Özerklik</a:t>
            </a:r>
          </a:p>
          <a:p>
            <a:pPr algn="just"/>
            <a:r>
              <a:rPr lang="tr-TR" sz="1800" dirty="0" smtClean="0"/>
              <a:t>Karşıt Eylemlilik</a:t>
            </a:r>
          </a:p>
          <a:p>
            <a:pPr algn="just"/>
            <a:r>
              <a:rPr lang="tr-TR" sz="1800" dirty="0" smtClean="0"/>
              <a:t>Amaç Yönelimlilik</a:t>
            </a:r>
          </a:p>
          <a:p>
            <a:pPr algn="just"/>
            <a:r>
              <a:rPr lang="tr-TR" sz="1800" dirty="0" smtClean="0"/>
              <a:t>Sosyal Yetenek </a:t>
            </a:r>
          </a:p>
          <a:p>
            <a:pPr algn="just"/>
            <a:r>
              <a:rPr lang="tr-TR" sz="1800" dirty="0" smtClean="0"/>
              <a:t>Kalıcı Süreklilik</a:t>
            </a:r>
            <a:endParaRPr lang="tr-TR" sz="1800" dirty="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1369160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Etmenlerin İletişimi</a:t>
            </a:r>
            <a:endParaRPr lang="tr-TR" dirty="0"/>
          </a:p>
        </p:txBody>
      </p:sp>
      <p:sp>
        <p:nvSpPr>
          <p:cNvPr id="3" name="Content Placeholder 2"/>
          <p:cNvSpPr>
            <a:spLocks noGrp="1"/>
          </p:cNvSpPr>
          <p:nvPr>
            <p:ph idx="1"/>
          </p:nvPr>
        </p:nvSpPr>
        <p:spPr/>
        <p:txBody>
          <a:bodyPr/>
          <a:lstStyle/>
          <a:p>
            <a:pPr marL="114300" indent="0">
              <a:buNone/>
            </a:pPr>
            <a:r>
              <a:rPr lang="tr-TR" sz="1800" dirty="0" smtClean="0"/>
              <a:t>Etmen İletişiminde iki Önemli Unsur:</a:t>
            </a:r>
          </a:p>
          <a:p>
            <a:pPr marL="114300" indent="0">
              <a:buNone/>
            </a:pPr>
            <a:r>
              <a:rPr lang="tr-TR" sz="1800" b="1" i="1" u="sng" dirty="0" smtClean="0"/>
              <a:t>1.Etmen iletişim dili</a:t>
            </a:r>
          </a:p>
          <a:p>
            <a:pPr lvl="2"/>
            <a:r>
              <a:rPr lang="tr-TR" dirty="0" smtClean="0"/>
              <a:t>KQML, FIPA ACL</a:t>
            </a:r>
          </a:p>
          <a:p>
            <a:pPr marL="777240" lvl="2" indent="0">
              <a:buNone/>
            </a:pPr>
            <a:r>
              <a:rPr lang="tr-TR" dirty="0" smtClean="0"/>
              <a:t>KQML:</a:t>
            </a:r>
            <a:endParaRPr lang="tr-TR" dirty="0"/>
          </a:p>
          <a:p>
            <a:pPr marL="777240" lvl="2" indent="0">
              <a:buNone/>
            </a:pPr>
            <a:r>
              <a:rPr lang="tr-TR" dirty="0" smtClean="0"/>
              <a:t>:Sender                 </a:t>
            </a:r>
            <a:r>
              <a:rPr lang="tr-TR" dirty="0" smtClean="0">
                <a:sym typeface="Symbol"/>
              </a:rPr>
              <a:t>Değer</a:t>
            </a:r>
            <a:r>
              <a:rPr lang="tr-TR" dirty="0" smtClean="0"/>
              <a:t> &gt;</a:t>
            </a:r>
          </a:p>
          <a:p>
            <a:pPr marL="777240" lvl="2" indent="0">
              <a:buNone/>
            </a:pPr>
            <a:r>
              <a:rPr lang="tr-TR" dirty="0" smtClean="0"/>
              <a:t>:Receiver               </a:t>
            </a:r>
            <a:r>
              <a:rPr lang="tr-TR" dirty="0" smtClean="0">
                <a:sym typeface="Symbol"/>
              </a:rPr>
              <a:t></a:t>
            </a:r>
            <a:r>
              <a:rPr lang="tr-TR" dirty="0">
                <a:sym typeface="Symbol"/>
              </a:rPr>
              <a:t> Değer</a:t>
            </a:r>
            <a:r>
              <a:rPr lang="tr-TR" dirty="0" smtClean="0"/>
              <a:t> </a:t>
            </a:r>
            <a:r>
              <a:rPr lang="tr-TR" dirty="0"/>
              <a:t>&gt;</a:t>
            </a:r>
            <a:r>
              <a:rPr lang="tr-TR" dirty="0" smtClean="0"/>
              <a:t>    </a:t>
            </a:r>
          </a:p>
          <a:p>
            <a:pPr marL="777240" lvl="2" indent="0">
              <a:buNone/>
            </a:pPr>
            <a:r>
              <a:rPr lang="tr-TR" dirty="0" smtClean="0"/>
              <a:t>:From                     </a:t>
            </a:r>
            <a:r>
              <a:rPr lang="tr-TR" dirty="0" smtClean="0">
                <a:sym typeface="Symbol"/>
              </a:rPr>
              <a:t></a:t>
            </a:r>
            <a:r>
              <a:rPr lang="tr-TR" dirty="0">
                <a:sym typeface="Symbol"/>
              </a:rPr>
              <a:t> Değer</a:t>
            </a:r>
            <a:r>
              <a:rPr lang="tr-TR" dirty="0" smtClean="0"/>
              <a:t> </a:t>
            </a:r>
            <a:r>
              <a:rPr lang="tr-TR" dirty="0"/>
              <a:t>&gt;</a:t>
            </a:r>
            <a:endParaRPr lang="tr-TR" dirty="0" smtClean="0"/>
          </a:p>
          <a:p>
            <a:pPr marL="777240" lvl="2" indent="0">
              <a:buNone/>
            </a:pPr>
            <a:r>
              <a:rPr lang="tr-TR" dirty="0" smtClean="0"/>
              <a:t>:To</a:t>
            </a:r>
            <a:r>
              <a:rPr lang="tr-TR" dirty="0">
                <a:sym typeface="Symbol"/>
              </a:rPr>
              <a:t> </a:t>
            </a:r>
            <a:r>
              <a:rPr lang="tr-TR" dirty="0" smtClean="0">
                <a:sym typeface="Symbol"/>
              </a:rPr>
              <a:t>                         </a:t>
            </a:r>
            <a:r>
              <a:rPr lang="tr-TR" dirty="0" smtClean="0"/>
              <a:t> </a:t>
            </a:r>
            <a:r>
              <a:rPr lang="tr-TR" dirty="0">
                <a:sym typeface="Symbol"/>
              </a:rPr>
              <a:t>Değer </a:t>
            </a:r>
            <a:r>
              <a:rPr lang="tr-TR" dirty="0" smtClean="0"/>
              <a:t>&gt;</a:t>
            </a:r>
          </a:p>
          <a:p>
            <a:pPr marL="777240" lvl="2" indent="0">
              <a:buNone/>
            </a:pPr>
            <a:r>
              <a:rPr lang="tr-TR" dirty="0" smtClean="0"/>
              <a:t>:In-reply-to</a:t>
            </a:r>
            <a:r>
              <a:rPr lang="tr-TR" dirty="0">
                <a:sym typeface="Symbol"/>
              </a:rPr>
              <a:t> </a:t>
            </a:r>
            <a:r>
              <a:rPr lang="tr-TR" dirty="0" smtClean="0">
                <a:sym typeface="Symbol"/>
              </a:rPr>
              <a:t>           </a:t>
            </a:r>
            <a:r>
              <a:rPr lang="tr-TR" dirty="0" smtClean="0"/>
              <a:t> </a:t>
            </a:r>
            <a:r>
              <a:rPr lang="tr-TR" dirty="0">
                <a:sym typeface="Symbol"/>
              </a:rPr>
              <a:t>Değer </a:t>
            </a:r>
            <a:r>
              <a:rPr lang="tr-TR" dirty="0" smtClean="0"/>
              <a:t>&gt;</a:t>
            </a:r>
          </a:p>
          <a:p>
            <a:pPr marL="777240" lvl="2" indent="0">
              <a:buNone/>
            </a:pPr>
            <a:r>
              <a:rPr lang="tr-TR" dirty="0" smtClean="0"/>
              <a:t>:Reply-with</a:t>
            </a:r>
            <a:r>
              <a:rPr lang="tr-TR" dirty="0">
                <a:sym typeface="Symbol"/>
              </a:rPr>
              <a:t> </a:t>
            </a:r>
            <a:r>
              <a:rPr lang="tr-TR" dirty="0" smtClean="0">
                <a:sym typeface="Symbol"/>
              </a:rPr>
              <a:t>          </a:t>
            </a:r>
            <a:r>
              <a:rPr lang="tr-TR" dirty="0" smtClean="0"/>
              <a:t> </a:t>
            </a:r>
            <a:r>
              <a:rPr lang="tr-TR" dirty="0">
                <a:sym typeface="Symbol"/>
              </a:rPr>
              <a:t>Değer </a:t>
            </a:r>
            <a:r>
              <a:rPr lang="tr-TR" dirty="0" smtClean="0"/>
              <a:t>&gt;</a:t>
            </a:r>
          </a:p>
          <a:p>
            <a:pPr marL="777240" lvl="2" indent="0">
              <a:buNone/>
            </a:pPr>
            <a:r>
              <a:rPr lang="tr-TR" dirty="0" smtClean="0"/>
              <a:t>:Ontology</a:t>
            </a:r>
            <a:r>
              <a:rPr lang="tr-TR" dirty="0">
                <a:sym typeface="Symbol"/>
              </a:rPr>
              <a:t> </a:t>
            </a:r>
            <a:r>
              <a:rPr lang="tr-TR" dirty="0" smtClean="0">
                <a:sym typeface="Symbol"/>
              </a:rPr>
              <a:t>             </a:t>
            </a:r>
            <a:r>
              <a:rPr lang="tr-TR" dirty="0">
                <a:sym typeface="Symbol"/>
              </a:rPr>
              <a:t> Değer</a:t>
            </a:r>
            <a:r>
              <a:rPr lang="tr-TR" dirty="0" smtClean="0"/>
              <a:t> </a:t>
            </a:r>
            <a:r>
              <a:rPr lang="tr-TR" dirty="0"/>
              <a:t>&gt;</a:t>
            </a:r>
            <a:endParaRPr lang="tr-TR" dirty="0" smtClean="0"/>
          </a:p>
          <a:p>
            <a:pPr marL="777240" lvl="2" indent="0">
              <a:buNone/>
            </a:pPr>
            <a:r>
              <a:rPr lang="tr-TR" dirty="0" smtClean="0"/>
              <a:t>:Content</a:t>
            </a:r>
            <a:r>
              <a:rPr lang="tr-TR" dirty="0">
                <a:sym typeface="Symbol"/>
              </a:rPr>
              <a:t> </a:t>
            </a:r>
            <a:r>
              <a:rPr lang="tr-TR" dirty="0" smtClean="0">
                <a:sym typeface="Symbol"/>
              </a:rPr>
              <a:t>               </a:t>
            </a:r>
            <a:r>
              <a:rPr lang="tr-TR" dirty="0" smtClean="0"/>
              <a:t> </a:t>
            </a:r>
            <a:r>
              <a:rPr lang="tr-TR" dirty="0" smtClean="0">
                <a:sym typeface="Symbol"/>
              </a:rPr>
              <a:t>içerik dili deyimi </a:t>
            </a:r>
            <a:r>
              <a:rPr lang="tr-TR" dirty="0" smtClean="0"/>
              <a:t>&gt;</a:t>
            </a:r>
          </a:p>
          <a:p>
            <a:pPr lvl="2"/>
            <a:endParaRPr lang="tr-TR" dirty="0" smtClean="0"/>
          </a:p>
          <a:p>
            <a:pPr marL="777240" lvl="2" indent="0">
              <a:buNone/>
            </a:pPr>
            <a:endParaRPr lang="tr-TR" dirty="0" smtClean="0"/>
          </a:p>
          <a:p>
            <a:pPr marL="571500" indent="-457200">
              <a:buFont typeface="+mj-lt"/>
              <a:buAutoNum type="arabicPeriod"/>
            </a:pPr>
            <a:endParaRPr lang="tr-TR" dirty="0" smtClean="0"/>
          </a:p>
          <a:p>
            <a:pPr marL="114300" indent="0">
              <a:buNone/>
            </a:pPr>
            <a:endParaRPr lang="tr-TR" dirty="0" smtClean="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3233485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Etmenlerin İletişimi</a:t>
            </a:r>
          </a:p>
        </p:txBody>
      </p:sp>
      <p:sp>
        <p:nvSpPr>
          <p:cNvPr id="3" name="Content Placeholder 2"/>
          <p:cNvSpPr>
            <a:spLocks noGrp="1"/>
          </p:cNvSpPr>
          <p:nvPr>
            <p:ph idx="1"/>
          </p:nvPr>
        </p:nvSpPr>
        <p:spPr/>
        <p:txBody>
          <a:bodyPr/>
          <a:lstStyle/>
          <a:p>
            <a:pPr marL="114300" indent="0">
              <a:buNone/>
            </a:pPr>
            <a:r>
              <a:rPr lang="tr-TR" sz="1800" dirty="0" smtClean="0"/>
              <a:t>FIPA ACL:</a:t>
            </a:r>
          </a:p>
          <a:p>
            <a:pPr marL="114300" indent="0">
              <a:buNone/>
            </a:pPr>
            <a:r>
              <a:rPr lang="tr-TR" sz="1800" dirty="0"/>
              <a:t>	</a:t>
            </a:r>
            <a:r>
              <a:rPr lang="tr-TR" sz="1800" dirty="0" smtClean="0"/>
              <a:t>Sender:      A</a:t>
            </a:r>
          </a:p>
          <a:p>
            <a:pPr marL="114300" indent="0">
              <a:buNone/>
            </a:pPr>
            <a:r>
              <a:rPr lang="tr-TR" sz="1800" dirty="0"/>
              <a:t>	</a:t>
            </a:r>
            <a:r>
              <a:rPr lang="tr-TR" sz="1800" dirty="0" smtClean="0"/>
              <a:t>Receiver:   B</a:t>
            </a:r>
          </a:p>
          <a:p>
            <a:pPr marL="114300" indent="0">
              <a:buNone/>
            </a:pPr>
            <a:r>
              <a:rPr lang="tr-TR" sz="1800" dirty="0"/>
              <a:t>	</a:t>
            </a:r>
            <a:r>
              <a:rPr lang="tr-TR" sz="1800" dirty="0" smtClean="0"/>
              <a:t>Language:  Prolog</a:t>
            </a:r>
          </a:p>
          <a:p>
            <a:pPr marL="114300" indent="0">
              <a:buNone/>
            </a:pPr>
            <a:r>
              <a:rPr lang="tr-TR" sz="1800" dirty="0"/>
              <a:t>	</a:t>
            </a:r>
            <a:r>
              <a:rPr lang="tr-TR" sz="1800" dirty="0" smtClean="0"/>
              <a:t>Ontology:   Hava_Durumu</a:t>
            </a:r>
          </a:p>
          <a:p>
            <a:pPr marL="114300" indent="0">
              <a:buNone/>
            </a:pPr>
            <a:r>
              <a:rPr lang="tr-TR" sz="1800" dirty="0"/>
              <a:t>	</a:t>
            </a:r>
            <a:r>
              <a:rPr lang="tr-TR" sz="1800" dirty="0" smtClean="0"/>
              <a:t>Content:     (Sıcaklık(yarın,30))</a:t>
            </a:r>
          </a:p>
          <a:p>
            <a:pPr marL="114300" indent="0">
              <a:buNone/>
            </a:pPr>
            <a:endParaRPr lang="tr-TR" b="1" i="1" u="sng" dirty="0" smtClean="0"/>
          </a:p>
          <a:p>
            <a:pPr marL="114300" indent="0">
              <a:buNone/>
            </a:pPr>
            <a:r>
              <a:rPr lang="tr-TR" b="1" i="1" u="sng" dirty="0" smtClean="0"/>
              <a:t>2.Ontoloji</a:t>
            </a:r>
          </a:p>
          <a:p>
            <a:r>
              <a:rPr lang="tr-TR" sz="1800" dirty="0" smtClean="0"/>
              <a:t>Tüm etmenlerin bildiği ve konuşmalarında kullandığı üzerinde anlaşılmış sözcük kümeleri.</a:t>
            </a:r>
            <a:endParaRPr lang="tr-TR" sz="1800" dirty="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30335612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Etmen Uygulama Alanları</a:t>
            </a:r>
            <a:endParaRPr lang="tr-TR" dirty="0"/>
          </a:p>
        </p:txBody>
      </p:sp>
      <p:sp>
        <p:nvSpPr>
          <p:cNvPr id="3" name="Content Placeholder 2"/>
          <p:cNvSpPr>
            <a:spLocks noGrp="1"/>
          </p:cNvSpPr>
          <p:nvPr>
            <p:ph idx="1"/>
          </p:nvPr>
        </p:nvSpPr>
        <p:spPr/>
        <p:txBody>
          <a:bodyPr/>
          <a:lstStyle/>
          <a:p>
            <a:pPr marL="114300" indent="0">
              <a:buNone/>
            </a:pPr>
            <a:r>
              <a:rPr lang="tr-TR" b="1" i="1" u="sng" dirty="0" smtClean="0"/>
              <a:t>Endüstriyel uygulamalar</a:t>
            </a:r>
          </a:p>
          <a:p>
            <a:pPr lvl="1"/>
            <a:r>
              <a:rPr lang="tr-TR" dirty="0" smtClean="0"/>
              <a:t>Üretim </a:t>
            </a:r>
            <a:r>
              <a:rPr lang="tr-TR" dirty="0"/>
              <a:t>sistemleri</a:t>
            </a:r>
          </a:p>
          <a:p>
            <a:pPr lvl="1"/>
            <a:r>
              <a:rPr lang="tr-TR" dirty="0"/>
              <a:t>Hava trafik kontrol </a:t>
            </a:r>
            <a:r>
              <a:rPr lang="tr-TR" dirty="0" smtClean="0"/>
              <a:t>uygulamaları</a:t>
            </a:r>
          </a:p>
          <a:p>
            <a:pPr marL="114300" indent="0">
              <a:buNone/>
            </a:pPr>
            <a:r>
              <a:rPr lang="tr-TR" b="1" i="1" u="sng" dirty="0" smtClean="0"/>
              <a:t>Bilgi yönetim uygulamaları</a:t>
            </a:r>
          </a:p>
          <a:p>
            <a:pPr lvl="1"/>
            <a:r>
              <a:rPr lang="tr-TR" dirty="0" smtClean="0"/>
              <a:t> İnternet üzerinde bilgi arama (InfoSleuth) </a:t>
            </a:r>
          </a:p>
          <a:p>
            <a:pPr lvl="1"/>
            <a:r>
              <a:rPr lang="tr-TR" dirty="0" smtClean="0"/>
              <a:t>Sayısal kütüphaneler	</a:t>
            </a:r>
          </a:p>
          <a:p>
            <a:pPr marL="114300" indent="0">
              <a:buNone/>
            </a:pPr>
            <a:r>
              <a:rPr lang="tr-TR" b="1" i="1" u="sng" dirty="0" smtClean="0"/>
              <a:t>Eğlence uygulamaları</a:t>
            </a:r>
          </a:p>
          <a:p>
            <a:pPr lvl="1"/>
            <a:r>
              <a:rPr lang="tr-TR" dirty="0" smtClean="0"/>
              <a:t>Oyunlar 	</a:t>
            </a:r>
          </a:p>
          <a:p>
            <a:pPr marL="114300" indent="0">
              <a:buNone/>
            </a:pPr>
            <a:r>
              <a:rPr lang="tr-TR" b="1" i="1" u="sng" dirty="0" smtClean="0"/>
              <a:t>Tıp uygulamaları</a:t>
            </a:r>
          </a:p>
          <a:p>
            <a:pPr marL="114300" indent="0">
              <a:buNone/>
            </a:pPr>
            <a:endParaRPr lang="tr-TR" dirty="0" smtClean="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8669403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Etmen Çerçevelerine Neden İhtiyaç Var?</a:t>
            </a:r>
            <a:endParaRPr lang="tr-TR" dirty="0"/>
          </a:p>
        </p:txBody>
      </p:sp>
      <p:sp>
        <p:nvSpPr>
          <p:cNvPr id="3" name="Content Placeholder 2"/>
          <p:cNvSpPr>
            <a:spLocks noGrp="1"/>
          </p:cNvSpPr>
          <p:nvPr>
            <p:ph idx="1"/>
          </p:nvPr>
        </p:nvSpPr>
        <p:spPr/>
        <p:txBody>
          <a:bodyPr/>
          <a:lstStyle/>
          <a:p>
            <a:endParaRPr lang="tr-TR" dirty="0" smtClean="0"/>
          </a:p>
          <a:p>
            <a:r>
              <a:rPr lang="tr-TR" dirty="0" smtClean="0"/>
              <a:t>Programlama</a:t>
            </a:r>
          </a:p>
          <a:p>
            <a:r>
              <a:rPr lang="tr-TR" dirty="0" smtClean="0"/>
              <a:t>İletişim</a:t>
            </a:r>
          </a:p>
          <a:p>
            <a:r>
              <a:rPr lang="tr-TR" dirty="0" smtClean="0"/>
              <a:t>Proje yönetimi</a:t>
            </a:r>
          </a:p>
          <a:p>
            <a:r>
              <a:rPr lang="tr-TR" dirty="0" smtClean="0"/>
              <a:t>Planlama</a:t>
            </a:r>
          </a:p>
          <a:p>
            <a:r>
              <a:rPr lang="tr-TR" dirty="0" smtClean="0"/>
              <a:t>Hızlı geliştirim</a:t>
            </a:r>
          </a:p>
          <a:p>
            <a:endParaRPr lang="tr-TR" dirty="0"/>
          </a:p>
        </p:txBody>
      </p:sp>
      <p:pic>
        <p:nvPicPr>
          <p:cNvPr id="4" name="4 Resim" descr="akademikbilisim2015-711x460.jpg"/>
          <p:cNvPicPr>
            <a:picLocks noChangeAspect="1"/>
          </p:cNvPicPr>
          <p:nvPr/>
        </p:nvPicPr>
        <p:blipFill>
          <a:blip r:embed="rId2"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17847861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JADEX</a:t>
            </a:r>
            <a:endParaRPr lang="tr-TR" dirty="0"/>
          </a:p>
        </p:txBody>
      </p:sp>
      <p:sp>
        <p:nvSpPr>
          <p:cNvPr id="3" name="Content Placeholder 2"/>
          <p:cNvSpPr>
            <a:spLocks noGrp="1"/>
          </p:cNvSpPr>
          <p:nvPr>
            <p:ph idx="1"/>
          </p:nvPr>
        </p:nvSpPr>
        <p:spPr/>
        <p:txBody>
          <a:bodyPr>
            <a:normAutofit/>
          </a:bodyPr>
          <a:lstStyle/>
          <a:p>
            <a:r>
              <a:rPr lang="tr-TR" sz="2000" dirty="0" smtClean="0"/>
              <a:t>Kanı/İstek/Hedef mimarisi kullanır.</a:t>
            </a:r>
          </a:p>
          <a:p>
            <a:pPr marL="114300" indent="0">
              <a:buNone/>
            </a:pPr>
            <a:r>
              <a:rPr lang="tr-TR" sz="1800" b="1" i="1" u="sng" dirty="0" smtClean="0"/>
              <a:t> Kanı/İstek/Hedef </a:t>
            </a:r>
            <a:r>
              <a:rPr lang="tr-TR" sz="1800" b="1" i="1" u="sng" dirty="0"/>
              <a:t>Mimarileri</a:t>
            </a:r>
            <a:endParaRPr lang="tr-TR" sz="1800" dirty="0"/>
          </a:p>
          <a:p>
            <a:pPr marL="114300" indent="0">
              <a:buNone/>
            </a:pPr>
            <a:r>
              <a:rPr lang="tr-TR" sz="1800" dirty="0"/>
              <a:t>Kanılar+İstekler+Hedefler</a:t>
            </a:r>
          </a:p>
          <a:p>
            <a:pPr marL="114300" indent="0">
              <a:buNone/>
            </a:pPr>
            <a:endParaRPr lang="tr-TR" sz="1800" dirty="0"/>
          </a:p>
          <a:p>
            <a:pPr marL="114300" indent="0">
              <a:buNone/>
            </a:pPr>
            <a:r>
              <a:rPr lang="tr-TR" sz="1800" dirty="0"/>
              <a:t>Deneysel akıl yürütme</a:t>
            </a:r>
          </a:p>
          <a:p>
            <a:r>
              <a:rPr lang="tr-TR" sz="1800" dirty="0"/>
              <a:t>Hangi hedeflere varılmak isteniyor?</a:t>
            </a:r>
          </a:p>
          <a:p>
            <a:r>
              <a:rPr lang="tr-TR" sz="1800" dirty="0"/>
              <a:t>Belirlenen hedeflere nasıl ulaşırım?</a:t>
            </a:r>
          </a:p>
          <a:p>
            <a:pPr marL="114300" indent="0" algn="just">
              <a:buNone/>
            </a:pPr>
            <a:endParaRPr lang="tr-TR" sz="1800" dirty="0"/>
          </a:p>
          <a:p>
            <a:pPr lvl="1"/>
            <a:endParaRPr lang="tr-TR" sz="1800" dirty="0" smtClean="0"/>
          </a:p>
          <a:p>
            <a:r>
              <a:rPr lang="tr-TR" sz="2000" dirty="0" smtClean="0"/>
              <a:t>“</a:t>
            </a:r>
            <a:r>
              <a:rPr lang="tr-TR" sz="2000" dirty="0"/>
              <a:t>middleware” ve “reasoning-oriented” temelli platformların özelliklerini birleştirmeye </a:t>
            </a:r>
            <a:r>
              <a:rPr lang="tr-TR" sz="2000" dirty="0" smtClean="0"/>
              <a:t> çalışır.</a:t>
            </a:r>
          </a:p>
          <a:p>
            <a:r>
              <a:rPr lang="tr-TR" sz="2000" dirty="0" smtClean="0"/>
              <a:t>FIPA uyumludur.</a:t>
            </a:r>
          </a:p>
          <a:p>
            <a:pPr marL="114300" indent="0">
              <a:buNone/>
            </a:pPr>
            <a:endParaRPr lang="tr-TR" sz="2000" dirty="0" smtClean="0"/>
          </a:p>
          <a:p>
            <a:pPr marL="114300" indent="0">
              <a:buNone/>
            </a:pPr>
            <a:endParaRPr lang="tr-TR" sz="2000" dirty="0"/>
          </a:p>
        </p:txBody>
      </p:sp>
      <p:pic>
        <p:nvPicPr>
          <p:cNvPr id="4" name="4 Resim" descr="akademikbilisim2015-711x460.jpg"/>
          <p:cNvPicPr>
            <a:picLocks noChangeAspect="1"/>
          </p:cNvPicPr>
          <p:nvPr/>
        </p:nvPicPr>
        <p:blipFill>
          <a:blip r:embed="rId3"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847517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JADEX</a:t>
            </a:r>
            <a:endParaRPr lang="tr-TR"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62798" y="1219200"/>
            <a:ext cx="3733800" cy="5152466"/>
          </a:xfrm>
        </p:spPr>
      </p:pic>
      <p:pic>
        <p:nvPicPr>
          <p:cNvPr id="5" name="4 Resim" descr="akademikbilisim2015-711x460.jpg"/>
          <p:cNvPicPr>
            <a:picLocks noChangeAspect="1"/>
          </p:cNvPicPr>
          <p:nvPr/>
        </p:nvPicPr>
        <p:blipFill>
          <a:blip r:embed="rId3" cstate="print"/>
          <a:stretch>
            <a:fillRect/>
          </a:stretch>
        </p:blipFill>
        <p:spPr>
          <a:xfrm>
            <a:off x="3505200" y="5715000"/>
            <a:ext cx="1363689" cy="882274"/>
          </a:xfrm>
          <a:prstGeom prst="rect">
            <a:avLst/>
          </a:prstGeom>
        </p:spPr>
      </p:pic>
    </p:spTree>
    <p:extLst>
      <p:ext uri="{BB962C8B-B14F-4D97-AF65-F5344CB8AC3E}">
        <p14:creationId xmlns:p14="http://schemas.microsoft.com/office/powerpoint/2010/main" val="36181819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3588</TotalTime>
  <Words>1206</Words>
  <Application>Microsoft Office PowerPoint</Application>
  <PresentationFormat>On-screen Show (4:3)</PresentationFormat>
  <Paragraphs>236</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Adjacency</vt:lpstr>
      <vt:lpstr> JADE, JADEX, RETSINA, DECAF Etmen Geliştirim Platformlarının Karşılaştırılması   </vt:lpstr>
      <vt:lpstr>Sunum Akışı</vt:lpstr>
      <vt:lpstr>Yazılım Etmenleri</vt:lpstr>
      <vt:lpstr>Etmenlerin İletişimi</vt:lpstr>
      <vt:lpstr>Etmenlerin İletişimi</vt:lpstr>
      <vt:lpstr>Etmen Uygulama Alanları</vt:lpstr>
      <vt:lpstr>Etmen Çerçevelerine Neden İhtiyaç Var?</vt:lpstr>
      <vt:lpstr>JADEX</vt:lpstr>
      <vt:lpstr>JADEX</vt:lpstr>
      <vt:lpstr>JADEX</vt:lpstr>
      <vt:lpstr>JADE (Java Agent Development Framework) </vt:lpstr>
      <vt:lpstr>DECAF (Distributed, Environment Centered Agent Framework) </vt:lpstr>
      <vt:lpstr>DECAF (Distributed, Environment Centered Agent Framework) </vt:lpstr>
      <vt:lpstr>RETSINA (Reusable Environment for Task Structured Intelligent Network Agents) </vt:lpstr>
      <vt:lpstr>RETSINA (Reusable Environment for Task Structured Intelligent Network Agents) </vt:lpstr>
      <vt:lpstr>RETSINA (Reusable Environment for Task Structured Intelligent Network Agents) </vt:lpstr>
      <vt:lpstr>DECAF&amp;RETSINA</vt:lpstr>
      <vt:lpstr>Sonuç</vt:lpstr>
      <vt:lpstr>Kaynaklar:</vt:lpstr>
      <vt:lpstr>Kaynaklar: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JADE, JADEX, RETSINA, DECAF Etmen Geliştirim Platformlarının Karşılaştırılması   </dc:title>
  <dc:creator>Barış</dc:creator>
  <cp:lastModifiedBy>Barış</cp:lastModifiedBy>
  <cp:revision>67</cp:revision>
  <dcterms:created xsi:type="dcterms:W3CDTF">2006-08-16T00:00:00Z</dcterms:created>
  <dcterms:modified xsi:type="dcterms:W3CDTF">2015-02-01T22:04:31Z</dcterms:modified>
</cp:coreProperties>
</file>