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6F03-0193-4DD8-9CEE-4EC398C005AB}" type="datetimeFigureOut">
              <a:rPr lang="tr-TR" smtClean="0"/>
              <a:pPr/>
              <a:t>07.02.2015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AC046-F47B-4458-95D5-8F132381BA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6F03-0193-4DD8-9CEE-4EC398C005AB}" type="datetimeFigureOut">
              <a:rPr lang="tr-TR" smtClean="0"/>
              <a:pPr/>
              <a:t>07.02.2015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AC046-F47B-4458-95D5-8F132381BA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6F03-0193-4DD8-9CEE-4EC398C005AB}" type="datetimeFigureOut">
              <a:rPr lang="tr-TR" smtClean="0"/>
              <a:pPr/>
              <a:t>07.02.2015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AC046-F47B-4458-95D5-8F132381BA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6F03-0193-4DD8-9CEE-4EC398C005AB}" type="datetimeFigureOut">
              <a:rPr lang="tr-TR" smtClean="0"/>
              <a:pPr/>
              <a:t>07.02.2015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AC046-F47B-4458-95D5-8F132381BA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6F03-0193-4DD8-9CEE-4EC398C005AB}" type="datetimeFigureOut">
              <a:rPr lang="tr-TR" smtClean="0"/>
              <a:pPr/>
              <a:t>07.02.2015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AC046-F47B-4458-95D5-8F132381BA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6F03-0193-4DD8-9CEE-4EC398C005AB}" type="datetimeFigureOut">
              <a:rPr lang="tr-TR" smtClean="0"/>
              <a:pPr/>
              <a:t>07.02.2015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AC046-F47B-4458-95D5-8F132381BA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6F03-0193-4DD8-9CEE-4EC398C005AB}" type="datetimeFigureOut">
              <a:rPr lang="tr-TR" smtClean="0"/>
              <a:pPr/>
              <a:t>07.02.2015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AC046-F47B-4458-95D5-8F132381BA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6F03-0193-4DD8-9CEE-4EC398C005AB}" type="datetimeFigureOut">
              <a:rPr lang="tr-TR" smtClean="0"/>
              <a:pPr/>
              <a:t>07.02.2015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AC046-F47B-4458-95D5-8F132381BA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6F03-0193-4DD8-9CEE-4EC398C005AB}" type="datetimeFigureOut">
              <a:rPr lang="tr-TR" smtClean="0"/>
              <a:pPr/>
              <a:t>07.02.2015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AC046-F47B-4458-95D5-8F132381BA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6F03-0193-4DD8-9CEE-4EC398C005AB}" type="datetimeFigureOut">
              <a:rPr lang="tr-TR" smtClean="0"/>
              <a:pPr/>
              <a:t>07.02.2015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AC046-F47B-4458-95D5-8F132381BA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6F03-0193-4DD8-9CEE-4EC398C005AB}" type="datetimeFigureOut">
              <a:rPr lang="tr-TR" smtClean="0"/>
              <a:pPr/>
              <a:t>07.02.2015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AC046-F47B-4458-95D5-8F132381BA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B6F03-0193-4DD8-9CEE-4EC398C005AB}" type="datetimeFigureOut">
              <a:rPr lang="tr-TR" smtClean="0"/>
              <a:pPr/>
              <a:t>07.02.2015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AC046-F47B-4458-95D5-8F132381BA0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285729"/>
            <a:ext cx="7772400" cy="785818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Akademik Bilişim 2015 - Eskişehir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14348" y="1643050"/>
            <a:ext cx="7572428" cy="3995750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endParaRPr lang="tr-TR" b="1" dirty="0" smtClean="0">
              <a:solidFill>
                <a:schemeClr val="tx1"/>
              </a:solidFill>
              <a:latin typeface="Times New Roman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tr-TR" b="1" dirty="0" smtClean="0">
                <a:solidFill>
                  <a:schemeClr val="tx1"/>
                </a:solidFill>
                <a:latin typeface="Times New Roman"/>
                <a:ea typeface="MS Mincho"/>
              </a:rPr>
              <a:t>Saint-</a:t>
            </a:r>
            <a:r>
              <a:rPr lang="tr-TR" b="1" dirty="0" err="1" smtClean="0">
                <a:solidFill>
                  <a:schemeClr val="tx1"/>
                </a:solidFill>
                <a:latin typeface="Times New Roman"/>
                <a:ea typeface="MS Mincho"/>
              </a:rPr>
              <a:t>Simon</a:t>
            </a:r>
            <a:r>
              <a:rPr lang="tr-TR" b="1" dirty="0" smtClean="0">
                <a:solidFill>
                  <a:schemeClr val="tx1"/>
                </a:solidFill>
                <a:latin typeface="Times New Roman"/>
                <a:ea typeface="MS Mincho"/>
              </a:rPr>
              <a:t> ve “Bilgi Toplumu”: </a:t>
            </a:r>
            <a:endParaRPr lang="tr-TR" sz="2400" dirty="0" smtClean="0">
              <a:solidFill>
                <a:schemeClr val="tx1"/>
              </a:solidFill>
              <a:latin typeface="Times New Roman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tr-TR" b="1" dirty="0" smtClean="0">
                <a:solidFill>
                  <a:schemeClr val="tx1"/>
                </a:solidFill>
                <a:latin typeface="Times New Roman"/>
                <a:ea typeface="MS Mincho"/>
              </a:rPr>
              <a:t>Güncel Bir Kavramın Tarihsel Perspektiften Eleştirisi</a:t>
            </a:r>
          </a:p>
          <a:p>
            <a:pPr>
              <a:spcAft>
                <a:spcPts val="0"/>
              </a:spcAft>
            </a:pPr>
            <a:endParaRPr lang="tr-TR" sz="2400" b="1" dirty="0">
              <a:solidFill>
                <a:schemeClr val="tx1"/>
              </a:solidFill>
              <a:latin typeface="Times New Roman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tr-TR" sz="4400" b="1" dirty="0" smtClean="0">
                <a:solidFill>
                  <a:schemeClr val="tx1"/>
                </a:solidFill>
                <a:ea typeface="MS Mincho"/>
              </a:rPr>
              <a:t>Hakan Yüksel</a:t>
            </a:r>
          </a:p>
          <a:p>
            <a:pPr>
              <a:spcAft>
                <a:spcPts val="0"/>
              </a:spcAft>
            </a:pPr>
            <a:r>
              <a:rPr lang="tr-TR" sz="2800" b="1" dirty="0" smtClean="0">
                <a:solidFill>
                  <a:schemeClr val="tx1"/>
                </a:solidFill>
                <a:ea typeface="MS Mincho"/>
              </a:rPr>
              <a:t>hyuksel@ankara.edu.tr</a:t>
            </a:r>
            <a:endParaRPr lang="tr-TR" sz="4000" b="1" dirty="0" smtClean="0">
              <a:solidFill>
                <a:schemeClr val="tx1"/>
              </a:solidFill>
              <a:ea typeface="MS Mincho"/>
            </a:endParaRPr>
          </a:p>
          <a:p>
            <a:pPr>
              <a:spcAft>
                <a:spcPts val="0"/>
              </a:spcAft>
            </a:pPr>
            <a:endParaRPr lang="tr-TR" sz="2400" dirty="0" smtClean="0">
              <a:solidFill>
                <a:schemeClr val="tx1"/>
              </a:solidFill>
              <a:latin typeface="Times New Roman"/>
              <a:ea typeface="MS Minch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6572296"/>
          </a:xfrm>
        </p:spPr>
        <p:txBody>
          <a:bodyPr>
            <a:normAutofit/>
          </a:bodyPr>
          <a:lstStyle/>
          <a:p>
            <a:r>
              <a:rPr lang="tr-TR" sz="2400" b="1" u="sng" dirty="0" smtClean="0"/>
              <a:t>Kapsamlı Toplumsal Dönüşüm</a:t>
            </a:r>
          </a:p>
          <a:p>
            <a:pPr lvl="1"/>
            <a:r>
              <a:rPr lang="tr-TR" sz="2000" dirty="0" smtClean="0"/>
              <a:t>Nasıl kavramsallaştırmalı</a:t>
            </a:r>
            <a:r>
              <a:rPr lang="tr-TR" sz="2000" smtClean="0"/>
              <a:t>? </a:t>
            </a:r>
            <a:endParaRPr lang="tr-TR" sz="2000" dirty="0" smtClean="0"/>
          </a:p>
          <a:p>
            <a:pPr lvl="2"/>
            <a:r>
              <a:rPr lang="tr-TR" sz="1800" dirty="0" smtClean="0"/>
              <a:t>Toplumsal planda süreklilik yerine kopuş vurgusu</a:t>
            </a:r>
          </a:p>
          <a:p>
            <a:pPr lvl="2"/>
            <a:r>
              <a:rPr lang="tr-TR" sz="1800" dirty="0" smtClean="0"/>
              <a:t>Yeni ekonomiler ve yeni toplumlar</a:t>
            </a:r>
          </a:p>
          <a:p>
            <a:pPr lvl="1"/>
            <a:r>
              <a:rPr lang="tr-TR" sz="2000" dirty="0" smtClean="0"/>
              <a:t>Dönüşümün gizemlileştirilmesi </a:t>
            </a:r>
            <a:r>
              <a:rPr lang="tr-TR" sz="2000" dirty="0" smtClean="0">
                <a:sym typeface="Wingdings" pitchFamily="2" charset="2"/>
              </a:rPr>
              <a:t> </a:t>
            </a:r>
            <a:r>
              <a:rPr lang="tr-TR" sz="2000" dirty="0" smtClean="0"/>
              <a:t>Sömürü ve tahakkümün gizlenmesi</a:t>
            </a:r>
          </a:p>
          <a:p>
            <a:r>
              <a:rPr lang="tr-TR" sz="2400" b="1" u="sng" smtClean="0"/>
              <a:t>Bilgi </a:t>
            </a:r>
            <a:r>
              <a:rPr lang="tr-TR" sz="2400" b="1" u="sng" dirty="0" smtClean="0"/>
              <a:t>Toplumu</a:t>
            </a:r>
          </a:p>
          <a:p>
            <a:pPr lvl="1"/>
            <a:r>
              <a:rPr lang="tr-TR" sz="2000" dirty="0" smtClean="0"/>
              <a:t>Sanayi üretiminin gözden düşmesi</a:t>
            </a:r>
          </a:p>
          <a:p>
            <a:pPr lvl="1"/>
            <a:r>
              <a:rPr lang="tr-TR" sz="2000" dirty="0" smtClean="0"/>
              <a:t>Zenginliğin kaynağı olarak emek yerine enformasyon</a:t>
            </a:r>
          </a:p>
          <a:p>
            <a:pPr lvl="1"/>
            <a:r>
              <a:rPr lang="tr-TR" sz="2000" dirty="0" smtClean="0"/>
              <a:t>Müreffeh ve çatışmalardan uzak bir toplum</a:t>
            </a:r>
          </a:p>
          <a:p>
            <a:pPr lvl="1"/>
            <a:r>
              <a:rPr lang="tr-TR" sz="2000" dirty="0" smtClean="0"/>
              <a:t>İktidar ve sömürünün aşılması</a:t>
            </a:r>
          </a:p>
          <a:p>
            <a:pPr lvl="1"/>
            <a:r>
              <a:rPr lang="tr-TR" sz="2000" dirty="0" smtClean="0"/>
              <a:t>Uzmanlar ve </a:t>
            </a:r>
            <a:r>
              <a:rPr lang="tr-TR" sz="2000" dirty="0" err="1" smtClean="0"/>
              <a:t>enformasyonel</a:t>
            </a:r>
            <a:r>
              <a:rPr lang="tr-TR" sz="2000" dirty="0" smtClean="0"/>
              <a:t> emek</a:t>
            </a:r>
          </a:p>
          <a:p>
            <a:pPr lvl="1"/>
            <a:r>
              <a:rPr lang="tr-TR" sz="2000" dirty="0" smtClean="0"/>
              <a:t>Ağ teknolojilerinin önemi</a:t>
            </a:r>
          </a:p>
          <a:p>
            <a:pPr lvl="1"/>
            <a:r>
              <a:rPr lang="tr-TR" sz="2000" dirty="0" smtClean="0"/>
              <a:t>Ağlardaki akışların belirleyiciliği (özellikle finansal akışların)</a:t>
            </a:r>
          </a:p>
          <a:p>
            <a:pPr lvl="1"/>
            <a:r>
              <a:rPr lang="tr-TR" sz="2000" dirty="0" smtClean="0"/>
              <a:t>Yeni toplumsal kimlikler ve etik konumlar</a:t>
            </a:r>
          </a:p>
          <a:p>
            <a:r>
              <a:rPr lang="tr-TR" sz="2400" b="1" u="sng" smtClean="0"/>
              <a:t>Bilgi </a:t>
            </a:r>
            <a:r>
              <a:rPr lang="tr-TR" sz="2400" b="1" u="sng" dirty="0" smtClean="0"/>
              <a:t>Toplumu’nun eleştirisi</a:t>
            </a:r>
          </a:p>
          <a:p>
            <a:pPr lvl="1"/>
            <a:r>
              <a:rPr lang="tr-TR" sz="2000" dirty="0" smtClean="0"/>
              <a:t>Kavramsal </a:t>
            </a:r>
            <a:r>
              <a:rPr lang="tr-TR" sz="2000" smtClean="0"/>
              <a:t>çerçevenin yetersizliği (Bell ve Castells örneği)</a:t>
            </a:r>
            <a:endParaRPr lang="tr-TR" sz="2000" dirty="0" smtClean="0"/>
          </a:p>
          <a:p>
            <a:pPr lvl="1">
              <a:buNone/>
            </a:pPr>
            <a:endParaRPr lang="tr-TR" sz="2000" dirty="0" smtClean="0"/>
          </a:p>
          <a:p>
            <a:pPr>
              <a:buNone/>
            </a:pPr>
            <a:endParaRPr lang="tr-TR" sz="28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642918"/>
            <a:ext cx="8858312" cy="6072230"/>
          </a:xfrm>
        </p:spPr>
        <p:txBody>
          <a:bodyPr>
            <a:normAutofit lnSpcReduction="10000"/>
          </a:bodyPr>
          <a:lstStyle/>
          <a:p>
            <a:r>
              <a:rPr lang="tr-TR" sz="2400" b="1" u="sng" dirty="0" smtClean="0"/>
              <a:t>Saint-</a:t>
            </a:r>
            <a:r>
              <a:rPr lang="tr-TR" sz="2400" b="1" u="sng" dirty="0" err="1" smtClean="0"/>
              <a:t>Simon’un</a:t>
            </a:r>
            <a:r>
              <a:rPr lang="tr-TR" sz="2400" b="1" u="sng" dirty="0" smtClean="0"/>
              <a:t> </a:t>
            </a:r>
            <a:r>
              <a:rPr lang="tr-TR" sz="2400" b="1" u="sng" smtClean="0"/>
              <a:t>üç </a:t>
            </a:r>
            <a:r>
              <a:rPr lang="tr-TR" sz="2400" b="1" u="sng" smtClean="0"/>
              <a:t>dönemi (Musso’nun sınıflandırması):</a:t>
            </a:r>
            <a:endParaRPr lang="tr-TR" sz="2400" b="1" u="sng" dirty="0" smtClean="0"/>
          </a:p>
          <a:p>
            <a:pPr lvl="1"/>
            <a:r>
              <a:rPr lang="tr-TR" sz="2000" dirty="0" smtClean="0"/>
              <a:t>Ağların ve toplumun bilgisi </a:t>
            </a:r>
            <a:r>
              <a:rPr lang="tr-TR" sz="2000" dirty="0" smtClean="0">
                <a:sym typeface="Wingdings" pitchFamily="2" charset="2"/>
              </a:rPr>
              <a:t> Epistemolojik dönem</a:t>
            </a:r>
          </a:p>
          <a:p>
            <a:pPr lvl="1"/>
            <a:r>
              <a:rPr lang="tr-TR" sz="2000" dirty="0" smtClean="0">
                <a:sym typeface="Wingdings" pitchFamily="2" charset="2"/>
              </a:rPr>
              <a:t>Ağların ve toplumun siyaseti  Siyasi dönem</a:t>
            </a:r>
          </a:p>
          <a:p>
            <a:pPr lvl="1"/>
            <a:r>
              <a:rPr lang="tr-TR" sz="2000" dirty="0" smtClean="0">
                <a:sym typeface="Wingdings" pitchFamily="2" charset="2"/>
              </a:rPr>
              <a:t>Ağların ve toplumun etiği  Etik dönem</a:t>
            </a:r>
            <a:endParaRPr lang="tr-TR" sz="2000" dirty="0" smtClean="0"/>
          </a:p>
          <a:p>
            <a:r>
              <a:rPr lang="tr-TR" sz="2400" b="1" u="sng" dirty="0" smtClean="0"/>
              <a:t>Birinci Dönem:</a:t>
            </a:r>
          </a:p>
          <a:p>
            <a:pPr lvl="1"/>
            <a:r>
              <a:rPr lang="tr-TR" sz="2000" b="1" dirty="0" smtClean="0"/>
              <a:t>Akışlar ve Toplumsal Yapı</a:t>
            </a:r>
            <a:endParaRPr lang="tr-TR" sz="2000" b="1" dirty="0" smtClean="0">
              <a:sym typeface="Wingdings" pitchFamily="2" charset="2"/>
            </a:endParaRPr>
          </a:p>
          <a:p>
            <a:pPr lvl="2"/>
            <a:r>
              <a:rPr lang="tr-TR" sz="1800" dirty="0" smtClean="0">
                <a:sym typeface="Wingdings" pitchFamily="2" charset="2"/>
              </a:rPr>
              <a:t>Bilgi (Aydınlar) - Para (Yönetenler) - Rıza (Yönetilenler)</a:t>
            </a:r>
          </a:p>
          <a:p>
            <a:pPr lvl="2"/>
            <a:r>
              <a:rPr lang="tr-TR" sz="1800" dirty="0" smtClean="0">
                <a:sym typeface="Wingdings" pitchFamily="2" charset="2"/>
              </a:rPr>
              <a:t>Sorun  İktidarın </a:t>
            </a:r>
            <a:r>
              <a:rPr lang="tr-TR" sz="1800" smtClean="0">
                <a:sym typeface="Wingdings" pitchFamily="2" charset="2"/>
              </a:rPr>
              <a:t>akışları saptırması ve haksız zenginleşmesi</a:t>
            </a:r>
            <a:endParaRPr lang="tr-TR" sz="1800" dirty="0" smtClean="0">
              <a:sym typeface="Wingdings" pitchFamily="2" charset="2"/>
            </a:endParaRPr>
          </a:p>
          <a:p>
            <a:pPr lvl="2"/>
            <a:r>
              <a:rPr lang="tr-TR" sz="1800" dirty="0" smtClean="0">
                <a:sym typeface="Wingdings" pitchFamily="2" charset="2"/>
              </a:rPr>
              <a:t>Çözüm  Newton Konseyi</a:t>
            </a:r>
          </a:p>
          <a:p>
            <a:pPr lvl="2"/>
            <a:r>
              <a:rPr lang="tr-TR" sz="1800" dirty="0" smtClean="0">
                <a:sym typeface="Wingdings" pitchFamily="2" charset="2"/>
              </a:rPr>
              <a:t>Akışların yapısı ve toplumsal yapı örtüşmesi</a:t>
            </a:r>
            <a:endParaRPr lang="tr-TR" sz="1800" dirty="0" smtClean="0"/>
          </a:p>
          <a:p>
            <a:pPr lvl="1"/>
            <a:r>
              <a:rPr lang="tr-TR" sz="2000" b="1" smtClean="0"/>
              <a:t>Tarihselleştirme ve Akışların Diyalektiği</a:t>
            </a:r>
          </a:p>
          <a:p>
            <a:pPr lvl="2"/>
            <a:r>
              <a:rPr lang="tr-TR" sz="1800" smtClean="0"/>
              <a:t>“Tüm fenomenler katılar ve akışkanlar arasındaki çatışmanın sonucudur”</a:t>
            </a:r>
          </a:p>
          <a:p>
            <a:pPr lvl="2"/>
            <a:r>
              <a:rPr lang="tr-TR" sz="1800" smtClean="0"/>
              <a:t>Tarih akışların çatışması </a:t>
            </a:r>
            <a:r>
              <a:rPr lang="tr-TR" sz="1800" smtClean="0">
                <a:sym typeface="Wingdings" pitchFamily="2" charset="2"/>
              </a:rPr>
              <a:t> Toplumsal dönüşümü için akışları nasıl yönlendirmeli?</a:t>
            </a:r>
          </a:p>
          <a:p>
            <a:pPr lvl="1"/>
            <a:r>
              <a:rPr lang="tr-TR" sz="2000" b="1" smtClean="0"/>
              <a:t>Organizma</a:t>
            </a:r>
            <a:endParaRPr lang="tr-TR" sz="2000" b="1" dirty="0" smtClean="0"/>
          </a:p>
          <a:p>
            <a:pPr lvl="2"/>
            <a:r>
              <a:rPr lang="tr-TR" sz="1800" smtClean="0"/>
              <a:t>Engelsiz dolaşım</a:t>
            </a:r>
          </a:p>
          <a:p>
            <a:pPr lvl="2"/>
            <a:r>
              <a:rPr lang="tr-TR" sz="1800" smtClean="0"/>
              <a:t>Sürekli yapılaşma</a:t>
            </a:r>
          </a:p>
          <a:p>
            <a:pPr lvl="2"/>
            <a:r>
              <a:rPr lang="tr-TR" sz="1800" smtClean="0"/>
              <a:t>Yapay ağların inşası</a:t>
            </a:r>
          </a:p>
          <a:p>
            <a:pPr lvl="2"/>
            <a:r>
              <a:rPr lang="tr-TR" sz="1800" smtClean="0"/>
              <a:t>Mühendislerin önceliği </a:t>
            </a:r>
            <a:r>
              <a:rPr lang="tr-TR" sz="1800" smtClean="0">
                <a:sym typeface="Wingdings" pitchFamily="2" charset="2"/>
              </a:rPr>
              <a:t> Demiryolları, kanallar, köprüler, vs… ilgi.</a:t>
            </a:r>
            <a:endParaRPr lang="tr-TR" sz="1800" smtClean="0"/>
          </a:p>
          <a:p>
            <a:endParaRPr lang="tr-TR" sz="2400" b="1" u="sng" dirty="0" smtClean="0"/>
          </a:p>
          <a:p>
            <a:endParaRPr lang="tr-TR" sz="2400" b="1" u="sng" dirty="0" smtClean="0"/>
          </a:p>
          <a:p>
            <a:endParaRPr lang="tr-TR" sz="2400" b="1" u="sng" dirty="0" smtClean="0"/>
          </a:p>
          <a:p>
            <a:endParaRPr lang="tr-TR" sz="2400" b="1" u="sng" dirty="0" smtClean="0"/>
          </a:p>
        </p:txBody>
      </p:sp>
      <p:sp>
        <p:nvSpPr>
          <p:cNvPr id="5" name="4 Metin kutusu"/>
          <p:cNvSpPr txBox="1"/>
          <p:nvPr/>
        </p:nvSpPr>
        <p:spPr>
          <a:xfrm>
            <a:off x="214282" y="71414"/>
            <a:ext cx="8715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/>
              <a:t>SAINT-SIMON ve “BİLGİ TOPLUMU”</a:t>
            </a:r>
            <a:endParaRPr lang="tr-TR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88640"/>
            <a:ext cx="8858312" cy="6526508"/>
          </a:xfrm>
        </p:spPr>
        <p:txBody>
          <a:bodyPr>
            <a:normAutofit/>
          </a:bodyPr>
          <a:lstStyle/>
          <a:p>
            <a:r>
              <a:rPr lang="tr-TR" sz="2400" b="1" u="sng" smtClean="0"/>
              <a:t>İkinci Dönem</a:t>
            </a:r>
            <a:r>
              <a:rPr lang="tr-TR" sz="2400" b="1" u="sng" dirty="0" smtClean="0"/>
              <a:t>:</a:t>
            </a:r>
          </a:p>
          <a:p>
            <a:pPr lvl="1"/>
            <a:r>
              <a:rPr lang="tr-TR" sz="2000" b="1" smtClean="0"/>
              <a:t>Rasyonel Toplumsal Dönüşüm </a:t>
            </a:r>
            <a:r>
              <a:rPr lang="tr-TR" sz="2000" b="1" smtClean="0">
                <a:sym typeface="Wingdings" pitchFamily="2" charset="2"/>
              </a:rPr>
              <a:t> Akışların Düzenlenmesi  Organizma Modeli  Yapay Ağların İnşası </a:t>
            </a:r>
            <a:endParaRPr lang="tr-TR" sz="2000" b="1" smtClean="0"/>
          </a:p>
          <a:p>
            <a:pPr lvl="1"/>
            <a:r>
              <a:rPr lang="tr-TR" sz="2000" b="1" smtClean="0"/>
              <a:t>Ağ İnşası </a:t>
            </a:r>
            <a:r>
              <a:rPr lang="tr-TR" sz="2000" b="1" smtClean="0">
                <a:sym typeface="Wingdings" pitchFamily="2" charset="2"/>
              </a:rPr>
              <a:t> Sanayi Toplumuna Geçiş (Akışların Saptırılmadığı Yapı)</a:t>
            </a:r>
          </a:p>
          <a:p>
            <a:pPr lvl="1"/>
            <a:r>
              <a:rPr lang="tr-TR" sz="2000" b="1" smtClean="0">
                <a:sym typeface="Wingdings" pitchFamily="2" charset="2"/>
              </a:rPr>
              <a:t>Kapasitenin çifte anlamı (Mühendis + Uzman)</a:t>
            </a:r>
          </a:p>
          <a:p>
            <a:pPr lvl="1">
              <a:buNone/>
            </a:pPr>
            <a:endParaRPr lang="tr-TR" sz="2000" b="1" smtClean="0">
              <a:sym typeface="Wingdings" pitchFamily="2" charset="2"/>
            </a:endParaRPr>
          </a:p>
          <a:p>
            <a:pPr lvl="1"/>
            <a:r>
              <a:rPr lang="tr-TR" sz="2000" b="1" smtClean="0">
                <a:sym typeface="Wingdings" pitchFamily="2" charset="2"/>
              </a:rPr>
              <a:t>Ağ İnşası  Para akışının düzenlenmesi</a:t>
            </a:r>
          </a:p>
          <a:p>
            <a:pPr lvl="2"/>
            <a:r>
              <a:rPr lang="tr-TR" sz="1800" smtClean="0">
                <a:sym typeface="Wingdings" pitchFamily="2" charset="2"/>
              </a:rPr>
              <a:t>Fizyoloji  Ekonomi-Politik  Dolaşım vurgusu</a:t>
            </a:r>
          </a:p>
          <a:p>
            <a:pPr lvl="2"/>
            <a:r>
              <a:rPr lang="tr-TR" sz="1800" smtClean="0">
                <a:sym typeface="Wingdings" pitchFamily="2" charset="2"/>
              </a:rPr>
              <a:t>Yöneten-yönetilen ayrımı  Üreten-üretmeyen ayrımı</a:t>
            </a:r>
          </a:p>
          <a:p>
            <a:pPr lvl="1"/>
            <a:r>
              <a:rPr lang="tr-TR" sz="2000" b="1" smtClean="0"/>
              <a:t>Çözüm </a:t>
            </a:r>
            <a:r>
              <a:rPr lang="tr-TR" sz="2000" b="1" smtClean="0">
                <a:sym typeface="Wingdings" pitchFamily="2" charset="2"/>
              </a:rPr>
              <a:t> Parlamento Yapısı</a:t>
            </a:r>
            <a:endParaRPr lang="tr-TR" sz="2000" b="1" smtClean="0"/>
          </a:p>
          <a:p>
            <a:pPr lvl="2"/>
            <a:r>
              <a:rPr lang="tr-TR" sz="1800" smtClean="0"/>
              <a:t>Bütçe Yetkisi </a:t>
            </a:r>
            <a:r>
              <a:rPr lang="tr-TR" sz="1800" smtClean="0">
                <a:sym typeface="Wingdings" pitchFamily="2" charset="2"/>
              </a:rPr>
              <a:t> Sanayici ve bankerlere  Para akışını yönetmesi kapasitesi </a:t>
            </a:r>
            <a:endParaRPr lang="tr-TR" sz="1800" smtClean="0"/>
          </a:p>
          <a:p>
            <a:pPr lvl="1"/>
            <a:r>
              <a:rPr lang="tr-TR" sz="2000" b="1" smtClean="0"/>
              <a:t>Teknokratik İktidar</a:t>
            </a:r>
          </a:p>
          <a:p>
            <a:pPr lvl="2"/>
            <a:r>
              <a:rPr lang="tr-TR" sz="1800" smtClean="0"/>
              <a:t>Üç akış için üç kamaralı parlamento</a:t>
            </a:r>
          </a:p>
          <a:p>
            <a:pPr lvl="1"/>
            <a:r>
              <a:rPr lang="tr-TR" sz="2000" b="1" smtClean="0"/>
              <a:t>Ekonomik Akışlar ve Toplumsal Yapı</a:t>
            </a:r>
          </a:p>
          <a:p>
            <a:pPr lvl="2"/>
            <a:r>
              <a:rPr lang="tr-TR" sz="1800" smtClean="0"/>
              <a:t>Devletin para akışını saptırması </a:t>
            </a:r>
            <a:r>
              <a:rPr lang="tr-TR" sz="1800" smtClean="0">
                <a:sym typeface="Wingdings" pitchFamily="2" charset="2"/>
              </a:rPr>
              <a:t> İktidar ve feodal sistem</a:t>
            </a:r>
          </a:p>
          <a:p>
            <a:pPr lvl="2"/>
            <a:r>
              <a:rPr lang="tr-TR" sz="1800" smtClean="0">
                <a:sym typeface="Wingdings" pitchFamily="2" charset="2"/>
              </a:rPr>
              <a:t>Para akışının artırılarak çevrilmesi  Kapasite/yönetim ve sanayi sistemi</a:t>
            </a:r>
          </a:p>
          <a:p>
            <a:pPr lvl="2"/>
            <a:r>
              <a:rPr lang="tr-TR" sz="1800" smtClean="0">
                <a:sym typeface="Wingdings" pitchFamily="2" charset="2"/>
              </a:rPr>
              <a:t>İktidarlar çatışır  Kapasiteler birleşir  Rekabet yerine işbirliği</a:t>
            </a:r>
            <a:endParaRPr lang="tr-TR" sz="1600" smtClean="0"/>
          </a:p>
          <a:p>
            <a:endParaRPr lang="tr-TR" sz="2400" b="1" u="sng" smtClean="0"/>
          </a:p>
          <a:p>
            <a:endParaRPr lang="tr-TR" sz="2400" b="1" u="sng" smtClean="0"/>
          </a:p>
          <a:p>
            <a:endParaRPr lang="tr-TR" sz="2400" b="1" u="sng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88640"/>
            <a:ext cx="8858312" cy="6526508"/>
          </a:xfrm>
        </p:spPr>
        <p:txBody>
          <a:bodyPr>
            <a:normAutofit/>
          </a:bodyPr>
          <a:lstStyle/>
          <a:p>
            <a:r>
              <a:rPr lang="tr-TR" sz="2400" b="1" u="sng" smtClean="0"/>
              <a:t>Üçüncü Dönem</a:t>
            </a:r>
            <a:r>
              <a:rPr lang="tr-TR" sz="2400" b="1" u="sng" dirty="0" smtClean="0"/>
              <a:t>:</a:t>
            </a:r>
          </a:p>
          <a:p>
            <a:pPr lvl="1"/>
            <a:r>
              <a:rPr lang="tr-TR" sz="2000" b="1" smtClean="0"/>
              <a:t>Sembolik Akışların Düzenlenmesi</a:t>
            </a:r>
          </a:p>
          <a:p>
            <a:pPr lvl="1"/>
            <a:r>
              <a:rPr lang="tr-TR" sz="2000" b="1" smtClean="0"/>
              <a:t>Yeni Hıristiyanlık </a:t>
            </a:r>
          </a:p>
          <a:p>
            <a:pPr lvl="2"/>
            <a:r>
              <a:rPr lang="tr-TR" sz="1800" smtClean="0">
                <a:sym typeface="Wingdings" pitchFamily="2" charset="2"/>
              </a:rPr>
              <a:t>İbadet olarak ağ inşası</a:t>
            </a:r>
          </a:p>
          <a:p>
            <a:pPr lvl="2"/>
            <a:r>
              <a:rPr lang="tr-TR" sz="1800" smtClean="0">
                <a:sym typeface="Wingdings" pitchFamily="2" charset="2"/>
              </a:rPr>
              <a:t>Kitlelerin üretime katılması ve yakınlaşması</a:t>
            </a:r>
          </a:p>
          <a:p>
            <a:pPr lvl="2"/>
            <a:r>
              <a:rPr lang="tr-TR" sz="1800" smtClean="0">
                <a:sym typeface="Wingdings" pitchFamily="2" charset="2"/>
              </a:rPr>
              <a:t>Altın Çağ</a:t>
            </a:r>
          </a:p>
          <a:p>
            <a:pPr lvl="0"/>
            <a:r>
              <a:rPr lang="tr-TR" sz="2400" b="1" u="sng" smtClean="0">
                <a:solidFill>
                  <a:prstClr val="black"/>
                </a:solidFill>
              </a:rPr>
              <a:t>Saint-Simoncular:</a:t>
            </a:r>
          </a:p>
          <a:p>
            <a:pPr lvl="1"/>
            <a:r>
              <a:rPr lang="tr-TR" sz="2000" b="1" smtClean="0"/>
              <a:t>Teknik çözüm indirgemeciliği</a:t>
            </a:r>
          </a:p>
          <a:p>
            <a:pPr lvl="1" algn="just"/>
            <a:r>
              <a:rPr lang="tr-TR" sz="2000" b="1" smtClean="0"/>
              <a:t>Ağın çift yönlülüğü </a:t>
            </a:r>
          </a:p>
          <a:p>
            <a:pPr lvl="2" algn="just"/>
            <a:r>
              <a:rPr lang="tr-TR" sz="1800" smtClean="0">
                <a:sym typeface="Wingdings" pitchFamily="2" charset="2"/>
              </a:rPr>
              <a:t>Gözetim/denetim (İktidar)  Dolaşım/iletişim (kapasite/yönetim)</a:t>
            </a:r>
            <a:endParaRPr lang="tr-TR" sz="1800" b="1" smtClean="0"/>
          </a:p>
          <a:p>
            <a:r>
              <a:rPr lang="tr-TR" sz="2400" b="1" u="sng" smtClean="0"/>
              <a:t>SONUÇ:</a:t>
            </a:r>
          </a:p>
          <a:p>
            <a:pPr lvl="1"/>
            <a:r>
              <a:rPr lang="tr-TR" sz="2000" smtClean="0"/>
              <a:t>Ağlar üstünde yükselen ve akışlarca biçimlenen bir toplum</a:t>
            </a:r>
          </a:p>
          <a:p>
            <a:pPr lvl="1"/>
            <a:r>
              <a:rPr lang="tr-TR" sz="2000" smtClean="0"/>
              <a:t>Maddi bolluk, iktidarın aşılması ve toplumsal uyum</a:t>
            </a:r>
          </a:p>
          <a:p>
            <a:pPr lvl="1"/>
            <a:r>
              <a:rPr lang="tr-TR" sz="2000" smtClean="0"/>
              <a:t>Bilgi toplumu kuramcılarının kavramsal sınırlılığı, derinlik eksikliği</a:t>
            </a:r>
          </a:p>
          <a:p>
            <a:pPr lvl="1"/>
            <a:r>
              <a:rPr lang="tr-TR" sz="2000" smtClean="0"/>
              <a:t>Yeni bir toplum savına dair temkinli olma gereği </a:t>
            </a:r>
          </a:p>
          <a:p>
            <a:pPr lvl="1"/>
            <a:r>
              <a:rPr lang="tr-TR" sz="2000" smtClean="0"/>
              <a:t>Sömürü ve tahakkümün sürekliliği</a:t>
            </a:r>
          </a:p>
          <a:p>
            <a:pPr lvl="1"/>
            <a:r>
              <a:rPr lang="tr-TR" sz="2000" smtClean="0"/>
              <a:t>Ağların çift yönü ve potansiyeli</a:t>
            </a:r>
          </a:p>
          <a:p>
            <a:endParaRPr lang="tr-TR" sz="2400" b="1" u="sng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404</Words>
  <Application>Microsoft Office PowerPoint</Application>
  <PresentationFormat>Ekran Gösterisi (4:3)</PresentationFormat>
  <Paragraphs>78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1_Ofis Teması</vt:lpstr>
      <vt:lpstr>Akademik Bilişim 2015 - Eskişehir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Akademik Bilişim 2015 - Eskişehir</dc:title>
  <dc:creator>XX</dc:creator>
  <cp:lastModifiedBy>house&amp;library</cp:lastModifiedBy>
  <cp:revision>19</cp:revision>
  <dcterms:created xsi:type="dcterms:W3CDTF">2015-01-28T09:28:22Z</dcterms:created>
  <dcterms:modified xsi:type="dcterms:W3CDTF">2015-02-07T08:56:46Z</dcterms:modified>
</cp:coreProperties>
</file>