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3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660B-ED52-2F40-B8ED-194280FD2619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7FDC-B3ED-4342-8461-3F6FC188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B6BA1-6DDB-EC40-B33F-A8612544E694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40FDF-36BA-364B-B0FC-AB83134C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40FDF-36BA-364B-B0FC-AB83134CD3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40FDF-36BA-364B-B0FC-AB83134CD3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40FDF-36BA-364B-B0FC-AB83134CD3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2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7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1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1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8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9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0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50000" r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08/02/15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Gill Sans Light"/>
                <a:cs typeface="Gill Sans Light"/>
              </a:rPr>
              <a:t>Büyük</a:t>
            </a:r>
            <a:r>
              <a:rPr lang="en-US" sz="3600" dirty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Kİşİsel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Verİlerİn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Benzerlİk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BulunmasI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AmacIyla</a:t>
            </a:r>
            <a:r>
              <a:rPr lang="en-US" sz="3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KullanImI</a:t>
            </a:r>
            <a:endParaRPr lang="en-US" sz="3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599" y="4746661"/>
            <a:ext cx="3387191" cy="1676516"/>
          </a:xfrm>
        </p:spPr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Gill Sans Light"/>
                <a:cs typeface="Gill Sans Light"/>
              </a:rPr>
              <a:t>Okan Bursa, Emine Sezer, </a:t>
            </a:r>
            <a:endParaRPr lang="tr-TR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Özgu</a:t>
            </a:r>
            <a:r>
              <a:rPr lang="tr-TR" dirty="0" smtClean="0">
                <a:solidFill>
                  <a:srgbClr val="000000"/>
                </a:solidFill>
                <a:latin typeface="Gill Sans Light"/>
                <a:cs typeface="Gill Sans Light"/>
              </a:rPr>
              <a:t>̈ </a:t>
            </a:r>
            <a:r>
              <a:rPr lang="tr-TR" dirty="0">
                <a:solidFill>
                  <a:srgbClr val="000000"/>
                </a:solidFill>
                <a:latin typeface="Gill Sans Light"/>
                <a:cs typeface="Gill Sans Light"/>
              </a:rPr>
              <a:t>Can, Murat Osman </a:t>
            </a:r>
            <a:r>
              <a:rPr lang="tr-TR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Ünalır</a:t>
            </a:r>
            <a:endParaRPr lang="tr-TR" dirty="0" smtClean="0">
              <a:solidFill>
                <a:schemeClr val="accent2">
                  <a:lumMod val="75000"/>
                </a:schemeClr>
              </a:solidFill>
              <a:latin typeface="Gill Sans Light"/>
              <a:cs typeface="Gill Sans Light"/>
            </a:endParaRPr>
          </a:p>
          <a:p>
            <a:endParaRPr lang="tr-TR" dirty="0" smtClean="0">
              <a:solidFill>
                <a:schemeClr val="accent2">
                  <a:lumMod val="75000"/>
                </a:schemeClr>
              </a:solidFill>
              <a:latin typeface="Gill Sans Light"/>
              <a:cs typeface="Gill Sans Light"/>
            </a:endParaRPr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Gill Sans Light"/>
                <a:cs typeface="Gill Sans Light"/>
              </a:rPr>
              <a:t>Ege Üniversitesi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pic>
        <p:nvPicPr>
          <p:cNvPr id="5" name="Picture 2" descr="https://pbs.twimg.com/profile_images/2268265990/64axv8ctbvthfjtfkel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60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od-cloud.net/versions/2010-09-22/lod-cloud_color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3" r="13197"/>
          <a:stretch/>
        </p:blipFill>
        <p:spPr bwMode="auto">
          <a:xfrm>
            <a:off x="0" y="-766354"/>
            <a:ext cx="12183291" cy="55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409551" y="5732980"/>
            <a:ext cx="3477264" cy="1232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err="1" smtClean="0">
                <a:latin typeface="Myriad Pro Cond"/>
                <a:cs typeface="Myriad Pro Cond"/>
              </a:rPr>
              <a:t>bENZERLİK</a:t>
            </a:r>
            <a:r>
              <a:rPr lang="tr-TR" sz="5400" dirty="0" smtClean="0">
                <a:latin typeface="Myriad Pro Cond"/>
                <a:cs typeface="Myriad Pro Cond"/>
              </a:rPr>
              <a:t> HESAPLAMA</a:t>
            </a:r>
            <a:endParaRPr lang="en-US" dirty="0"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121" y="3230195"/>
            <a:ext cx="9720073" cy="2364084"/>
          </a:xfrm>
        </p:spPr>
        <p:txBody>
          <a:bodyPr/>
          <a:lstStyle/>
          <a:p>
            <a:r>
              <a:rPr lang="tr-TR" dirty="0" smtClean="0">
                <a:latin typeface="Gill Sans Light"/>
                <a:cs typeface="Gill Sans Light"/>
              </a:rPr>
              <a:t>Benzerlik Algoritması içerisinde kişisel özelliklerin boyutlar olarak karşılaştırılması için WORDNET kullanılmıştır. </a:t>
            </a:r>
          </a:p>
          <a:p>
            <a:r>
              <a:rPr lang="tr-TR" dirty="0" smtClean="0">
                <a:latin typeface="Gill Sans Light"/>
                <a:cs typeface="Gill Sans Light"/>
              </a:rPr>
              <a:t>WORDNET iki sözcüğün anlamsal yakınlığını [0,1] aralığında ortaya koyan bir anlamsal veri kümesidir. </a:t>
            </a:r>
            <a:endParaRPr lang="tr-TR" dirty="0">
              <a:latin typeface="Gill Sans Light"/>
              <a:cs typeface="Gill Sans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19" t="-1938" r="25287" b="1"/>
          <a:stretch/>
        </p:blipFill>
        <p:spPr>
          <a:xfrm>
            <a:off x="1972708" y="1903002"/>
            <a:ext cx="7117262" cy="10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7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err="1" smtClean="0">
                <a:latin typeface="Myriad Pro Cond"/>
                <a:cs typeface="Myriad Pro Cond"/>
              </a:rPr>
              <a:t>bENZERLİK</a:t>
            </a:r>
            <a:r>
              <a:rPr lang="tr-TR" sz="5400" dirty="0" smtClean="0">
                <a:latin typeface="Myriad Pro Cond"/>
                <a:cs typeface="Myriad Pro Cond"/>
              </a:rPr>
              <a:t> HESAPLAMA</a:t>
            </a:r>
            <a:endParaRPr lang="en-US" dirty="0">
              <a:latin typeface="Myriad Pro Cond"/>
              <a:cs typeface="Myriad Pro Con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544" r="20605" b="27823"/>
          <a:stretch/>
        </p:blipFill>
        <p:spPr>
          <a:xfrm>
            <a:off x="2497629" y="1726059"/>
            <a:ext cx="6540789" cy="46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0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Myriad Pro Cond"/>
                <a:cs typeface="Myriad Pro Cond"/>
              </a:rPr>
              <a:t>sONUÇLAR</a:t>
            </a:r>
            <a:endParaRPr lang="tr-TR" dirty="0"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943941" cy="4023360"/>
          </a:xfrm>
        </p:spPr>
        <p:txBody>
          <a:bodyPr/>
          <a:lstStyle/>
          <a:p>
            <a:pPr marL="442913" indent="-442913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FOAF içerisindeki bilgiler kişisel benzerlik bulmak için yeterlidir.</a:t>
            </a:r>
          </a:p>
          <a:p>
            <a:pPr marL="442913" indent="-442913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Aynı </a:t>
            </a:r>
            <a:r>
              <a:rPr lang="tr-TR" dirty="0">
                <a:latin typeface="Gill Sans Light"/>
                <a:cs typeface="Gill Sans Light"/>
              </a:rPr>
              <a:t>yaş, aynı okulda okuyan ya da aynı yerde çalışan kişilerin daha </a:t>
            </a:r>
            <a:r>
              <a:rPr lang="tr-TR" dirty="0" smtClean="0">
                <a:latin typeface="Gill Sans Light"/>
                <a:cs typeface="Gill Sans Light"/>
              </a:rPr>
              <a:t>benzer bulundu,</a:t>
            </a:r>
          </a:p>
          <a:p>
            <a:pPr marL="442913" indent="-442913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Birbirini tanıyor olmak etkili</a:t>
            </a:r>
          </a:p>
          <a:p>
            <a:pPr marL="442913" indent="-442913">
              <a:buFont typeface="Wingdings" charset="2"/>
              <a:buChar char="v"/>
            </a:pPr>
            <a:endParaRPr lang="tr-TR" dirty="0" smtClean="0">
              <a:latin typeface="Gill Sans Light"/>
              <a:cs typeface="Gill Sans Light"/>
            </a:endParaRPr>
          </a:p>
          <a:p>
            <a:pPr marL="442913" indent="-442913">
              <a:buFont typeface="Wingdings" charset="2"/>
              <a:buChar char="v"/>
            </a:pPr>
            <a:endParaRPr lang="tr-TR" dirty="0">
              <a:latin typeface="Gill Sans Light"/>
              <a:cs typeface="Gill Sans Light"/>
            </a:endParaRPr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6601669" y="2473995"/>
            <a:ext cx="4569964" cy="1890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Gunnar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Danielsen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1.6223376074029692E-9</a:t>
            </a:r>
            <a:endParaRPr lang="en-US" sz="1600" dirty="0">
              <a:effectLst/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Jorunn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Danielsen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4.860500333668023E-10</a:t>
            </a:r>
            <a:endParaRPr lang="en-US" sz="1600" dirty="0">
              <a:effectLst/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Hannes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Gassert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9.85964867538308E-10</a:t>
            </a:r>
            <a:endParaRPr lang="en-US" sz="1600" dirty="0">
              <a:effectLst/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andreas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halter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3.850543725216107E-10</a:t>
            </a:r>
            <a:endParaRPr lang="en-US" sz="1600" dirty="0">
              <a:effectLst/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Christian Stocker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1.1928146592870539E-9</a:t>
            </a:r>
            <a:endParaRPr lang="en-US" sz="1600" dirty="0">
              <a:effectLst/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Urs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Gehrig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8.423853752833619E-10</a:t>
            </a:r>
            <a:endParaRPr lang="en-US" sz="1600" dirty="0">
              <a:effectLst/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Bernhard A. M.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Seefeld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1.0090348567386005E-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9</a:t>
            </a:r>
            <a:endParaRPr lang="en-US" sz="1600" dirty="0">
              <a:effectLst/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Andrew Sinclair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4.983762041753766E-10</a:t>
            </a:r>
            <a:endParaRPr lang="en-US" sz="1600" dirty="0">
              <a:effectLst/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Nick Aster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8.506276854065985E-10</a:t>
            </a:r>
            <a:endParaRPr lang="en-US" sz="1600" dirty="0">
              <a:effectLst/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Similarity between 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Eirik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1000" u="sng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Newth</a:t>
            </a:r>
            <a:r>
              <a:rPr lang="en-US" sz="1000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and  Karen Schouten  is </a:t>
            </a:r>
            <a:r>
              <a:rPr lang="en-US" sz="1000" b="1" u="sng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1.0390874499608473E-9</a:t>
            </a:r>
            <a:endParaRPr lang="en-US" sz="1600" dirty="0">
              <a:effectLst/>
              <a:latin typeface="Times New Roman"/>
              <a:ea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84305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Myriad Pro Cond"/>
                <a:cs typeface="Myriad Pro Cond"/>
              </a:rPr>
              <a:t>sONUÇLAR</a:t>
            </a:r>
            <a:endParaRPr lang="tr-TR" dirty="0"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943941" cy="4023360"/>
          </a:xfrm>
        </p:spPr>
        <p:txBody>
          <a:bodyPr/>
          <a:lstStyle/>
          <a:p>
            <a:pPr marL="442913" indent="-442913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FOAF içerisindeki bilgiler kişisel benzerlik bulmak için yeterlidir.</a:t>
            </a:r>
          </a:p>
          <a:p>
            <a:pPr marL="442913" indent="-442913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FOAF kişisel tercihlerin tümünün saklanması için yetersizdir ve genişletilmesi gerekmektedir.</a:t>
            </a:r>
          </a:p>
          <a:p>
            <a:pPr marL="442913" indent="-442913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Kişisel Tercihlerin Modellenerek FOAF ile uyumlu olarak çalışması sağlanmalıdır</a:t>
            </a:r>
          </a:p>
          <a:p>
            <a:pPr marL="616649" lvl="1" indent="-442913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Daha iyi benzerlik sonuçları</a:t>
            </a:r>
          </a:p>
          <a:p>
            <a:pPr marL="616649" lvl="1" indent="-442913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Kişisel tercihlerin karşılaştırılması için yeni yöntemler</a:t>
            </a:r>
          </a:p>
          <a:p>
            <a:pPr marL="442913" indent="-442913">
              <a:buFont typeface="Wingdings" charset="2"/>
              <a:buChar char="v"/>
            </a:pPr>
            <a:endParaRPr lang="tr-TR" dirty="0" smtClean="0">
              <a:latin typeface="Gill Sans Light"/>
              <a:cs typeface="Gill Sans Light"/>
            </a:endParaRPr>
          </a:p>
          <a:p>
            <a:pPr marL="442913" indent="-442913">
              <a:buFont typeface="Wingdings" charset="2"/>
              <a:buChar char="v"/>
            </a:pPr>
            <a:endParaRPr lang="tr-TR" dirty="0">
              <a:latin typeface="Gill Sans Light"/>
              <a:cs typeface="Gill Sans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88" y="1819287"/>
            <a:ext cx="4079034" cy="4079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120" y="5917915"/>
            <a:ext cx="990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Can </a:t>
            </a:r>
            <a:r>
              <a:rPr lang="tr-TR" dirty="0"/>
              <a:t>Ö., Sezer E., Bursa O., </a:t>
            </a:r>
            <a:r>
              <a:rPr lang="tr-TR" dirty="0" err="1"/>
              <a:t>Ünalır</a:t>
            </a:r>
            <a:r>
              <a:rPr lang="tr-TR" dirty="0"/>
              <a:t> M. O., “</a:t>
            </a:r>
            <a:r>
              <a:rPr lang="tr-TR" dirty="0" err="1"/>
              <a:t>Personalized</a:t>
            </a:r>
            <a:r>
              <a:rPr lang="tr-TR" dirty="0"/>
              <a:t> </a:t>
            </a:r>
            <a:r>
              <a:rPr lang="tr-TR" dirty="0" err="1"/>
              <a:t>Vaccination</a:t>
            </a:r>
            <a:r>
              <a:rPr lang="tr-TR" dirty="0"/>
              <a:t> Using </a:t>
            </a:r>
            <a:r>
              <a:rPr lang="tr-TR" dirty="0" err="1"/>
              <a:t>Ontology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Profiling</a:t>
            </a:r>
            <a:r>
              <a:rPr lang="tr-TR" dirty="0"/>
              <a:t>”, </a:t>
            </a:r>
            <a:r>
              <a:rPr lang="tr-TR" b="1" dirty="0" err="1"/>
              <a:t>Metadata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Semantics</a:t>
            </a:r>
            <a:r>
              <a:rPr lang="tr-TR" b="1" dirty="0"/>
              <a:t> </a:t>
            </a:r>
            <a:r>
              <a:rPr lang="tr-TR" b="1" dirty="0" err="1"/>
              <a:t>Research</a:t>
            </a:r>
            <a:r>
              <a:rPr lang="tr-TR" b="1" dirty="0"/>
              <a:t> - 7th </a:t>
            </a:r>
            <a:r>
              <a:rPr lang="tr-TR" b="1" dirty="0" err="1"/>
              <a:t>Research</a:t>
            </a:r>
            <a:r>
              <a:rPr lang="tr-TR" b="1" dirty="0"/>
              <a:t> Conference</a:t>
            </a:r>
            <a:r>
              <a:rPr lang="tr-TR" dirty="0"/>
              <a:t> </a:t>
            </a:r>
            <a:r>
              <a:rPr lang="tr-TR" b="1" dirty="0"/>
              <a:t>(MTSR 2013)</a:t>
            </a:r>
            <a:r>
              <a:rPr lang="tr-TR" dirty="0"/>
              <a:t>, </a:t>
            </a:r>
            <a:r>
              <a:rPr lang="tr-TR" dirty="0" err="1"/>
              <a:t>Thessaloniki</a:t>
            </a:r>
            <a:r>
              <a:rPr lang="tr-TR" dirty="0"/>
              <a:t>, </a:t>
            </a:r>
            <a:r>
              <a:rPr lang="tr-TR" dirty="0" err="1"/>
              <a:t>Greece</a:t>
            </a:r>
            <a:r>
              <a:rPr lang="tr-TR" dirty="0"/>
              <a:t> (2013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59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Myriad Pro Cond"/>
                <a:cs typeface="Myriad Pro Cond"/>
              </a:rPr>
              <a:t>SORULAR</a:t>
            </a:r>
            <a:endParaRPr lang="tr-TR" dirty="0">
              <a:latin typeface="Myriad Pro Cond"/>
              <a:cs typeface="Myriad Pro Cond"/>
            </a:endParaRPr>
          </a:p>
        </p:txBody>
      </p:sp>
      <p:pic>
        <p:nvPicPr>
          <p:cNvPr id="6" name="Content Placeholder 3" descr="WL00276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356" r="-176356"/>
          <a:stretch/>
        </p:blipFill>
        <p:spPr>
          <a:xfrm>
            <a:off x="722793" y="2955780"/>
            <a:ext cx="10131425" cy="3649133"/>
          </a:xfrm>
        </p:spPr>
      </p:pic>
      <p:sp>
        <p:nvSpPr>
          <p:cNvPr id="7" name="TextBox 6"/>
          <p:cNvSpPr txBox="1"/>
          <p:nvPr/>
        </p:nvSpPr>
        <p:spPr>
          <a:xfrm>
            <a:off x="3107342" y="2157573"/>
            <a:ext cx="435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pple Chancery"/>
                <a:cs typeface="Apple Chancery"/>
              </a:rPr>
              <a:t>TEŞEKKÜRLER</a:t>
            </a:r>
            <a:endParaRPr lang="en-US" sz="4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48196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Myriad Pro Cond"/>
                <a:cs typeface="Myriad Pro Cond"/>
              </a:rPr>
              <a:t>NE ANLATIYORUZ?</a:t>
            </a:r>
            <a:endParaRPr lang="tr-TR" dirty="0">
              <a:solidFill>
                <a:schemeClr val="tx1"/>
              </a:solidFill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797" y="2027091"/>
            <a:ext cx="9720073" cy="402336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Gill Sans Light"/>
                <a:cs typeface="Gill Sans Light"/>
              </a:rPr>
              <a:t>Benzerlik nedir?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Gill Sans Light"/>
                <a:cs typeface="Gill Sans Light"/>
              </a:rPr>
              <a:t>FOAF ve </a:t>
            </a:r>
            <a:r>
              <a:rPr lang="tr-TR" sz="3600" dirty="0" err="1" smtClean="0">
                <a:latin typeface="Gill Sans Light"/>
                <a:cs typeface="Gill Sans Light"/>
              </a:rPr>
              <a:t>Veriseti</a:t>
            </a:r>
            <a:endParaRPr lang="tr-TR" sz="3600" dirty="0" smtClean="0">
              <a:latin typeface="Gill Sans Light"/>
              <a:cs typeface="Gill Sans Ligh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Gill Sans Light"/>
                <a:cs typeface="Gill Sans Light"/>
              </a:rPr>
              <a:t>Benzerlik Algoritması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Gill Sans Light"/>
                <a:cs typeface="Gill Sans Light"/>
              </a:rPr>
              <a:t>Kişisel Özelliklerin Kullanımı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Gill Sans Light"/>
                <a:cs typeface="Gill Sans Light"/>
              </a:rPr>
              <a:t>Benzerlik Hesaplama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600" dirty="0" smtClean="0">
                <a:latin typeface="Gill Sans Light"/>
                <a:cs typeface="Gill Sans Light"/>
              </a:rPr>
              <a:t>Sonuçlar ve Tartışma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05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Myriad Pro Cond"/>
                <a:cs typeface="Myriad Pro Cond"/>
              </a:rPr>
              <a:t>Benzerlİk</a:t>
            </a:r>
            <a:r>
              <a:rPr lang="en-US" dirty="0" smtClean="0">
                <a:latin typeface="Myriad Pro Cond"/>
                <a:cs typeface="Myriad Pro Cond"/>
              </a:rPr>
              <a:t> </a:t>
            </a:r>
            <a:r>
              <a:rPr lang="en-US" dirty="0" err="1" smtClean="0">
                <a:latin typeface="Myriad Pro Cond"/>
                <a:cs typeface="Myriad Pro Cond"/>
              </a:rPr>
              <a:t>Nedİr</a:t>
            </a:r>
            <a:r>
              <a:rPr lang="en-US" dirty="0" smtClean="0">
                <a:latin typeface="Myriad Pro Cond"/>
                <a:cs typeface="Myriad Pro Cond"/>
              </a:rPr>
              <a:t>?</a:t>
            </a:r>
            <a:endParaRPr lang="en-US" dirty="0"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59" y="3624722"/>
            <a:ext cx="6029043" cy="2675391"/>
          </a:xfrm>
        </p:spPr>
        <p:txBody>
          <a:bodyPr>
            <a:normAutofit/>
          </a:bodyPr>
          <a:lstStyle/>
          <a:p>
            <a:pPr marL="363538" indent="-363538">
              <a:buBlip>
                <a:blip r:embed="rId2"/>
              </a:buBlip>
            </a:pPr>
            <a:r>
              <a:rPr lang="tr-TR" dirty="0" smtClean="0">
                <a:latin typeface="Gill Sans Light"/>
                <a:cs typeface="Gill Sans Light"/>
              </a:rPr>
              <a:t>ORANTILIK FAKTÖRÜ = BENZERLİK FAKTÖRÜ</a:t>
            </a:r>
          </a:p>
          <a:p>
            <a:pPr marL="357188" indent="-357188">
              <a:buBlip>
                <a:blip r:embed="rId2"/>
              </a:buBlip>
            </a:pPr>
            <a:r>
              <a:rPr lang="tr-TR" sz="3200" u="sng" dirty="0" smtClean="0">
                <a:latin typeface="Gill Sans Light"/>
                <a:cs typeface="Gill Sans Light"/>
              </a:rPr>
              <a:t>Benzerlik Kavramı</a:t>
            </a:r>
          </a:p>
          <a:p>
            <a:pPr marL="714375" lvl="1" indent="-442913">
              <a:buBlip>
                <a:blip r:embed="rId3"/>
              </a:buBlip>
            </a:pPr>
            <a:r>
              <a:rPr lang="tr-TR" sz="2800" dirty="0">
                <a:latin typeface="Gill Sans Light"/>
                <a:cs typeface="Gill Sans Light"/>
              </a:rPr>
              <a:t>Kendi özelliklerini başkasında görmek</a:t>
            </a:r>
          </a:p>
          <a:p>
            <a:pPr marL="714375" lvl="1" indent="-442913">
              <a:buBlip>
                <a:blip r:embed="rId3"/>
              </a:buBlip>
            </a:pPr>
            <a:r>
              <a:rPr lang="tr-TR" sz="2800" dirty="0" smtClean="0">
                <a:latin typeface="Gill Sans Light"/>
                <a:cs typeface="Gill Sans Light"/>
              </a:rPr>
              <a:t>Aynı </a:t>
            </a:r>
            <a:r>
              <a:rPr lang="tr-TR" sz="2800" dirty="0">
                <a:latin typeface="Gill Sans Light"/>
                <a:cs typeface="Gill Sans Light"/>
              </a:rPr>
              <a:t>s</a:t>
            </a:r>
            <a:r>
              <a:rPr lang="tr-TR" sz="2800" dirty="0" smtClean="0">
                <a:latin typeface="Gill Sans Light"/>
                <a:cs typeface="Gill Sans Light"/>
              </a:rPr>
              <a:t>üreçlerin sonucunda oluşma</a:t>
            </a:r>
          </a:p>
          <a:p>
            <a:pPr marL="985838" lvl="2" indent="-442913">
              <a:buBlip>
                <a:blip r:embed="rId3"/>
              </a:buBlip>
            </a:pPr>
            <a:r>
              <a:rPr lang="tr-TR" sz="2000" dirty="0" smtClean="0">
                <a:latin typeface="Gill Sans Light"/>
                <a:cs typeface="Gill Sans Light"/>
              </a:rPr>
              <a:t>Ortak Kök</a:t>
            </a:r>
          </a:p>
          <a:p>
            <a:pPr marL="985838" lvl="2" indent="-442913">
              <a:buBlip>
                <a:blip r:embed="rId3"/>
              </a:buBlip>
            </a:pPr>
            <a:r>
              <a:rPr lang="tr-TR" sz="2000" dirty="0" smtClean="0">
                <a:latin typeface="Gill Sans Light"/>
                <a:cs typeface="Gill Sans Light"/>
              </a:rPr>
              <a:t>Farklılaşma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465" y="1984967"/>
            <a:ext cx="10123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Monotype Corsiva"/>
                <a:cs typeface="Monotype Corsiva"/>
              </a:rPr>
              <a:t>“Benzerlik iki fiziksel olayın, sürecin ya da sistemin, uzayda belirli bir noktada ve anda, kendisini karakterize eden özelliklere ait değerlerin, ikincil bir olay, süreç ve sistem ile orantılı olmasıdır”</a:t>
            </a:r>
            <a:endParaRPr lang="tr-TR" sz="2800" dirty="0">
              <a:latin typeface="Monotype Corsiva"/>
              <a:cs typeface="Monotype Corsiv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09266" y="2983616"/>
            <a:ext cx="4328083" cy="3304168"/>
            <a:chOff x="0" y="-2"/>
            <a:chExt cx="4085117" cy="357700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204957" y="130805"/>
              <a:ext cx="8546" cy="20168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204957" y="2147613"/>
              <a:ext cx="28542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0" y="2147613"/>
              <a:ext cx="1204957" cy="12989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13496" y="-2"/>
              <a:ext cx="863537" cy="5032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kern="1200" dirty="0" err="1">
                  <a:effectLst/>
                  <a:latin typeface="Times New Roman"/>
                  <a:ea typeface="ＭＳ 明朝"/>
                  <a:cs typeface="Times New Roman"/>
                </a:rPr>
                <a:t>İş</a:t>
              </a:r>
              <a:endParaRPr lang="en-US" sz="14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7102" y="2147214"/>
              <a:ext cx="948015" cy="7092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 dirty="0">
                  <a:effectLst/>
                  <a:latin typeface="Times New Roman"/>
                  <a:ea typeface="ＭＳ 明朝"/>
                  <a:cs typeface="Times New Roman"/>
                </a:rPr>
                <a:t>      </a:t>
              </a:r>
              <a:r>
                <a:rPr lang="en-US" sz="1400" kern="1200" dirty="0" err="1">
                  <a:effectLst/>
                  <a:latin typeface="Times New Roman"/>
                  <a:ea typeface="ＭＳ 明朝"/>
                  <a:cs typeface="Times New Roman"/>
                </a:rPr>
                <a:t>Adı</a:t>
              </a:r>
              <a:endParaRPr lang="en-US" sz="14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188" y="3097990"/>
              <a:ext cx="2849599" cy="4790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 dirty="0" err="1">
                  <a:effectLst/>
                  <a:latin typeface="Times New Roman"/>
                  <a:ea typeface="ＭＳ 明朝"/>
                  <a:cs typeface="Times New Roman"/>
                </a:rPr>
                <a:t>Okuduğu</a:t>
              </a:r>
              <a:r>
                <a:rPr lang="en-US" sz="1400" kern="1200" dirty="0">
                  <a:effectLst/>
                  <a:latin typeface="Times New Roman"/>
                  <a:ea typeface="ＭＳ 明朝"/>
                  <a:cs typeface="Times New Roman"/>
                </a:rPr>
                <a:t> </a:t>
              </a:r>
              <a:r>
                <a:rPr lang="en-US" sz="1400" kern="1200" dirty="0" err="1">
                  <a:effectLst/>
                  <a:latin typeface="Times New Roman"/>
                  <a:ea typeface="ＭＳ 明朝"/>
                  <a:cs typeface="Times New Roman"/>
                </a:rPr>
                <a:t>Okul</a:t>
              </a:r>
              <a:endParaRPr lang="en-US" sz="14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02478" y="2856914"/>
              <a:ext cx="192707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529555" y="2147613"/>
              <a:ext cx="462898" cy="74206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85686" y="831560"/>
              <a:ext cx="727818" cy="70930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5686" y="1532315"/>
              <a:ext cx="0" cy="12647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3504" y="831560"/>
              <a:ext cx="186298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92453" y="831560"/>
              <a:ext cx="0" cy="131605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1192" y="1540861"/>
              <a:ext cx="1927077" cy="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529555" y="831560"/>
              <a:ext cx="462898" cy="70930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29555" y="1540861"/>
              <a:ext cx="0" cy="131605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213504" y="1609228"/>
              <a:ext cx="1234765" cy="5383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636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Myriad Pro Cond"/>
                <a:cs typeface="Myriad Pro Cond"/>
              </a:rPr>
              <a:t>Kİşİsel</a:t>
            </a:r>
            <a:r>
              <a:rPr lang="en-US" dirty="0" smtClean="0">
                <a:latin typeface="Myriad Pro Cond"/>
                <a:cs typeface="Myriad Pro Cond"/>
              </a:rPr>
              <a:t> </a:t>
            </a:r>
            <a:r>
              <a:rPr lang="en-US" dirty="0" err="1" smtClean="0">
                <a:latin typeface="Myriad Pro Cond"/>
                <a:cs typeface="Myriad Pro Cond"/>
              </a:rPr>
              <a:t>benzerlİk</a:t>
            </a:r>
            <a:endParaRPr lang="en-US" dirty="0"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798" y="1972637"/>
            <a:ext cx="10159835" cy="4204186"/>
          </a:xfrm>
        </p:spPr>
        <p:txBody>
          <a:bodyPr>
            <a:noAutofit/>
          </a:bodyPr>
          <a:lstStyle/>
          <a:p>
            <a:pPr marL="439738" indent="-439738">
              <a:buBlip>
                <a:blip r:embed="rId2"/>
              </a:buBlip>
            </a:pPr>
            <a:r>
              <a:rPr lang="tr-TR" sz="4000" dirty="0" smtClean="0">
                <a:latin typeface="Gill Sans Light"/>
                <a:cs typeface="Gill Sans Light"/>
              </a:rPr>
              <a:t>Kişisel Özelliklerin Detaylı Tanımlanması</a:t>
            </a:r>
          </a:p>
          <a:p>
            <a:pPr marL="439738" indent="-439738">
              <a:buBlip>
                <a:blip r:embed="rId2"/>
              </a:buBlip>
            </a:pPr>
            <a:r>
              <a:rPr lang="tr-TR" sz="4000" dirty="0" smtClean="0">
                <a:latin typeface="Gill Sans Light"/>
                <a:cs typeface="Gill Sans Light"/>
              </a:rPr>
              <a:t>Kişisel Özelliklerin Zenginleştirilmesi</a:t>
            </a:r>
          </a:p>
          <a:p>
            <a:pPr marL="801688" lvl="1" indent="-444500">
              <a:buBlip>
                <a:blip r:embed="rId3"/>
              </a:buBlip>
            </a:pPr>
            <a:r>
              <a:rPr lang="tr-TR" sz="3600" dirty="0" smtClean="0">
                <a:latin typeface="Gill Sans Light"/>
                <a:cs typeface="Gill Sans Light"/>
              </a:rPr>
              <a:t>Aynı Anlamdaki Kavramların Çıkarılması</a:t>
            </a:r>
          </a:p>
          <a:p>
            <a:pPr marL="801688" lvl="1" indent="-444500">
              <a:buBlip>
                <a:blip r:embed="rId3"/>
              </a:buBlip>
            </a:pPr>
            <a:r>
              <a:rPr lang="tr-TR" sz="3600" dirty="0" smtClean="0">
                <a:latin typeface="Gill Sans Light"/>
                <a:cs typeface="Gill Sans Light"/>
              </a:rPr>
              <a:t>Anlamlı Olmayan </a:t>
            </a:r>
            <a:r>
              <a:rPr lang="tr-TR" sz="3600" dirty="0">
                <a:latin typeface="Gill Sans Light"/>
                <a:cs typeface="Gill Sans Light"/>
              </a:rPr>
              <a:t>K</a:t>
            </a:r>
            <a:r>
              <a:rPr lang="tr-TR" sz="3600" dirty="0" smtClean="0">
                <a:latin typeface="Gill Sans Light"/>
                <a:cs typeface="Gill Sans Light"/>
              </a:rPr>
              <a:t>avramların </a:t>
            </a:r>
            <a:r>
              <a:rPr lang="tr-TR" sz="3600" dirty="0">
                <a:latin typeface="Gill Sans Light"/>
                <a:cs typeface="Gill Sans Light"/>
              </a:rPr>
              <a:t>A</a:t>
            </a:r>
            <a:r>
              <a:rPr lang="tr-TR" sz="3600" dirty="0" smtClean="0">
                <a:latin typeface="Gill Sans Light"/>
                <a:cs typeface="Gill Sans Light"/>
              </a:rPr>
              <a:t>nlamlandırılması</a:t>
            </a:r>
            <a:endParaRPr lang="tr-TR" sz="3600" dirty="0">
              <a:latin typeface="Gill Sans Light"/>
              <a:cs typeface="Gill Sans Light"/>
            </a:endParaRPr>
          </a:p>
          <a:p>
            <a:pPr marL="801688" lvl="1" indent="-444500">
              <a:buBlip>
                <a:blip r:embed="rId3"/>
              </a:buBlip>
            </a:pPr>
            <a:r>
              <a:rPr lang="tr-TR" sz="3600" dirty="0" smtClean="0">
                <a:latin typeface="Gill Sans Light"/>
                <a:cs typeface="Gill Sans Light"/>
              </a:rPr>
              <a:t>Benzer Varlıkların Sıralanması</a:t>
            </a:r>
          </a:p>
        </p:txBody>
      </p:sp>
    </p:spTree>
    <p:extLst>
      <p:ext uri="{BB962C8B-B14F-4D97-AF65-F5344CB8AC3E}">
        <p14:creationId xmlns:p14="http://schemas.microsoft.com/office/powerpoint/2010/main" val="22377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Myriad Pro Cond"/>
                <a:cs typeface="Myriad Pro Cond"/>
              </a:rPr>
              <a:t>FRIENd</a:t>
            </a:r>
            <a:r>
              <a:rPr lang="en-US" dirty="0">
                <a:latin typeface="Myriad Pro Cond"/>
                <a:cs typeface="Myriad Pro Cond"/>
              </a:rPr>
              <a:t> </a:t>
            </a:r>
            <a:r>
              <a:rPr lang="en-US" dirty="0" smtClean="0">
                <a:latin typeface="Myriad Pro Cond"/>
                <a:cs typeface="Myriad Pro Cond"/>
              </a:rPr>
              <a:t>OF A FRIEND</a:t>
            </a:r>
            <a:endParaRPr lang="en-US" dirty="0"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59" y="1916129"/>
            <a:ext cx="6361974" cy="4383983"/>
          </a:xfrm>
        </p:spPr>
        <p:txBody>
          <a:bodyPr>
            <a:normAutofit/>
          </a:bodyPr>
          <a:lstStyle/>
          <a:p>
            <a:pPr marL="396875" indent="-396875">
              <a:buBlip>
                <a:blip r:embed="rId2"/>
              </a:buBlip>
            </a:pPr>
            <a:r>
              <a:rPr lang="tr-TR" dirty="0" smtClean="0">
                <a:latin typeface="Gill Sans"/>
                <a:cs typeface="Gill Sans"/>
              </a:rPr>
              <a:t>Kişisel Kartvizit</a:t>
            </a:r>
          </a:p>
          <a:p>
            <a:pPr marL="570611" lvl="1" indent="-396875">
              <a:buBlip>
                <a:blip r:embed="rId2"/>
              </a:buBlip>
            </a:pPr>
            <a:r>
              <a:rPr lang="tr-TR" dirty="0" smtClean="0">
                <a:latin typeface="Gill Sans Light"/>
                <a:cs typeface="Gill Sans Light"/>
              </a:rPr>
              <a:t>Resource </a:t>
            </a:r>
            <a:r>
              <a:rPr lang="tr-TR" dirty="0" err="1" smtClean="0">
                <a:latin typeface="Gill Sans Light"/>
                <a:cs typeface="Gill Sans Light"/>
              </a:rPr>
              <a:t>Description</a:t>
            </a:r>
            <a:r>
              <a:rPr lang="tr-TR" dirty="0" smtClean="0">
                <a:latin typeface="Gill Sans Light"/>
                <a:cs typeface="Gill Sans Light"/>
              </a:rPr>
              <a:t> Framework dilinde tanımlanmış</a:t>
            </a:r>
          </a:p>
          <a:p>
            <a:pPr marL="570611" lvl="1" indent="-396875">
              <a:buBlip>
                <a:blip r:embed="rId2"/>
              </a:buBlip>
            </a:pPr>
            <a:r>
              <a:rPr lang="tr-TR" dirty="0" smtClean="0">
                <a:latin typeface="Gill Sans Light"/>
                <a:cs typeface="Gill Sans Light"/>
              </a:rPr>
              <a:t>İnternetteki tanımlı RDF verisinin %80’ini oluşturan</a:t>
            </a:r>
          </a:p>
          <a:p>
            <a:pPr marL="570611" lvl="1" indent="-396875">
              <a:buBlip>
                <a:blip r:embed="rId2"/>
              </a:buBlip>
            </a:pPr>
            <a:r>
              <a:rPr lang="tr-TR" dirty="0" err="1" smtClean="0">
                <a:latin typeface="Gill Sans Light"/>
                <a:cs typeface="Gill Sans Light"/>
              </a:rPr>
              <a:t>Yahoo</a:t>
            </a:r>
            <a:r>
              <a:rPr lang="tr-TR" dirty="0" smtClean="0">
                <a:latin typeface="Gill Sans Light"/>
                <a:cs typeface="Gill Sans Light"/>
              </a:rPr>
              <a:t> ve AOL gibi geniş sosyal ağlarda kişisel verilerin saklanmasında kullanılan</a:t>
            </a:r>
          </a:p>
          <a:p>
            <a:pPr marL="396875" indent="-396875">
              <a:buBlip>
                <a:blip r:embed="rId2"/>
              </a:buBlip>
            </a:pPr>
            <a:r>
              <a:rPr lang="tr-TR" dirty="0" smtClean="0">
                <a:latin typeface="Gill Sans"/>
                <a:cs typeface="Gill Sans"/>
              </a:rPr>
              <a:t>Eşsiz Kişisel Bilgi</a:t>
            </a:r>
          </a:p>
          <a:p>
            <a:pPr marL="570611" lvl="1" indent="-396875">
              <a:buBlip>
                <a:blip r:embed="rId2"/>
              </a:buBlip>
            </a:pPr>
            <a:r>
              <a:rPr lang="tr-TR" dirty="0" smtClean="0">
                <a:latin typeface="Gill Sans Light"/>
                <a:cs typeface="Gill Sans Light"/>
              </a:rPr>
              <a:t>Herkese tek bir URI</a:t>
            </a:r>
          </a:p>
          <a:p>
            <a:pPr marL="570611" lvl="1" indent="-396875">
              <a:buBlip>
                <a:blip r:embed="rId2"/>
              </a:buBlip>
            </a:pPr>
            <a:r>
              <a:rPr lang="tr-TR" dirty="0" smtClean="0">
                <a:latin typeface="Gill Sans Light"/>
                <a:cs typeface="Gill Sans Light"/>
              </a:rPr>
              <a:t>Kişisel epostayı şifreleyerek eşsiz saklama</a:t>
            </a:r>
          </a:p>
          <a:p>
            <a:pPr marL="570611" lvl="1" indent="-396875">
              <a:buBlip>
                <a:blip r:embed="rId2"/>
              </a:buBlip>
            </a:pPr>
            <a:r>
              <a:rPr lang="tr-TR" dirty="0" smtClean="0">
                <a:latin typeface="Gill Sans Light"/>
                <a:cs typeface="Gill Sans Light"/>
              </a:rPr>
              <a:t>Her yerden erişilebilir</a:t>
            </a:r>
          </a:p>
          <a:p>
            <a:pPr marL="570611" lvl="1" indent="-396875">
              <a:buBlip>
                <a:blip r:embed="rId2"/>
              </a:buBlip>
            </a:pPr>
            <a:r>
              <a:rPr lang="tr-TR" dirty="0" smtClean="0">
                <a:latin typeface="Gill Sans Light"/>
                <a:cs typeface="Gill Sans Light"/>
              </a:rPr>
              <a:t>CANLI!</a:t>
            </a:r>
          </a:p>
          <a:p>
            <a:pPr marL="396875" indent="-396875">
              <a:buBlip>
                <a:blip r:embed="rId2"/>
              </a:buBlip>
            </a:pPr>
            <a:r>
              <a:rPr lang="tr-TR" dirty="0" smtClean="0">
                <a:latin typeface="Gill Sans"/>
                <a:cs typeface="Gill Sans"/>
              </a:rPr>
              <a:t>Kendi sunucunuzda yüklenerek kişiselleştirilebilir</a:t>
            </a:r>
          </a:p>
          <a:p>
            <a:pPr marL="396875" indent="-396875">
              <a:buBlip>
                <a:blip r:embed="rId2"/>
              </a:buBlip>
            </a:pPr>
            <a:r>
              <a:rPr lang="tr-TR" dirty="0" smtClean="0">
                <a:latin typeface="Gill Sans"/>
                <a:cs typeface="Gill Sans"/>
              </a:rPr>
              <a:t>Sosyal!</a:t>
            </a:r>
            <a:endParaRPr lang="tr-TR" dirty="0">
              <a:latin typeface="Gill Sans"/>
              <a:cs typeface="Gill Sans"/>
            </a:endParaRPr>
          </a:p>
        </p:txBody>
      </p:sp>
      <p:pic>
        <p:nvPicPr>
          <p:cNvPr id="4" name="Picture 3" descr="C:\Users\Okan\Dropbox\COMPSAC\img\danbrifoa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74" y="1998427"/>
            <a:ext cx="4804832" cy="389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45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Cond"/>
                <a:cs typeface="Myriad Pro Cond"/>
              </a:rPr>
              <a:t>FOAF </a:t>
            </a:r>
            <a:r>
              <a:rPr lang="en-US" dirty="0" err="1" smtClean="0">
                <a:latin typeface="Myriad Pro Cond"/>
                <a:cs typeface="Myriad Pro Cond"/>
              </a:rPr>
              <a:t>VerİSetİ</a:t>
            </a:r>
            <a:endParaRPr lang="en-US" dirty="0"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798" y="1953117"/>
            <a:ext cx="9720073" cy="2152436"/>
          </a:xfrm>
        </p:spPr>
        <p:txBody>
          <a:bodyPr/>
          <a:lstStyle/>
          <a:p>
            <a:r>
              <a:rPr lang="tr-TR" dirty="0" err="1" smtClean="0">
                <a:latin typeface="Gill Sans"/>
                <a:cs typeface="Gill Sans"/>
              </a:rPr>
              <a:t>FOAFPub</a:t>
            </a:r>
            <a:r>
              <a:rPr lang="tr-TR" dirty="0" smtClean="0">
                <a:latin typeface="Gill Sans"/>
                <a:cs typeface="Gill Sans"/>
              </a:rPr>
              <a:t> Veri seti</a:t>
            </a:r>
          </a:p>
          <a:p>
            <a:pPr marL="449263" indent="-363538">
              <a:buFont typeface="Wingdings" charset="2"/>
              <a:buChar char="q"/>
            </a:pPr>
            <a:r>
              <a:rPr lang="tr-TR" sz="1800" dirty="0">
                <a:latin typeface="Gill Sans"/>
                <a:cs typeface="Gill Sans"/>
              </a:rPr>
              <a:t>Ding L., </a:t>
            </a:r>
            <a:r>
              <a:rPr lang="tr-TR" sz="1800" dirty="0" err="1">
                <a:latin typeface="Gill Sans"/>
                <a:cs typeface="Gill Sans"/>
              </a:rPr>
              <a:t>Zhou</a:t>
            </a:r>
            <a:r>
              <a:rPr lang="tr-TR" sz="1800" dirty="0">
                <a:latin typeface="Gill Sans"/>
                <a:cs typeface="Gill Sans"/>
              </a:rPr>
              <a:t> L., </a:t>
            </a:r>
            <a:r>
              <a:rPr lang="tr-TR" sz="1800" dirty="0" err="1">
                <a:latin typeface="Gill Sans"/>
                <a:cs typeface="Gill Sans"/>
              </a:rPr>
              <a:t>Finin</a:t>
            </a:r>
            <a:r>
              <a:rPr lang="tr-TR" sz="1800" dirty="0">
                <a:latin typeface="Gill Sans"/>
                <a:cs typeface="Gill Sans"/>
              </a:rPr>
              <a:t> T., ve </a:t>
            </a:r>
            <a:r>
              <a:rPr lang="tr-TR" sz="1800" dirty="0" err="1">
                <a:latin typeface="Gill Sans"/>
                <a:cs typeface="Gill Sans"/>
              </a:rPr>
              <a:t>Joshi</a:t>
            </a:r>
            <a:r>
              <a:rPr lang="tr-TR" sz="1800" dirty="0">
                <a:latin typeface="Gill Sans"/>
                <a:cs typeface="Gill Sans"/>
              </a:rPr>
              <a:t> A., “How </a:t>
            </a:r>
            <a:r>
              <a:rPr lang="tr-TR" sz="1800" dirty="0" err="1">
                <a:latin typeface="Gill Sans"/>
                <a:cs typeface="Gill Sans"/>
              </a:rPr>
              <a:t>the</a:t>
            </a:r>
            <a:r>
              <a:rPr lang="tr-TR" sz="1800" dirty="0">
                <a:latin typeface="Gill Sans"/>
                <a:cs typeface="Gill Sans"/>
              </a:rPr>
              <a:t> </a:t>
            </a:r>
            <a:r>
              <a:rPr lang="tr-TR" sz="1800" dirty="0" err="1">
                <a:latin typeface="Gill Sans"/>
                <a:cs typeface="Gill Sans"/>
              </a:rPr>
              <a:t>Semantic</a:t>
            </a:r>
            <a:r>
              <a:rPr lang="tr-TR" sz="1800" dirty="0">
                <a:latin typeface="Gill Sans"/>
                <a:cs typeface="Gill Sans"/>
              </a:rPr>
              <a:t> Web is </a:t>
            </a:r>
            <a:r>
              <a:rPr lang="tr-TR" sz="1800" dirty="0" err="1">
                <a:latin typeface="Gill Sans"/>
                <a:cs typeface="Gill Sans"/>
              </a:rPr>
              <a:t>Being</a:t>
            </a:r>
            <a:r>
              <a:rPr lang="tr-TR" sz="1800" dirty="0">
                <a:latin typeface="Gill Sans"/>
                <a:cs typeface="Gill Sans"/>
              </a:rPr>
              <a:t> </a:t>
            </a:r>
            <a:r>
              <a:rPr lang="tr-TR" sz="1800" dirty="0" err="1">
                <a:latin typeface="Gill Sans"/>
                <a:cs typeface="Gill Sans"/>
              </a:rPr>
              <a:t>Used:An</a:t>
            </a:r>
            <a:r>
              <a:rPr lang="tr-TR" sz="1800" dirty="0">
                <a:latin typeface="Gill Sans"/>
                <a:cs typeface="Gill Sans"/>
              </a:rPr>
              <a:t> Analysis of FOAF”, </a:t>
            </a:r>
            <a:r>
              <a:rPr lang="tr-TR" sz="1800" dirty="0" err="1">
                <a:latin typeface="Gill Sans"/>
                <a:cs typeface="Gill Sans"/>
              </a:rPr>
              <a:t>Proceedings</a:t>
            </a:r>
            <a:r>
              <a:rPr lang="tr-TR" sz="1800" dirty="0">
                <a:latin typeface="Gill Sans"/>
                <a:cs typeface="Gill Sans"/>
              </a:rPr>
              <a:t> of </a:t>
            </a:r>
            <a:r>
              <a:rPr lang="tr-TR" sz="1800" dirty="0" err="1">
                <a:latin typeface="Gill Sans"/>
                <a:cs typeface="Gill Sans"/>
              </a:rPr>
              <a:t>the</a:t>
            </a:r>
            <a:r>
              <a:rPr lang="tr-TR" sz="1800" dirty="0">
                <a:latin typeface="Gill Sans"/>
                <a:cs typeface="Gill Sans"/>
              </a:rPr>
              <a:t> 38th International Conference on </a:t>
            </a:r>
            <a:r>
              <a:rPr lang="tr-TR" sz="1800" dirty="0" err="1">
                <a:latin typeface="Gill Sans"/>
                <a:cs typeface="Gill Sans"/>
              </a:rPr>
              <a:t>System</a:t>
            </a:r>
            <a:r>
              <a:rPr lang="tr-TR" sz="1800" dirty="0">
                <a:latin typeface="Gill Sans"/>
                <a:cs typeface="Gill Sans"/>
              </a:rPr>
              <a:t> </a:t>
            </a:r>
            <a:r>
              <a:rPr lang="tr-TR" sz="1800" dirty="0" err="1">
                <a:latin typeface="Gill Sans"/>
                <a:cs typeface="Gill Sans"/>
              </a:rPr>
              <a:t>Sciences</a:t>
            </a:r>
            <a:r>
              <a:rPr lang="tr-TR" sz="1800" dirty="0">
                <a:latin typeface="Gill Sans"/>
                <a:cs typeface="Gill Sans"/>
              </a:rPr>
              <a:t>, (2005). </a:t>
            </a:r>
            <a:endParaRPr lang="tr-TR" sz="1800" dirty="0" smtClean="0">
              <a:latin typeface="Gill Sans"/>
              <a:cs typeface="Gill Sans"/>
            </a:endParaRPr>
          </a:p>
          <a:p>
            <a:pPr marL="449263" indent="-363538">
              <a:buFont typeface="Wingdings" charset="2"/>
              <a:buChar char="q"/>
            </a:pPr>
            <a:r>
              <a:rPr lang="tr-TR" sz="1800" dirty="0" smtClean="0">
                <a:latin typeface="Gill Sans"/>
                <a:cs typeface="Gill Sans"/>
              </a:rPr>
              <a:t>50,559 </a:t>
            </a:r>
            <a:r>
              <a:rPr lang="tr-TR" sz="1800" dirty="0">
                <a:latin typeface="Gill Sans"/>
                <a:cs typeface="Gill Sans"/>
              </a:rPr>
              <a:t>FOAF </a:t>
            </a:r>
            <a:r>
              <a:rPr lang="tr-TR" sz="1800" dirty="0" smtClean="0">
                <a:latin typeface="Gill Sans"/>
                <a:cs typeface="Gill Sans"/>
              </a:rPr>
              <a:t>belgesi</a:t>
            </a:r>
          </a:p>
          <a:p>
            <a:pPr marL="449263" indent="-363538">
              <a:buFont typeface="Wingdings" charset="2"/>
              <a:buChar char="q"/>
            </a:pPr>
            <a:r>
              <a:rPr lang="tr-TR" sz="1800" dirty="0" smtClean="0">
                <a:latin typeface="Gill Sans"/>
                <a:cs typeface="Gill Sans"/>
              </a:rPr>
              <a:t>İlişkisel </a:t>
            </a:r>
            <a:r>
              <a:rPr lang="tr-TR" sz="1800" dirty="0" err="1">
                <a:latin typeface="Gill Sans"/>
                <a:cs typeface="Gill Sans"/>
              </a:rPr>
              <a:t>v</a:t>
            </a:r>
            <a:r>
              <a:rPr lang="tr-TR" sz="1800" dirty="0" err="1" smtClean="0">
                <a:latin typeface="Gill Sans"/>
                <a:cs typeface="Gill Sans"/>
              </a:rPr>
              <a:t>eritabanı</a:t>
            </a:r>
            <a:r>
              <a:rPr lang="tr-TR" sz="1800" dirty="0" smtClean="0">
                <a:latin typeface="Gill Sans"/>
                <a:cs typeface="Gill Sans"/>
              </a:rPr>
              <a:t> içerisinde üçlüler tablosu</a:t>
            </a:r>
          </a:p>
          <a:p>
            <a:pPr marL="449263" indent="-363538">
              <a:buFont typeface="Wingdings" charset="2"/>
              <a:buChar char="q"/>
            </a:pPr>
            <a:endParaRPr lang="tr-TR" sz="1800" dirty="0" smtClean="0">
              <a:latin typeface="Gill Sans"/>
              <a:cs typeface="Gill Sans"/>
            </a:endParaRPr>
          </a:p>
          <a:p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8558" y="4213774"/>
            <a:ext cx="9720073" cy="215243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>
                <a:latin typeface="Gill Sans"/>
                <a:cs typeface="Gill Sans"/>
              </a:rPr>
              <a:t>Verisetinin</a:t>
            </a:r>
            <a:r>
              <a:rPr lang="tr-TR" dirty="0" smtClean="0">
                <a:latin typeface="Gill Sans"/>
                <a:cs typeface="Gill Sans"/>
              </a:rPr>
              <a:t> Hazırlanması</a:t>
            </a:r>
          </a:p>
          <a:p>
            <a:pPr marL="449263" indent="-363538">
              <a:buFont typeface="Wingdings" charset="2"/>
              <a:buChar char="q"/>
            </a:pPr>
            <a:r>
              <a:rPr lang="tr-TR" sz="1800" dirty="0" smtClean="0">
                <a:latin typeface="Gill Sans"/>
                <a:cs typeface="Gill Sans"/>
              </a:rPr>
              <a:t>SESAME 2.6 içerisinde</a:t>
            </a:r>
          </a:p>
          <a:p>
            <a:pPr marL="449263" indent="-363538">
              <a:buFont typeface="Wingdings" charset="2"/>
              <a:buChar char="q"/>
            </a:pPr>
            <a:r>
              <a:rPr lang="tr-TR" sz="1800" dirty="0" smtClean="0">
                <a:latin typeface="Gill Sans"/>
                <a:cs typeface="Gill Sans"/>
              </a:rPr>
              <a:t>İlişkisel </a:t>
            </a:r>
            <a:r>
              <a:rPr lang="tr-TR" sz="1800" dirty="0" err="1" smtClean="0">
                <a:latin typeface="Gill Sans"/>
                <a:cs typeface="Gill Sans"/>
              </a:rPr>
              <a:t>Veritabanından</a:t>
            </a:r>
            <a:r>
              <a:rPr lang="tr-TR" sz="1800" dirty="0" smtClean="0">
                <a:latin typeface="Gill Sans"/>
                <a:cs typeface="Gill Sans"/>
              </a:rPr>
              <a:t> </a:t>
            </a:r>
            <a:r>
              <a:rPr lang="tr-TR" sz="1800" dirty="0" smtClean="0">
                <a:latin typeface="Gill Sans"/>
                <a:cs typeface="Gill Sans"/>
                <a:sym typeface="Wingdings"/>
              </a:rPr>
              <a:t> Ontoloji Veri Deposuna</a:t>
            </a:r>
            <a:endParaRPr lang="tr-TR" sz="1800" dirty="0" smtClean="0">
              <a:latin typeface="Gill Sans"/>
              <a:cs typeface="Gill Sans"/>
            </a:endParaRPr>
          </a:p>
          <a:p>
            <a:pPr marL="449263" indent="-363538">
              <a:buFont typeface="Wingdings" charset="2"/>
              <a:buChar char="q"/>
            </a:pPr>
            <a:r>
              <a:rPr lang="tr-TR" sz="1800" dirty="0" smtClean="0">
                <a:latin typeface="Gill Sans"/>
                <a:cs typeface="Gill Sans"/>
              </a:rPr>
              <a:t>Tüm varlıklar </a:t>
            </a:r>
            <a:r>
              <a:rPr lang="tr-TR" sz="1600" dirty="0" err="1" smtClean="0">
                <a:latin typeface="Verdana"/>
                <a:cs typeface="Verdana"/>
              </a:rPr>
              <a:t>rdf:description</a:t>
            </a:r>
            <a:r>
              <a:rPr lang="tr-TR" sz="1800" dirty="0" smtClean="0">
                <a:latin typeface="Gill Sans"/>
                <a:cs typeface="Gill Sans"/>
              </a:rPr>
              <a:t> ile saklanabildi</a:t>
            </a:r>
          </a:p>
          <a:p>
            <a:pPr marL="449263" indent="-363538">
              <a:buFont typeface="Wingdings" charset="2"/>
              <a:buChar char="q"/>
            </a:pPr>
            <a:r>
              <a:rPr lang="tr-TR" sz="1800" dirty="0" smtClean="0">
                <a:latin typeface="Gill Sans"/>
                <a:cs typeface="Gill Sans"/>
              </a:rPr>
              <a:t>Sorgulama sırasında bu anlamsal eksiklik giderildi</a:t>
            </a:r>
          </a:p>
          <a:p>
            <a:endParaRPr lang="en-US" dirty="0">
              <a:latin typeface="Gill Sans Light"/>
              <a:cs typeface="Gill Sans Ligh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E1E0E1"/>
              </a:clrFrom>
              <a:clrTo>
                <a:srgbClr val="E1E0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37" y="4537069"/>
            <a:ext cx="4808982" cy="1306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Myriad Pro Cond"/>
                <a:cs typeface="Myriad Pro Cond"/>
              </a:rPr>
              <a:t>BenzerLİk</a:t>
            </a:r>
            <a:r>
              <a:rPr lang="en-US" dirty="0" smtClean="0">
                <a:latin typeface="Myriad Pro Cond"/>
                <a:cs typeface="Myriad Pro Cond"/>
              </a:rPr>
              <a:t> </a:t>
            </a:r>
            <a:r>
              <a:rPr lang="en-US" dirty="0" err="1" smtClean="0">
                <a:latin typeface="Myriad Pro Cond"/>
                <a:cs typeface="Myriad Pro Cond"/>
              </a:rPr>
              <a:t>AlgorİtmasI</a:t>
            </a:r>
            <a:endParaRPr lang="en-US" dirty="0">
              <a:latin typeface="Myriad Pro Cond"/>
              <a:cs typeface="Myriad Pro C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4574" y="1861677"/>
            <a:ext cx="10858256" cy="419185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 smtClean="0">
                <a:latin typeface="Gill Sans Light"/>
                <a:cs typeface="Gill Sans Light"/>
              </a:rPr>
              <a:t>“ Benzerlik Faktörü her bir kişisel özelliğin karşılaştırılarak orantılanması sonucunda hesaplanmaktadır. ”</a:t>
            </a:r>
          </a:p>
          <a:p>
            <a:pPr marL="361950" indent="-361950"/>
            <a:r>
              <a:rPr lang="tr-TR" dirty="0" smtClean="0">
                <a:latin typeface="Gill Sans Light"/>
                <a:cs typeface="Gill Sans Light"/>
              </a:rPr>
              <a:t>FOAF içerisindeki her bir özellik karşılaştırılmalı ve benzerliği bulunarak ortak bir toplamda yer almalıdır.</a:t>
            </a:r>
          </a:p>
          <a:p>
            <a:pPr marL="361950" indent="-361950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Her bir kişi bir vektör olarak kabul edilir. (A ve B)</a:t>
            </a:r>
          </a:p>
          <a:p>
            <a:pPr marL="361950" indent="-361950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Kişiye ait özellikler bir düzlem olarak kabul edilir. </a:t>
            </a:r>
          </a:p>
          <a:p>
            <a:pPr marL="361950" indent="-361950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Kişisel özelliklerin her bir düzlemdeki değerleri bulunur. (</a:t>
            </a:r>
            <a:r>
              <a:rPr lang="tr-TR" dirty="0" err="1" smtClean="0">
                <a:latin typeface="Gill Sans Light"/>
                <a:cs typeface="Gill Sans Light"/>
              </a:rPr>
              <a:t>A</a:t>
            </a:r>
            <a:r>
              <a:rPr lang="tr-TR" baseline="-25000" dirty="0" err="1" smtClean="0">
                <a:latin typeface="Gill Sans Light"/>
                <a:cs typeface="Gill Sans Light"/>
              </a:rPr>
              <a:t>i</a:t>
            </a:r>
            <a:r>
              <a:rPr lang="tr-TR" baseline="-25000" dirty="0" smtClean="0">
                <a:latin typeface="Gill Sans Light"/>
                <a:cs typeface="Gill Sans Light"/>
              </a:rPr>
              <a:t> </a:t>
            </a:r>
            <a:r>
              <a:rPr lang="tr-TR" dirty="0" smtClean="0">
                <a:latin typeface="Gill Sans Light"/>
                <a:cs typeface="Gill Sans Light"/>
              </a:rPr>
              <a:t>x </a:t>
            </a:r>
            <a:r>
              <a:rPr lang="tr-TR" dirty="0" err="1" smtClean="0">
                <a:latin typeface="Gill Sans Light"/>
                <a:cs typeface="Gill Sans Light"/>
              </a:rPr>
              <a:t>B</a:t>
            </a:r>
            <a:r>
              <a:rPr lang="tr-TR" baseline="-25000" dirty="0" err="1" smtClean="0">
                <a:latin typeface="Gill Sans Light"/>
                <a:cs typeface="Gill Sans Light"/>
              </a:rPr>
              <a:t>i</a:t>
            </a:r>
            <a:r>
              <a:rPr lang="tr-TR" dirty="0" smtClean="0">
                <a:latin typeface="Gill Sans Light"/>
                <a:cs typeface="Gill Sans Light"/>
              </a:rPr>
              <a:t>) </a:t>
            </a:r>
          </a:p>
          <a:p>
            <a:pPr marL="361950" indent="-361950"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Vektörler arasındaki açının kosinüsü yakınlık olarak kabul edilir. ( Cos(</a:t>
            </a:r>
            <a:r>
              <a:rPr lang="el-GR" dirty="0">
                <a:latin typeface="Gill Sans Light"/>
                <a:cs typeface="Gill Sans Light"/>
              </a:rPr>
              <a:t>θ</a:t>
            </a:r>
            <a:r>
              <a:rPr lang="tr-TR" dirty="0" smtClean="0">
                <a:latin typeface="Gill Sans Light"/>
                <a:cs typeface="Gill Sans Light"/>
              </a:rPr>
              <a:t>) )</a:t>
            </a:r>
          </a:p>
          <a:p>
            <a:pPr marL="361950" indent="-361950">
              <a:buFont typeface="Wingdings" charset="2"/>
              <a:buChar char="v"/>
            </a:pPr>
            <a:endParaRPr lang="tr-TR" dirty="0" smtClean="0">
              <a:latin typeface="Gill Sans Light"/>
              <a:cs typeface="Gill Sans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219" t="-1938" r="25287" b="1"/>
          <a:stretch/>
        </p:blipFill>
        <p:spPr>
          <a:xfrm>
            <a:off x="1689101" y="5293474"/>
            <a:ext cx="9004300" cy="13359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531647" y="2971288"/>
            <a:ext cx="2281184" cy="2132914"/>
            <a:chOff x="0" y="-2"/>
            <a:chExt cx="4085117" cy="3577007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04957" y="130805"/>
              <a:ext cx="8546" cy="20168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04957" y="2147613"/>
              <a:ext cx="28542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0" y="2147613"/>
              <a:ext cx="1204957" cy="12989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13496" y="-2"/>
              <a:ext cx="863537" cy="5032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kern="1200" dirty="0" err="1">
                  <a:effectLst/>
                  <a:latin typeface="Times New Roman"/>
                  <a:ea typeface="ＭＳ 明朝"/>
                  <a:cs typeface="Times New Roman"/>
                </a:rPr>
                <a:t>İş</a:t>
              </a:r>
              <a:endParaRPr lang="en-US" sz="14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7102" y="2147214"/>
              <a:ext cx="948015" cy="7092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 dirty="0">
                  <a:effectLst/>
                  <a:latin typeface="Times New Roman"/>
                  <a:ea typeface="ＭＳ 明朝"/>
                  <a:cs typeface="Times New Roman"/>
                </a:rPr>
                <a:t>      </a:t>
              </a:r>
              <a:r>
                <a:rPr lang="en-US" sz="1400" kern="1200" dirty="0" err="1">
                  <a:effectLst/>
                  <a:latin typeface="Times New Roman"/>
                  <a:ea typeface="ＭＳ 明朝"/>
                  <a:cs typeface="Times New Roman"/>
                </a:rPr>
                <a:t>Adı</a:t>
              </a:r>
              <a:endParaRPr lang="en-US" sz="14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188" y="3097990"/>
              <a:ext cx="2849599" cy="4790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 dirty="0" err="1">
                  <a:effectLst/>
                  <a:latin typeface="Times New Roman"/>
                  <a:ea typeface="ＭＳ 明朝"/>
                  <a:cs typeface="Times New Roman"/>
                </a:rPr>
                <a:t>Okuduğu</a:t>
              </a:r>
              <a:r>
                <a:rPr lang="en-US" sz="1400" kern="1200" dirty="0">
                  <a:effectLst/>
                  <a:latin typeface="Times New Roman"/>
                  <a:ea typeface="ＭＳ 明朝"/>
                  <a:cs typeface="Times New Roman"/>
                </a:rPr>
                <a:t> </a:t>
              </a:r>
              <a:r>
                <a:rPr lang="en-US" sz="1400" kern="1200" dirty="0" err="1">
                  <a:effectLst/>
                  <a:latin typeface="Times New Roman"/>
                  <a:ea typeface="ＭＳ 明朝"/>
                  <a:cs typeface="Times New Roman"/>
                </a:rPr>
                <a:t>Okul</a:t>
              </a:r>
              <a:endParaRPr lang="en-US" sz="1400" dirty="0">
                <a:effectLst/>
                <a:latin typeface="Times New Roman"/>
                <a:ea typeface="ＭＳ 明朝"/>
                <a:cs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02478" y="2856914"/>
              <a:ext cx="192707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529555" y="2147613"/>
              <a:ext cx="462898" cy="74206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85686" y="831560"/>
              <a:ext cx="727818" cy="70930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85686" y="1532315"/>
              <a:ext cx="0" cy="12647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13504" y="831560"/>
              <a:ext cx="186298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92453" y="831560"/>
              <a:ext cx="0" cy="131605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1192" y="1540861"/>
              <a:ext cx="1927077" cy="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529555" y="831560"/>
              <a:ext cx="462898" cy="70930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29555" y="1540861"/>
              <a:ext cx="0" cy="131605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213504" y="1609228"/>
              <a:ext cx="1234765" cy="5383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69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>
                <a:latin typeface="Myriad Pro Cond"/>
                <a:cs typeface="Myriad Pro Cond"/>
              </a:rPr>
              <a:t>KİŞİSEL ÖZELLİKLERİN KULLANIMI</a:t>
            </a:r>
            <a:endParaRPr lang="en-US" cap="none" dirty="0"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80434" cy="4023360"/>
          </a:xfrm>
        </p:spPr>
        <p:txBody>
          <a:bodyPr/>
          <a:lstStyle/>
          <a:p>
            <a:r>
              <a:rPr lang="tr-TR" dirty="0" smtClean="0">
                <a:latin typeface="Gill Sans Light"/>
                <a:cs typeface="Gill Sans Light"/>
              </a:rPr>
              <a:t>Kişisel özellikler bir çok farklı şekilde tanımlanabilir.</a:t>
            </a:r>
          </a:p>
          <a:p>
            <a:pPr marL="357188" indent="-357188">
              <a:lnSpc>
                <a:spcPct val="130000"/>
              </a:lnSpc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Temelde değişmeyen ya da zor değişen özelliklerin yer aldığı</a:t>
            </a:r>
          </a:p>
          <a:p>
            <a:pPr marL="542925" lvl="1" indent="-271463">
              <a:lnSpc>
                <a:spcPct val="130000"/>
              </a:lnSpc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 Yaş, Boy, Cinsiyet, Yaşadığı Yer</a:t>
            </a:r>
          </a:p>
          <a:p>
            <a:pPr marL="361950" indent="-361950">
              <a:lnSpc>
                <a:spcPct val="130000"/>
              </a:lnSpc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 Duruma, zamana ve çevresine bağlı olarak yapmış olduğu kararların ve tercihlerin olduğu,</a:t>
            </a:r>
          </a:p>
          <a:p>
            <a:pPr marL="538163" lvl="1" indent="-266700">
              <a:lnSpc>
                <a:spcPct val="130000"/>
              </a:lnSpc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 Tanıdığı Kişiler, Sosyal Olarak Tanımlı İlişkileri</a:t>
            </a:r>
          </a:p>
          <a:p>
            <a:pPr marL="357188" indent="-357188">
              <a:lnSpc>
                <a:spcPct val="130000"/>
              </a:lnSpc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Kişinin yaşına ya da çevreye bağlı olarak tercih ettiği özelliklerinin </a:t>
            </a:r>
          </a:p>
          <a:p>
            <a:pPr marL="542925" lvl="1" indent="-271463">
              <a:lnSpc>
                <a:spcPct val="130000"/>
              </a:lnSpc>
              <a:buFont typeface="Wingdings" charset="2"/>
              <a:buChar char="v"/>
            </a:pPr>
            <a:r>
              <a:rPr lang="tr-TR" dirty="0" smtClean="0">
                <a:latin typeface="Gill Sans Light"/>
                <a:cs typeface="Gill Sans Light"/>
              </a:rPr>
              <a:t>Hobiler, Alışkanlıkları </a:t>
            </a:r>
          </a:p>
          <a:p>
            <a:pPr lvl="1">
              <a:buFont typeface="Wingdings" charset="2"/>
              <a:buChar char="v"/>
            </a:pPr>
            <a:endParaRPr lang="tr-TR" dirty="0" smtClean="0">
              <a:latin typeface="Gill Sans Light"/>
              <a:cs typeface="Gill Sans Ligh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618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>
                <a:latin typeface="Myriad Pro Cond"/>
                <a:cs typeface="Myriad Pro Cond"/>
              </a:rPr>
              <a:t>KİŞİSEL ÖZELLİKLERİN KULLANIMI</a:t>
            </a:r>
            <a:r>
              <a:rPr lang="en-US" cap="none" dirty="0" smtClean="0">
                <a:latin typeface="Myriad Pro Cond"/>
                <a:cs typeface="Myriad Pro Cond"/>
              </a:rPr>
              <a:t> (DEVAM)</a:t>
            </a:r>
            <a:endParaRPr lang="en-US" cap="none" dirty="0">
              <a:latin typeface="Myriad Pro Cond"/>
              <a:cs typeface="Myriad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indent="-358775">
              <a:buFont typeface="Wingdings" charset="2"/>
              <a:buChar char="u"/>
            </a:pPr>
            <a:r>
              <a:rPr lang="tr-TR" dirty="0" smtClean="0">
                <a:latin typeface="Gill Sans Light"/>
                <a:cs typeface="Gill Sans Light"/>
              </a:rPr>
              <a:t>FOAF içerisinde karşılaştırılabilir olarak bu özelliklerden bazıları tanımlı olmakla birlikte bazı özellikler de tanımlı değildir. </a:t>
            </a:r>
          </a:p>
          <a:p>
            <a:pPr marL="444500" indent="-358775">
              <a:buFont typeface="Wingdings" charset="2"/>
              <a:buChar char="u"/>
            </a:pPr>
            <a:r>
              <a:rPr lang="tr-TR" dirty="0" smtClean="0">
                <a:latin typeface="Gill Sans Light"/>
                <a:cs typeface="Gill Sans Light"/>
              </a:rPr>
              <a:t>Kişilerin değişmeyen ya da zor değişen özellikleri ve kişilerin tanıdığı kişiler FOAF içerisinde tanımlıdır. FOAF </a:t>
            </a:r>
            <a:r>
              <a:rPr lang="tr-TR" dirty="0" err="1" smtClean="0">
                <a:latin typeface="Gill Sans Light"/>
                <a:cs typeface="Gill Sans Light"/>
              </a:rPr>
              <a:t>veriseti</a:t>
            </a:r>
            <a:r>
              <a:rPr lang="tr-TR" dirty="0" smtClean="0">
                <a:latin typeface="Gill Sans Light"/>
                <a:cs typeface="Gill Sans Light"/>
              </a:rPr>
              <a:t> içerisinde de bu özelliklere yer verilir.</a:t>
            </a:r>
          </a:p>
          <a:p>
            <a:pPr marL="444500" indent="-358775">
              <a:buFont typeface="Wingdings" charset="2"/>
              <a:buChar char="u"/>
            </a:pPr>
            <a:r>
              <a:rPr lang="tr-TR" dirty="0" smtClean="0">
                <a:latin typeface="Gill Sans Light"/>
                <a:cs typeface="Gill Sans Light"/>
              </a:rPr>
              <a:t>Ancak kişilerin hobileri, alışkanlıkları ve sosyal olarak daha derinlikli ilişkileri FOAF içerisinde tanımlı değildir.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</a:p>
          <a:p>
            <a:pPr marL="85725" indent="0">
              <a:buNone/>
            </a:pPr>
            <a:endParaRPr lang="en-US" dirty="0">
              <a:latin typeface="Gill Sans Light"/>
              <a:cs typeface="Gill Sans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5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1539</TotalTime>
  <Words>734</Words>
  <Application>Microsoft Macintosh PowerPoint</Application>
  <PresentationFormat>Custom</PresentationFormat>
  <Paragraphs>103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Integral</vt:lpstr>
      <vt:lpstr>Büyük Kİşİsel Verİlerİn Benzerlİk BulunmasI AmacIyla KullanImI</vt:lpstr>
      <vt:lpstr>NE ANLATIYORUZ?</vt:lpstr>
      <vt:lpstr>Benzerlİk Nedİr?</vt:lpstr>
      <vt:lpstr>Kİşİsel benzerlİk</vt:lpstr>
      <vt:lpstr>FRIENd OF A FRIEND</vt:lpstr>
      <vt:lpstr>FOAF VerİSetİ</vt:lpstr>
      <vt:lpstr>BenzerLİk AlgorİtmasI</vt:lpstr>
      <vt:lpstr>KİŞİSEL ÖZELLİKLERİN KULLANIMI</vt:lpstr>
      <vt:lpstr>KİŞİSEL ÖZELLİKLERİN KULLANIMI (DEVAM)</vt:lpstr>
      <vt:lpstr>bENZERLİK HESAPLAMA</vt:lpstr>
      <vt:lpstr>bENZERLİK HESAPLAMA</vt:lpstr>
      <vt:lpstr>sONUÇLAR</vt:lpstr>
      <vt:lpstr>sONUÇLAR</vt:lpstr>
      <vt:lpstr>SORULAR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protege</dc:title>
  <dc:creator>Okan Bursa</dc:creator>
  <cp:lastModifiedBy>Okan Bursa</cp:lastModifiedBy>
  <cp:revision>120</cp:revision>
  <dcterms:created xsi:type="dcterms:W3CDTF">2014-05-11T22:05:11Z</dcterms:created>
  <dcterms:modified xsi:type="dcterms:W3CDTF">2015-02-08T09:35:14Z</dcterms:modified>
</cp:coreProperties>
</file>