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7" r:id="rId11"/>
    <p:sldId id="274" r:id="rId12"/>
    <p:sldId id="269" r:id="rId13"/>
    <p:sldId id="268" r:id="rId14"/>
    <p:sldId id="273" r:id="rId15"/>
    <p:sldId id="275" r:id="rId16"/>
    <p:sldId id="276" r:id="rId17"/>
    <p:sldId id="277" r:id="rId18"/>
    <p:sldId id="278" r:id="rId19"/>
    <p:sldId id="279" r:id="rId20"/>
    <p:sldId id="281" r:id="rId21"/>
    <p:sldId id="280" r:id="rId22"/>
    <p:sldId id="282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5" autoAdjust="0"/>
    <p:restoredTop sz="86833" autoAdjust="0"/>
  </p:normalViewPr>
  <p:slideViewPr>
    <p:cSldViewPr>
      <p:cViewPr>
        <p:scale>
          <a:sx n="50" d="100"/>
          <a:sy n="50" d="100"/>
        </p:scale>
        <p:origin x="-1932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9CF8F2-0D87-4C0C-8D70-730AFE4DD7A3}" type="datetimeFigureOut">
              <a:rPr lang="tr-TR" smtClean="0"/>
              <a:t>11.2.2015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dirty="0" smtClean="0"/>
              <a:t>Hakan KUTUCU- Ahmet DİŞLİ - Mustafa AKCA / Karabük Üniversitesi Bilgisayar Mühendisliği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00402-F981-4C31-9CA9-7651E7D8198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01982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75524-CAE8-4C6D-A106-2D74E12C556A}" type="datetimeFigureOut">
              <a:rPr lang="tr-TR" smtClean="0"/>
              <a:t>11.2.2015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 dirty="0" smtClean="0"/>
              <a:t>Hakan KUTUCU- Ahmet DİŞLİ - Mustafa AKCA / Karabük Üniversitesi Bilgisayar Mühendisliği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9365D-D252-47D4-BAAD-AD5C98F831BB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78709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4108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10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34514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34514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12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78458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13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78458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14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78458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15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78458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16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78458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17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78458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18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78458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19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7845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Tx/>
              <a:buNone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29082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22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3579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tr-TR" i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595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3451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3451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34514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34514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47791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9365D-D252-47D4-BAAD-AD5C98F831BB}" type="slidenum">
              <a:rPr lang="tr-TR" smtClean="0"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3451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71E5F-61A7-4EE6-9034-A04A6996914B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4A4F3-172A-4CD1-931E-7EADC89CCCC5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1DD11-0C1A-4AC0-B176-85B14DCFAE63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3A2B-94E1-4361-8617-8F0D6B70CD03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95A1B-4CCA-4AC0-9FB1-5B8E0825F3E3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478B-7E5A-4DF6-B937-6E66DADD65CC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98DB-EE88-4730-8772-145C42B867D6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CADCC-C347-44FB-ADAC-F9C062D784CD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A1ED3-EC06-408A-984B-8CDA7628C36C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E45E-F70C-4B5E-8518-D934DA292B18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A68C-011A-4C9C-A2B3-E517E74076E6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dirty="0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3C1D65-B136-467D-A2DA-7A389FC70C9D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07504" y="1340768"/>
            <a:ext cx="9036496" cy="350236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tr-TR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tr-TR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tr-TR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Çok </a:t>
            </a:r>
            <a:r>
              <a:rPr lang="tr-TR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Katmanlı </a:t>
            </a:r>
            <a:r>
              <a:rPr lang="tr-TR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Steganografi Tekniği Kullanılarak Mobil </a:t>
            </a:r>
            <a:r>
              <a:rPr lang="tr-TR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Cihazlar için </a:t>
            </a:r>
            <a:r>
              <a:rPr lang="tr-TR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Haberleşme Uygulaması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5445224"/>
            <a:ext cx="9144000" cy="936104"/>
          </a:xfrm>
        </p:spPr>
        <p:txBody>
          <a:bodyPr>
            <a:normAutofit/>
          </a:bodyPr>
          <a:lstStyle/>
          <a:p>
            <a:pPr algn="ctr"/>
            <a:r>
              <a:rPr lang="tr-TR" sz="2400" dirty="0" smtClean="0"/>
              <a:t>HAZIRLAYANLAR: Hakan KUTUCU - Ahmet DİŞLİ – Mustafa AKCA  Karabük Üniversitesi Bilgisayar Mühendisliği / 2015</a:t>
            </a:r>
            <a:endParaRPr lang="tr-TR" sz="2400" dirty="0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5C955-9F6B-4774-8679-191BE6416649}" type="datetime1">
              <a:rPr lang="tr-TR" smtClean="0"/>
              <a:t>11.2.2015</a:t>
            </a:fld>
            <a:endParaRPr lang="tr-TR" dirty="0"/>
          </a:p>
        </p:txBody>
      </p:sp>
      <p:pic>
        <p:nvPicPr>
          <p:cNvPr id="5" name="İçerik Yer Tutucusu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947997"/>
            <a:ext cx="4752528" cy="785541"/>
          </a:xfrm>
          <a:prstGeom prst="rect">
            <a:avLst/>
          </a:prstGeom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Hakan KUTUCU- Ahmet DİŞLİ - Mustafa AKCA / Karabük Üniversitesi Bilgisayar Mühendisliği 2015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521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-Görüntü Steganografi</a:t>
            </a:r>
            <a:endParaRPr lang="tr-TR" sz="4400" b="1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>
          <a:xfrm>
            <a:off x="467544" y="1916832"/>
            <a:ext cx="8003232" cy="4176464"/>
          </a:xfrm>
        </p:spPr>
        <p:txBody>
          <a:bodyPr/>
          <a:lstStyle/>
          <a:p>
            <a:r>
              <a:rPr lang="tr-TR" dirty="0"/>
              <a:t>-</a:t>
            </a:r>
            <a:r>
              <a:rPr lang="en-US" dirty="0" smtClean="0"/>
              <a:t>En </a:t>
            </a:r>
            <a:r>
              <a:rPr lang="en-US" dirty="0"/>
              <a:t>Az Öneme Sahip Bite </a:t>
            </a:r>
            <a:r>
              <a:rPr lang="en-US" dirty="0" smtClean="0"/>
              <a:t>Ekleme</a:t>
            </a:r>
            <a:r>
              <a:rPr lang="tr-TR" dirty="0" smtClean="0"/>
              <a:t> LSB</a:t>
            </a:r>
          </a:p>
          <a:p>
            <a:r>
              <a:rPr lang="en-US" dirty="0" smtClean="0"/>
              <a:t>24 </a:t>
            </a:r>
            <a:r>
              <a:rPr lang="en-US" dirty="0"/>
              <a:t>bitlik resmin aşağıdaki şekilde olduğunu varsayalım</a:t>
            </a:r>
            <a:r>
              <a:rPr lang="en-US" sz="3200" dirty="0"/>
              <a:t> </a:t>
            </a:r>
          </a:p>
          <a:p>
            <a:r>
              <a:rPr lang="tr-TR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(00100111 11101001 11001000)</a:t>
            </a:r>
          </a:p>
          <a:p>
            <a:r>
              <a:rPr lang="tr-TR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(00100111 11001000 11101001)</a:t>
            </a:r>
          </a:p>
          <a:p>
            <a:r>
              <a:rPr lang="tr-TR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(11001000 00100111 11101001)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/>
              <a:t>A harfinin de binary karşılığı</a:t>
            </a:r>
            <a:r>
              <a:rPr lang="tr-TR" dirty="0"/>
              <a:t>=</a:t>
            </a:r>
            <a:r>
              <a:rPr lang="en-US" dirty="0"/>
              <a:t>(10000011) </a:t>
            </a:r>
            <a:endParaRPr lang="tr-TR" dirty="0"/>
          </a:p>
          <a:p>
            <a:r>
              <a:rPr lang="tr-TR" dirty="0"/>
              <a:t>	</a:t>
            </a:r>
            <a:r>
              <a:rPr lang="en-US" dirty="0">
                <a:solidFill>
                  <a:schemeClr val="tx1"/>
                </a:solidFill>
              </a:rPr>
              <a:t>(0010011</a:t>
            </a:r>
            <a:r>
              <a:rPr lang="en-US" u="sng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1110100</a:t>
            </a:r>
            <a:r>
              <a:rPr lang="en-US" u="sng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 1100100</a:t>
            </a:r>
            <a:r>
              <a:rPr lang="en-US" u="sng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r>
              <a:rPr lang="tr-TR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(0010011</a:t>
            </a:r>
            <a:r>
              <a:rPr lang="en-US" u="sng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 1100100</a:t>
            </a:r>
            <a:r>
              <a:rPr lang="en-US" u="sng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 1110100</a:t>
            </a:r>
            <a:r>
              <a:rPr lang="en-US" u="sng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r>
              <a:rPr lang="tr-TR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(1100100</a:t>
            </a:r>
            <a:r>
              <a:rPr lang="en-US" u="sng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 0010011</a:t>
            </a:r>
            <a:r>
              <a:rPr lang="en-US" u="sng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1110100</a:t>
            </a:r>
            <a:r>
              <a:rPr lang="en-US" u="sng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151112" y="6309320"/>
            <a:ext cx="7992888" cy="412155"/>
          </a:xfrm>
        </p:spPr>
        <p:txBody>
          <a:bodyPr/>
          <a:lstStyle/>
          <a:p>
            <a:r>
              <a:rPr lang="tr-TR" sz="1400" dirty="0" smtClean="0"/>
              <a:t>Hakan KUTUCU- Ahmet DİŞLİ - Mustafa AKCA / Karabük Üniversitesi Bilgisayar Mühendisliği 2015</a:t>
            </a:r>
            <a:endParaRPr lang="tr-TR" sz="1400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7E3F-B794-49FD-BF1D-B6A232799D02}" type="datetime1">
              <a:rPr lang="tr-TR" smtClean="0"/>
              <a:t>11.2.2015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615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924712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 smtClean="0"/>
              <a:t>-</a:t>
            </a:r>
            <a:r>
              <a:rPr lang="tr-TR" sz="4000" b="1" dirty="0" smtClean="0"/>
              <a:t>Çok </a:t>
            </a:r>
            <a:r>
              <a:rPr lang="tr-TR" sz="4000" b="1" dirty="0"/>
              <a:t>Katmanlı Görüntü Steganografi</a:t>
            </a:r>
            <a:endParaRPr lang="tr-TR" sz="3600" b="1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>
          <a:xfrm>
            <a:off x="683568" y="1916832"/>
            <a:ext cx="7992888" cy="4320480"/>
          </a:xfrm>
        </p:spPr>
        <p:txBody>
          <a:bodyPr/>
          <a:lstStyle/>
          <a:p>
            <a:pPr>
              <a:buFontTx/>
              <a:buChar char="•"/>
            </a:pPr>
            <a:r>
              <a:rPr lang="tr-TR" dirty="0" smtClean="0">
                <a:latin typeface="Verdana" pitchFamily="34" charset="0"/>
              </a:rPr>
              <a:t> </a:t>
            </a:r>
            <a:r>
              <a:rPr lang="tr-TR" sz="1800" u="sng" dirty="0" smtClean="0">
                <a:latin typeface="Verdana" pitchFamily="34" charset="0"/>
              </a:rPr>
              <a:t>Adım-1:</a:t>
            </a:r>
          </a:p>
          <a:p>
            <a:r>
              <a:rPr lang="tr-TR" sz="1800" b="0" dirty="0" smtClean="0">
                <a:latin typeface="Verdana" pitchFamily="34" charset="0"/>
              </a:rPr>
              <a:t>	    </a:t>
            </a:r>
            <a:r>
              <a:rPr lang="tr-TR" sz="1800" dirty="0" smtClean="0">
                <a:latin typeface="Verdana" pitchFamily="34" charset="0"/>
              </a:rPr>
              <a:t> -</a:t>
            </a:r>
            <a:r>
              <a:rPr lang="tr-TR" sz="1800" dirty="0" smtClean="0">
                <a:solidFill>
                  <a:schemeClr val="tx1"/>
                </a:solidFill>
                <a:latin typeface="Verdana" pitchFamily="34" charset="0"/>
              </a:rPr>
              <a:t>Kapak </a:t>
            </a:r>
            <a:r>
              <a:rPr lang="tr-TR" sz="1800" dirty="0">
                <a:solidFill>
                  <a:schemeClr val="tx1"/>
                </a:solidFill>
                <a:latin typeface="Verdana" pitchFamily="34" charset="0"/>
              </a:rPr>
              <a:t>görüntüsü bloklara ayrılır.</a:t>
            </a:r>
          </a:p>
          <a:p>
            <a:pPr>
              <a:buFontTx/>
              <a:buChar char="•"/>
            </a:pPr>
            <a:r>
              <a:rPr lang="tr-TR" sz="1800" dirty="0" smtClean="0">
                <a:latin typeface="Verdana" pitchFamily="34" charset="0"/>
              </a:rPr>
              <a:t>  </a:t>
            </a:r>
            <a:r>
              <a:rPr lang="tr-TR" sz="1800" u="sng" dirty="0" smtClean="0">
                <a:latin typeface="Verdana" pitchFamily="34" charset="0"/>
              </a:rPr>
              <a:t>Adım-2:</a:t>
            </a:r>
          </a:p>
          <a:p>
            <a:r>
              <a:rPr lang="tr-TR" sz="1800" b="0" dirty="0">
                <a:latin typeface="Verdana" pitchFamily="34" charset="0"/>
              </a:rPr>
              <a:t> </a:t>
            </a:r>
            <a:r>
              <a:rPr lang="tr-TR" sz="1800" b="0" dirty="0" smtClean="0">
                <a:latin typeface="Verdana" pitchFamily="34" charset="0"/>
              </a:rPr>
              <a:t>               -</a:t>
            </a:r>
            <a:r>
              <a:rPr lang="tr-TR" sz="1800" dirty="0" smtClean="0">
                <a:solidFill>
                  <a:schemeClr val="tx1"/>
                </a:solidFill>
                <a:latin typeface="Verdana" pitchFamily="34" charset="0"/>
              </a:rPr>
              <a:t>Her bir blok katmanlara ayrılır.</a:t>
            </a:r>
            <a:endParaRPr lang="tr-TR" sz="1800" b="0" dirty="0"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tr-TR" sz="1800" dirty="0">
                <a:latin typeface="Verdana" pitchFamily="34" charset="0"/>
              </a:rPr>
              <a:t> </a:t>
            </a:r>
            <a:r>
              <a:rPr lang="tr-TR" sz="1800" dirty="0" smtClean="0">
                <a:latin typeface="Verdana" pitchFamily="34" charset="0"/>
              </a:rPr>
              <a:t> </a:t>
            </a:r>
            <a:r>
              <a:rPr lang="tr-TR" sz="1800" u="sng" dirty="0" smtClean="0">
                <a:latin typeface="Verdana" pitchFamily="34" charset="0"/>
              </a:rPr>
              <a:t>Adım-3:</a:t>
            </a:r>
          </a:p>
          <a:p>
            <a:r>
              <a:rPr lang="tr-TR" sz="1800" b="0" dirty="0">
                <a:solidFill>
                  <a:schemeClr val="tx1"/>
                </a:solidFill>
                <a:latin typeface="Verdana" pitchFamily="34" charset="0"/>
              </a:rPr>
              <a:t>	 </a:t>
            </a:r>
            <a:r>
              <a:rPr lang="tr-TR" sz="1800" b="0" dirty="0" smtClean="0">
                <a:solidFill>
                  <a:schemeClr val="tx1"/>
                </a:solidFill>
                <a:latin typeface="Verdana" pitchFamily="34" charset="0"/>
              </a:rPr>
              <a:t>   </a:t>
            </a:r>
            <a:r>
              <a:rPr lang="tr-TR" sz="1800" dirty="0" smtClean="0">
                <a:solidFill>
                  <a:schemeClr val="tx1"/>
                </a:solidFill>
                <a:latin typeface="Verdana" pitchFamily="34" charset="0"/>
              </a:rPr>
              <a:t>- Son iki katman hariç, katmanlarda en uygun yer aranır. Bulunan yere mesajın bir karakteri yerleştirilir.</a:t>
            </a:r>
            <a:r>
              <a:rPr lang="tr-TR" sz="1800" u="sng" dirty="0" smtClean="0">
                <a:latin typeface="Verdana" pitchFamily="34" charset="0"/>
              </a:rPr>
              <a:t>             </a:t>
            </a:r>
          </a:p>
          <a:p>
            <a:pPr>
              <a:buFontTx/>
              <a:buChar char="•"/>
            </a:pPr>
            <a:r>
              <a:rPr lang="tr-TR" sz="1800" b="0" dirty="0" smtClean="0">
                <a:latin typeface="Verdana" pitchFamily="34" charset="0"/>
              </a:rPr>
              <a:t>  </a:t>
            </a:r>
            <a:r>
              <a:rPr lang="tr-TR" sz="1800" u="sng" dirty="0" smtClean="0">
                <a:latin typeface="Verdana" pitchFamily="34" charset="0"/>
              </a:rPr>
              <a:t>Adım-4:</a:t>
            </a:r>
          </a:p>
          <a:p>
            <a:r>
              <a:rPr lang="tr-TR" sz="1800" b="0" dirty="0" smtClean="0">
                <a:latin typeface="Verdana" pitchFamily="34" charset="0"/>
              </a:rPr>
              <a:t>                </a:t>
            </a:r>
            <a:r>
              <a:rPr lang="tr-TR" sz="1800" dirty="0">
                <a:solidFill>
                  <a:schemeClr val="tx1"/>
                </a:solidFill>
                <a:latin typeface="Verdana" pitchFamily="34" charset="0"/>
              </a:rPr>
              <a:t>-</a:t>
            </a:r>
            <a:r>
              <a:rPr lang="tr-TR" sz="1800" dirty="0" smtClean="0">
                <a:solidFill>
                  <a:schemeClr val="tx1"/>
                </a:solidFill>
                <a:latin typeface="Verdana" pitchFamily="34" charset="0"/>
              </a:rPr>
              <a:t>Son iki </a:t>
            </a:r>
            <a:r>
              <a:rPr lang="tr-TR" sz="1800" dirty="0">
                <a:solidFill>
                  <a:schemeClr val="tx1"/>
                </a:solidFill>
                <a:latin typeface="Verdana" pitchFamily="34" charset="0"/>
              </a:rPr>
              <a:t>katmanda hangi katmanda çalışıldığının </a:t>
            </a:r>
            <a:r>
              <a:rPr lang="tr-TR" sz="1800" dirty="0" smtClean="0">
                <a:solidFill>
                  <a:schemeClr val="tx1"/>
                </a:solidFill>
                <a:latin typeface="Verdana" pitchFamily="34" charset="0"/>
              </a:rPr>
              <a:t>ve değişiklikler </a:t>
            </a:r>
            <a:r>
              <a:rPr lang="tr-TR" sz="1800" dirty="0">
                <a:solidFill>
                  <a:schemeClr val="tx1"/>
                </a:solidFill>
                <a:latin typeface="Verdana" pitchFamily="34" charset="0"/>
              </a:rPr>
              <a:t>için ilgili satır veya sütun işaretlenir.</a:t>
            </a:r>
            <a:endParaRPr lang="tr-TR" sz="1800" u="sng" dirty="0" smtClean="0"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tr-TR" sz="1800" b="0" dirty="0" smtClean="0">
                <a:latin typeface="Verdana" pitchFamily="34" charset="0"/>
              </a:rPr>
              <a:t>  </a:t>
            </a:r>
            <a:r>
              <a:rPr lang="tr-TR" sz="1800" u="sng" dirty="0" smtClean="0">
                <a:latin typeface="Verdana" pitchFamily="34" charset="0"/>
              </a:rPr>
              <a:t>Adım-5:</a:t>
            </a:r>
          </a:p>
          <a:p>
            <a:r>
              <a:rPr lang="tr-TR" sz="1800" dirty="0" smtClean="0">
                <a:solidFill>
                  <a:schemeClr val="tx1"/>
                </a:solidFill>
                <a:latin typeface="Verdana" pitchFamily="34" charset="0"/>
              </a:rPr>
              <a:t>              - Gömme işlemi tamamlanır.</a:t>
            </a:r>
            <a:r>
              <a:rPr lang="tr-TR" sz="2800" dirty="0">
                <a:latin typeface="Verdana" pitchFamily="34" charset="0"/>
              </a:rPr>
              <a:t>	</a:t>
            </a:r>
            <a:endParaRPr lang="tr-TR" sz="14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178928" y="6309320"/>
            <a:ext cx="7785560" cy="412155"/>
          </a:xfrm>
        </p:spPr>
        <p:txBody>
          <a:bodyPr/>
          <a:lstStyle/>
          <a:p>
            <a:r>
              <a:rPr lang="tr-TR" sz="1400" dirty="0" smtClean="0"/>
              <a:t>Hakan KUTUCU- Ahmet DİŞLİ - Mustafa AKCA / Karabük Üniversitesi Bilgisayar Mühendisliği 2015</a:t>
            </a:r>
            <a:endParaRPr lang="tr-TR" sz="1400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E1D28-135F-49B9-9731-2C17FE24C931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899592" y="1628800"/>
            <a:ext cx="7416824" cy="360040"/>
          </a:xfrm>
        </p:spPr>
        <p:txBody>
          <a:bodyPr/>
          <a:lstStyle/>
          <a:p>
            <a:r>
              <a:rPr lang="tr-TR" dirty="0" smtClean="0"/>
              <a:t>-Uygulamada Kullanılan Çok Katman Yaklaşımı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93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710952"/>
          </a:xfrm>
        </p:spPr>
        <p:txBody>
          <a:bodyPr/>
          <a:lstStyle/>
          <a:p>
            <a:pPr algn="ctr"/>
            <a:r>
              <a:rPr lang="tr-TR" sz="3600" b="1" dirty="0" smtClean="0"/>
              <a:t>-Çok Katmanlı Görüntü Steganografi</a:t>
            </a:r>
            <a:endParaRPr lang="tr-TR" sz="36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6203032" cy="659352"/>
          </a:xfrm>
        </p:spPr>
        <p:txBody>
          <a:bodyPr/>
          <a:lstStyle/>
          <a:p>
            <a:r>
              <a:rPr lang="tr-TR" dirty="0"/>
              <a:t> </a:t>
            </a:r>
            <a:r>
              <a:rPr lang="tr-TR" dirty="0" smtClean="0"/>
              <a:t> -Adım- </a:t>
            </a:r>
            <a:r>
              <a:rPr lang="tr-TR" sz="3200" dirty="0" smtClean="0"/>
              <a:t>1</a:t>
            </a:r>
            <a:r>
              <a:rPr lang="tr-TR" sz="2800" dirty="0" smtClean="0"/>
              <a:t>:</a:t>
            </a:r>
            <a:r>
              <a:rPr lang="tr-TR" sz="3200" dirty="0" smtClean="0"/>
              <a:t> </a:t>
            </a:r>
            <a:r>
              <a:rPr lang="tr-TR" dirty="0" smtClean="0"/>
              <a:t>Görüntünün Bloklara Ayrılması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403648" y="6453336"/>
            <a:ext cx="6912768" cy="241001"/>
          </a:xfrm>
        </p:spPr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6A78F-3666-49DF-9376-456C1450604C}" type="datetime1">
              <a:rPr lang="tr-TR" smtClean="0"/>
              <a:t>11.2.2015</a:t>
            </a:fld>
            <a:endParaRPr lang="tr-TR" dirty="0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276475"/>
            <a:ext cx="7488831" cy="4084638"/>
          </a:xfrm>
        </p:spPr>
      </p:pic>
    </p:spTree>
    <p:extLst>
      <p:ext uri="{BB962C8B-B14F-4D97-AF65-F5344CB8AC3E}">
        <p14:creationId xmlns:p14="http://schemas.microsoft.com/office/powerpoint/2010/main" val="74498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722344"/>
          </a:xfrm>
        </p:spPr>
        <p:txBody>
          <a:bodyPr/>
          <a:lstStyle/>
          <a:p>
            <a:pPr algn="ctr"/>
            <a:r>
              <a:rPr lang="tr-TR" sz="3600" b="1" dirty="0" smtClean="0"/>
              <a:t>-Çok Katmanlı Görüntü Steganografi</a:t>
            </a:r>
            <a:endParaRPr lang="tr-TR" sz="36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114800" cy="637648"/>
          </a:xfrm>
        </p:spPr>
        <p:txBody>
          <a:bodyPr/>
          <a:lstStyle/>
          <a:p>
            <a:r>
              <a:rPr lang="tr-TR" dirty="0" smtClean="0"/>
              <a:t>-Adım-</a:t>
            </a:r>
            <a:r>
              <a:rPr lang="tr-TR" sz="3200" dirty="0" smtClean="0"/>
              <a:t>2</a:t>
            </a:r>
            <a:r>
              <a:rPr lang="tr-TR" dirty="0" smtClean="0"/>
              <a:t>: Katman Yaklaşımı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403648" y="6453336"/>
            <a:ext cx="6912768" cy="241001"/>
          </a:xfrm>
        </p:spPr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pic>
        <p:nvPicPr>
          <p:cNvPr id="17" name="İçerik Yer Tutucusu 16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636912"/>
            <a:ext cx="4040188" cy="3240360"/>
          </a:xfrm>
        </p:spPr>
      </p:pic>
      <p:pic>
        <p:nvPicPr>
          <p:cNvPr id="18" name="İçerik Yer Tutucusu 17"/>
          <p:cNvPicPr>
            <a:picLocks noGrp="1" noChangeAspect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1916832"/>
            <a:ext cx="4391471" cy="4242364"/>
          </a:xfrm>
        </p:spPr>
      </p:pic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DEB5E-554A-4C92-834C-D73E4C85A7B1}" type="datetime1">
              <a:rPr lang="tr-TR" smtClean="0"/>
              <a:t>11.2.2015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609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/>
            <a:r>
              <a:rPr lang="tr-TR" sz="3600" b="1" dirty="0" smtClean="0"/>
              <a:t>-Çok Katmanlı Görüntü Steganografi</a:t>
            </a:r>
            <a:endParaRPr lang="tr-TR" sz="36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8208912" cy="659352"/>
          </a:xfrm>
        </p:spPr>
        <p:txBody>
          <a:bodyPr/>
          <a:lstStyle/>
          <a:p>
            <a:r>
              <a:rPr lang="tr-TR" dirty="0"/>
              <a:t> </a:t>
            </a:r>
            <a:r>
              <a:rPr lang="tr-TR" dirty="0" smtClean="0"/>
              <a:t> Adım-3: Uygun Yerin Bulunup Mesajın Gömülmesi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403648" y="6453336"/>
            <a:ext cx="6912768" cy="241001"/>
          </a:xfrm>
        </p:spPr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A26E2-EF9E-489D-9E75-AD3785AC3850}" type="datetime1">
              <a:rPr lang="tr-TR" smtClean="0"/>
              <a:t>11.2.2015</a:t>
            </a:fld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92896"/>
            <a:ext cx="8208912" cy="3384375"/>
          </a:xfrm>
        </p:spPr>
      </p:pic>
    </p:spTree>
    <p:extLst>
      <p:ext uri="{BB962C8B-B14F-4D97-AF65-F5344CB8AC3E}">
        <p14:creationId xmlns:p14="http://schemas.microsoft.com/office/powerpoint/2010/main" val="274679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/>
            <a:r>
              <a:rPr lang="tr-TR" sz="3600" b="1" dirty="0" smtClean="0"/>
              <a:t>-Çok Katmanlı Görüntü Steganografi</a:t>
            </a:r>
            <a:endParaRPr lang="tr-TR" sz="36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8208912" cy="659352"/>
          </a:xfrm>
        </p:spPr>
        <p:txBody>
          <a:bodyPr/>
          <a:lstStyle/>
          <a:p>
            <a:r>
              <a:rPr lang="tr-TR" dirty="0"/>
              <a:t> </a:t>
            </a:r>
            <a:r>
              <a:rPr lang="tr-TR" dirty="0" smtClean="0"/>
              <a:t> Adım-3: Uygun Yerin Bulunup Mesajın Gömülmesi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403648" y="6453336"/>
            <a:ext cx="6912768" cy="241001"/>
          </a:xfrm>
        </p:spPr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41C0-E5B3-4907-BADA-FC502C251111}" type="datetime1">
              <a:rPr lang="tr-TR" smtClean="0"/>
              <a:t>11.2.2015</a:t>
            </a:fld>
            <a:endParaRPr lang="tr-TR" dirty="0"/>
          </a:p>
        </p:txBody>
      </p:sp>
      <p:pic>
        <p:nvPicPr>
          <p:cNvPr id="11" name="İçerik Yer Tutucusu 10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420888"/>
            <a:ext cx="8568880" cy="3888432"/>
          </a:xfrm>
        </p:spPr>
      </p:pic>
    </p:spTree>
    <p:extLst>
      <p:ext uri="{BB962C8B-B14F-4D97-AF65-F5344CB8AC3E}">
        <p14:creationId xmlns:p14="http://schemas.microsoft.com/office/powerpoint/2010/main" val="43861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/>
            <a:r>
              <a:rPr lang="tr-TR" sz="3600" b="1" dirty="0" smtClean="0"/>
              <a:t>-Çok Katmanlı Görüntü Steganografi</a:t>
            </a:r>
            <a:endParaRPr lang="tr-TR" sz="36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8208912" cy="659352"/>
          </a:xfrm>
        </p:spPr>
        <p:txBody>
          <a:bodyPr/>
          <a:lstStyle/>
          <a:p>
            <a:r>
              <a:rPr lang="tr-TR" dirty="0"/>
              <a:t> </a:t>
            </a:r>
            <a:r>
              <a:rPr lang="tr-TR" dirty="0" smtClean="0"/>
              <a:t> Adım-4: Değişikliğin Nerede Yapıldığının İşaretlenmesi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403648" y="6453336"/>
            <a:ext cx="6912768" cy="241001"/>
          </a:xfrm>
        </p:spPr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E930-11E9-416E-90D7-6E08BF5A85F7}" type="datetime1">
              <a:rPr lang="tr-TR" smtClean="0"/>
              <a:t>11.2.2015</a:t>
            </a:fld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48880"/>
            <a:ext cx="8435280" cy="3816424"/>
          </a:xfrm>
        </p:spPr>
      </p:pic>
    </p:spTree>
    <p:extLst>
      <p:ext uri="{BB962C8B-B14F-4D97-AF65-F5344CB8AC3E}">
        <p14:creationId xmlns:p14="http://schemas.microsoft.com/office/powerpoint/2010/main" val="4838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/>
            <a:r>
              <a:rPr lang="tr-TR" sz="3600" b="1" dirty="0" smtClean="0"/>
              <a:t>-Çok Katmanlı Görüntü Steganografi</a:t>
            </a:r>
            <a:endParaRPr lang="tr-TR" sz="36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8208912" cy="659352"/>
          </a:xfrm>
        </p:spPr>
        <p:txBody>
          <a:bodyPr/>
          <a:lstStyle/>
          <a:p>
            <a:r>
              <a:rPr lang="tr-TR" dirty="0"/>
              <a:t> </a:t>
            </a:r>
            <a:r>
              <a:rPr lang="tr-TR" dirty="0" smtClean="0"/>
              <a:t> Adım-4: Yapılan Değişikliğin Kaydedilmesi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403648" y="6453336"/>
            <a:ext cx="6912768" cy="241001"/>
          </a:xfrm>
        </p:spPr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C1EC4-FFDA-48DF-A161-11FB9BE51117}" type="datetime1">
              <a:rPr lang="tr-TR" smtClean="0"/>
              <a:t>11.2.2015</a:t>
            </a:fld>
            <a:endParaRPr lang="tr-TR" dirty="0"/>
          </a:p>
        </p:txBody>
      </p:sp>
      <p:pic>
        <p:nvPicPr>
          <p:cNvPr id="12" name="İçerik Yer Tutucusu 11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32856"/>
            <a:ext cx="8407988" cy="4032448"/>
          </a:xfrm>
        </p:spPr>
      </p:pic>
    </p:spTree>
    <p:extLst>
      <p:ext uri="{BB962C8B-B14F-4D97-AF65-F5344CB8AC3E}">
        <p14:creationId xmlns:p14="http://schemas.microsoft.com/office/powerpoint/2010/main" val="154163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/>
            <a:r>
              <a:rPr lang="tr-TR" sz="3600" b="1" dirty="0" smtClean="0"/>
              <a:t>-Çok Katmanlı Görüntü Steganografi</a:t>
            </a:r>
            <a:endParaRPr lang="tr-TR" sz="3600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8208912" cy="659352"/>
          </a:xfrm>
        </p:spPr>
        <p:txBody>
          <a:bodyPr/>
          <a:lstStyle/>
          <a:p>
            <a:pPr algn="ctr"/>
            <a:r>
              <a:rPr lang="tr-TR" dirty="0"/>
              <a:t> </a:t>
            </a:r>
            <a:r>
              <a:rPr lang="tr-TR" dirty="0" smtClean="0"/>
              <a:t> UYGULAMA DEMOSU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403648" y="6453336"/>
            <a:ext cx="6912768" cy="241001"/>
          </a:xfrm>
        </p:spPr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CCC4-F617-43B5-85E2-FBDA3A89CB9C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805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576064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-Çok Katmanlı Görüntü Steganografi</a:t>
            </a:r>
            <a:endParaRPr lang="tr-TR" sz="4000" dirty="0"/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49156"/>
            <a:ext cx="4038600" cy="4432172"/>
          </a:xfrm>
        </p:spPr>
      </p:pic>
      <p:pic>
        <p:nvPicPr>
          <p:cNvPr id="4" name="İçerik Yer Tutucusu 3"/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949156"/>
            <a:ext cx="4172272" cy="4504180"/>
          </a:xfrm>
        </p:spPr>
      </p:pic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389F0-15C0-40C2-B7A4-3BFB323B35A2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259632" y="6453336"/>
            <a:ext cx="7128792" cy="260648"/>
          </a:xfrm>
        </p:spPr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11" name="Metin Yer Tutucusu 5"/>
          <p:cNvSpPr txBox="1">
            <a:spLocks/>
          </p:cNvSpPr>
          <p:nvPr/>
        </p:nvSpPr>
        <p:spPr>
          <a:xfrm>
            <a:off x="107504" y="1375288"/>
            <a:ext cx="8856984" cy="573868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3800" b="1" dirty="0" smtClean="0">
                <a:solidFill>
                  <a:schemeClr val="tx2"/>
                </a:solidFill>
              </a:rPr>
              <a:t> -Kapak(Örtü</a:t>
            </a:r>
            <a:r>
              <a:rPr lang="tr-TR" sz="3800" b="1" dirty="0">
                <a:solidFill>
                  <a:schemeClr val="tx2"/>
                </a:solidFill>
              </a:rPr>
              <a:t>) </a:t>
            </a:r>
            <a:r>
              <a:rPr lang="tr-TR" sz="3800" b="1" dirty="0" smtClean="0">
                <a:solidFill>
                  <a:schemeClr val="tx2"/>
                </a:solidFill>
              </a:rPr>
              <a:t>ve </a:t>
            </a:r>
            <a:r>
              <a:rPr lang="tr-TR" sz="3800" b="1" dirty="0">
                <a:solidFill>
                  <a:schemeClr val="tx2"/>
                </a:solidFill>
              </a:rPr>
              <a:t>Stego Nesne Histogram Karşılaştırması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543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477598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/>
              <a:t>-Steganografi nedir?</a:t>
            </a:r>
            <a:endParaRPr lang="tr-TR" sz="4400" b="1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72816"/>
            <a:ext cx="3724628" cy="3669792"/>
          </a:xfrm>
        </p:spPr>
      </p:pic>
      <p:sp>
        <p:nvSpPr>
          <p:cNvPr id="6" name="Başlık 1"/>
          <p:cNvSpPr txBox="1">
            <a:spLocks/>
          </p:cNvSpPr>
          <p:nvPr/>
        </p:nvSpPr>
        <p:spPr>
          <a:xfrm>
            <a:off x="4566527" y="1772816"/>
            <a:ext cx="4464496" cy="3312368"/>
          </a:xfrm>
          <a:prstGeom prst="rect">
            <a:avLst/>
          </a:prstGeom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z="3500" dirty="0"/>
              <a:t>-Veri gizleme sanatıdır.</a:t>
            </a:r>
          </a:p>
          <a:p>
            <a:endParaRPr lang="tr-TR" sz="3500" dirty="0" smtClean="0"/>
          </a:p>
          <a:p>
            <a:r>
              <a:rPr lang="tr-TR" sz="3500" dirty="0" smtClean="0"/>
              <a:t>-Kökleri </a:t>
            </a:r>
            <a:r>
              <a:rPr lang="tr-TR" sz="3500" dirty="0"/>
              <a:t>στεγαυο-ς (</a:t>
            </a:r>
            <a:r>
              <a:rPr lang="tr-TR" sz="3500" dirty="0" smtClean="0"/>
              <a:t>kaplanmış) ve γραΦ-ειν </a:t>
            </a:r>
            <a:r>
              <a:rPr lang="tr-TR" sz="3500" dirty="0"/>
              <a:t>(yazı) kelimelerinden gelir</a:t>
            </a:r>
            <a:r>
              <a:rPr lang="tr-TR" sz="3400" dirty="0" smtClean="0"/>
              <a:t>.</a:t>
            </a:r>
            <a:endParaRPr lang="tr-TR" sz="3400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1187624" y="6381328"/>
            <a:ext cx="8131431" cy="365125"/>
          </a:xfrm>
        </p:spPr>
        <p:txBody>
          <a:bodyPr/>
          <a:lstStyle/>
          <a:p>
            <a:r>
              <a:rPr lang="tr-TR" sz="1400" dirty="0" smtClean="0"/>
              <a:t>Hakan KUTUCU- Ahmet DİŞLİ - Mustafa AKCA / Karabük Üniversitesi Bilgisayar Mühendisliği 2015</a:t>
            </a:r>
            <a:endParaRPr lang="tr-TR" sz="1400" dirty="0"/>
          </a:p>
        </p:txBody>
      </p:sp>
      <p:sp>
        <p:nvSpPr>
          <p:cNvPr id="9" name="Veri Yer Tutucusu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E7A7-79A0-4928-9C53-C0743C9E7B62}" type="datetime1">
              <a:rPr lang="tr-TR" smtClean="0"/>
              <a:t>11.2.2015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196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REFERANSLAR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328592"/>
          </a:xfrm>
        </p:spPr>
        <p:txBody>
          <a:bodyPr>
            <a:noAutofit/>
          </a:bodyPr>
          <a:lstStyle/>
          <a:p>
            <a:r>
              <a:rPr lang="en-US" sz="1300" dirty="0">
                <a:solidFill>
                  <a:schemeClr val="tx2"/>
                </a:solidFill>
                <a:latin typeface="+mj-lt"/>
              </a:rPr>
              <a:t>http://www.jjtc.com/steganography</a:t>
            </a:r>
          </a:p>
          <a:p>
            <a:r>
              <a:rPr lang="en-AU" sz="1300" dirty="0">
                <a:solidFill>
                  <a:schemeClr val="tx2"/>
                </a:solidFill>
                <a:latin typeface="+mj-lt"/>
              </a:rPr>
              <a:t>http://www.know.comp.kyutech.ac.jp/BPCSe</a:t>
            </a:r>
          </a:p>
          <a:p>
            <a:r>
              <a:rPr lang="en-AU" sz="1300" dirty="0">
                <a:solidFill>
                  <a:schemeClr val="tx2"/>
                </a:solidFill>
                <a:latin typeface="+mj-lt"/>
              </a:rPr>
              <a:t>http://www.cs.uct.ac.za/courses/CS400W/NIS/papers99/dsellars/stego.html</a:t>
            </a:r>
            <a:endParaRPr lang="en-US" sz="1300" dirty="0">
              <a:solidFill>
                <a:schemeClr val="tx2"/>
              </a:solidFill>
              <a:latin typeface="+mj-lt"/>
            </a:endParaRPr>
          </a:p>
          <a:p>
            <a:r>
              <a:rPr lang="tr-TR" sz="1300" dirty="0">
                <a:solidFill>
                  <a:schemeClr val="tx2"/>
                </a:solidFill>
                <a:latin typeface="+mj-lt"/>
              </a:rPr>
              <a:t>http://</a:t>
            </a:r>
            <a:r>
              <a:rPr lang="en-US" sz="1300" dirty="0">
                <a:solidFill>
                  <a:schemeClr val="tx2"/>
                </a:solidFill>
                <a:latin typeface="+mj-lt"/>
                <a:cs typeface="Arial" charset="0"/>
              </a:rPr>
              <a:t>www.informatik.uni-freiburg.de/~softech/teaching/ws01/itsec/ Folien/20020108SteganographyWatermarking.1on1.pdf </a:t>
            </a:r>
            <a:endParaRPr lang="tr-TR" sz="1300" dirty="0">
              <a:solidFill>
                <a:schemeClr val="tx2"/>
              </a:solidFill>
              <a:latin typeface="+mj-lt"/>
            </a:endParaRPr>
          </a:p>
          <a:p>
            <a:r>
              <a:rPr lang="tr-TR" sz="1300" dirty="0" smtClean="0">
                <a:solidFill>
                  <a:schemeClr val="tx2"/>
                </a:solidFill>
                <a:latin typeface="+mj-lt"/>
              </a:rPr>
              <a:t>Ahmet DİSLİ- Mustafa AKCA Karabük Üniversitesi Lisans Bitirme Projesi</a:t>
            </a:r>
          </a:p>
          <a:p>
            <a:r>
              <a:rPr lang="tr-TR" sz="1300" dirty="0" smtClean="0">
                <a:solidFill>
                  <a:schemeClr val="tx2"/>
                </a:solidFill>
                <a:latin typeface="+mj-lt"/>
              </a:rPr>
              <a:t>İmge Stenografisi için  Yeni Yöntemler  Yüksek </a:t>
            </a:r>
            <a:r>
              <a:rPr lang="tr-TR" sz="1300" dirty="0">
                <a:solidFill>
                  <a:schemeClr val="tx2"/>
                </a:solidFill>
                <a:latin typeface="+mj-lt"/>
              </a:rPr>
              <a:t>Lisans </a:t>
            </a:r>
            <a:r>
              <a:rPr lang="tr-TR" sz="1300" dirty="0" smtClean="0">
                <a:solidFill>
                  <a:schemeClr val="tx2"/>
                </a:solidFill>
                <a:latin typeface="+mj-lt"/>
              </a:rPr>
              <a:t>Tezi  ÖMER KURTULDU</a:t>
            </a:r>
          </a:p>
          <a:p>
            <a:r>
              <a:rPr lang="tr-TR" sz="1300" dirty="0">
                <a:solidFill>
                  <a:schemeClr val="tx2"/>
                </a:solidFill>
                <a:latin typeface="+mj-lt"/>
              </a:rPr>
              <a:t>http://</a:t>
            </a:r>
            <a:r>
              <a:rPr lang="tr-TR" sz="1300" dirty="0" smtClean="0">
                <a:solidFill>
                  <a:schemeClr val="tx2"/>
                </a:solidFill>
                <a:latin typeface="+mj-lt"/>
              </a:rPr>
              <a:t>web.karabuk.edu.tr/hakankutucu/doc.html</a:t>
            </a:r>
          </a:p>
          <a:p>
            <a:r>
              <a:rPr lang="tr-TR" sz="130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1300" dirty="0">
                <a:solidFill>
                  <a:schemeClr val="tx2"/>
                </a:solidFill>
                <a:latin typeface="+mj-lt"/>
              </a:rPr>
              <a:t>M. M Amin, M. Salleh, S.Ibrahim, M.R.Katmin, and M.Z.I. Shamsuddin,“Information Hiding Using Steganography”, 4 th. National Conferance on </a:t>
            </a:r>
          </a:p>
          <a:p>
            <a:r>
              <a:rPr lang="en-US" sz="1300" dirty="0">
                <a:solidFill>
                  <a:schemeClr val="tx2"/>
                </a:solidFill>
                <a:latin typeface="+mj-lt"/>
              </a:rPr>
              <a:t>Telecommunication Technology Proceedings, Shah Alam, Malaysia, 0-7803-7773-7/03, 2003 IEEE. </a:t>
            </a:r>
          </a:p>
          <a:p>
            <a:r>
              <a:rPr lang="en-US" sz="1300" dirty="0" smtClean="0">
                <a:solidFill>
                  <a:schemeClr val="tx2"/>
                </a:solidFill>
                <a:latin typeface="+mj-lt"/>
              </a:rPr>
              <a:t>Johnson</a:t>
            </a:r>
            <a:r>
              <a:rPr lang="en-US" sz="1300" dirty="0">
                <a:solidFill>
                  <a:schemeClr val="tx2"/>
                </a:solidFill>
                <a:latin typeface="+mj-lt"/>
              </a:rPr>
              <a:t>, Neil F., “Exploring Steganography: Seeing the Unseen.” IEEE Computer 30.2 (1998): 26-34 </a:t>
            </a:r>
          </a:p>
          <a:p>
            <a:r>
              <a:rPr lang="tr-TR" sz="1300" dirty="0" smtClean="0">
                <a:solidFill>
                  <a:schemeClr val="tx2"/>
                </a:solidFill>
                <a:latin typeface="+mj-lt"/>
              </a:rPr>
              <a:t>Mrs.ShantalaSures</a:t>
            </a:r>
            <a:r>
              <a:rPr lang="tr-TR" sz="1300" dirty="0">
                <a:solidFill>
                  <a:schemeClr val="tx2"/>
                </a:solidFill>
                <a:latin typeface="+mj-lt"/>
              </a:rPr>
              <a:t>, Dr.Vishvanath, “Edge-Steganography for Secure Communication”, 1-4244-0549-1/ 2006 IEEE. </a:t>
            </a:r>
          </a:p>
          <a:p>
            <a:r>
              <a:rPr lang="tr-TR" sz="130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1300" dirty="0">
                <a:solidFill>
                  <a:schemeClr val="tx2"/>
                </a:solidFill>
                <a:latin typeface="+mj-lt"/>
              </a:rPr>
              <a:t>Kh.Manglem Singh, L Shyamsudar Singh, A. Buboo Sİngh and Kh.Subhabati Devi, “Hiding Secret Message in Edge of The Image”, International </a:t>
            </a:r>
            <a:r>
              <a:rPr lang="en-US" sz="1300" dirty="0" smtClean="0">
                <a:solidFill>
                  <a:schemeClr val="tx2"/>
                </a:solidFill>
                <a:latin typeface="+mj-lt"/>
              </a:rPr>
              <a:t>Conference </a:t>
            </a:r>
            <a:r>
              <a:rPr lang="en-US" sz="1300" dirty="0">
                <a:solidFill>
                  <a:schemeClr val="tx2"/>
                </a:solidFill>
                <a:latin typeface="+mj-lt"/>
              </a:rPr>
              <a:t>on Information and Communication Technology,ICICT 2007, 7-9 March 2007, Dhaka, Bangladesh. </a:t>
            </a:r>
          </a:p>
          <a:p>
            <a:r>
              <a:rPr lang="tr-TR" sz="130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1300" dirty="0">
                <a:solidFill>
                  <a:schemeClr val="tx2"/>
                </a:solidFill>
                <a:latin typeface="+mj-lt"/>
              </a:rPr>
              <a:t>Jarno Mielikainen, “LSB Matching Revisited”, </a:t>
            </a:r>
            <a:r>
              <a:rPr lang="tr-TR" sz="1300" dirty="0" smtClean="0">
                <a:solidFill>
                  <a:schemeClr val="tx2"/>
                </a:solidFill>
                <a:latin typeface="+mj-lt"/>
              </a:rPr>
              <a:t>Signal </a:t>
            </a:r>
            <a:r>
              <a:rPr lang="tr-TR" sz="1300" dirty="0">
                <a:solidFill>
                  <a:schemeClr val="tx2"/>
                </a:solidFill>
                <a:latin typeface="+mj-lt"/>
              </a:rPr>
              <a:t>Processing Letters,IEEE, Publication Date:. </a:t>
            </a:r>
            <a:r>
              <a:rPr lang="en-US" sz="1300" dirty="0" smtClean="0">
                <a:solidFill>
                  <a:schemeClr val="tx2"/>
                </a:solidFill>
                <a:latin typeface="+mj-lt"/>
              </a:rPr>
              <a:t>May </a:t>
            </a:r>
            <a:r>
              <a:rPr lang="en-US" sz="1300" dirty="0">
                <a:solidFill>
                  <a:schemeClr val="tx2"/>
                </a:solidFill>
                <a:latin typeface="+mj-lt"/>
              </a:rPr>
              <a:t>2006Volume : 13, Issue : 5, On page(s): 285- 287 </a:t>
            </a:r>
          </a:p>
          <a:p>
            <a:r>
              <a:rPr lang="en-US" sz="130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en-US" sz="1300" dirty="0">
                <a:solidFill>
                  <a:schemeClr val="tx2"/>
                </a:solidFill>
                <a:latin typeface="+mj-lt"/>
              </a:rPr>
              <a:t>Chi-Shiang Chan, Chin-Chen Chang, “A Survey of Information HidingSchemes for Digital Images”, IJCSES International Journal of Computer Sciences and Engineering System, Vol.1, No:3, July 2007 </a:t>
            </a:r>
            <a:endParaRPr lang="tr-TR" sz="1300" dirty="0" smtClean="0">
              <a:solidFill>
                <a:schemeClr val="tx2"/>
              </a:solidFill>
              <a:latin typeface="+mj-lt"/>
            </a:endParaRPr>
          </a:p>
          <a:p>
            <a:r>
              <a:rPr lang="tr-TR" sz="1300" dirty="0">
                <a:solidFill>
                  <a:schemeClr val="tx2"/>
                </a:solidFill>
                <a:latin typeface="+mj-lt"/>
              </a:rPr>
              <a:t>Dereli, Ç. , Dilbilimsel Steganografi Yöntemleri üzerine bir Araştırma, Yüksek Lisans Tezi, Ege Üniversitesi, İzmir, 2010. </a:t>
            </a:r>
          </a:p>
          <a:p>
            <a:endParaRPr lang="tr-TR" sz="13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8A41-05A4-4C85-8443-FE0E7946618F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006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7776864" cy="650336"/>
          </a:xfrm>
        </p:spPr>
        <p:txBody>
          <a:bodyPr>
            <a:noAutofit/>
          </a:bodyPr>
          <a:lstStyle/>
          <a:p>
            <a:r>
              <a:rPr lang="tr-TR" sz="4000" b="1" dirty="0"/>
              <a:t>Çok Katmanlı </a:t>
            </a:r>
            <a:r>
              <a:rPr lang="tr-TR" sz="3600" b="1" dirty="0"/>
              <a:t>Görüntü</a:t>
            </a:r>
            <a:r>
              <a:rPr lang="tr-TR" sz="4000" b="1" dirty="0"/>
              <a:t> Steganografi</a:t>
            </a:r>
            <a:endParaRPr lang="tr-TR" sz="36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4389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6600" dirty="0" smtClean="0">
                <a:solidFill>
                  <a:schemeClr val="tx2"/>
                </a:solidFill>
              </a:rPr>
              <a:t>SORULAR</a:t>
            </a:r>
          </a:p>
          <a:p>
            <a:pPr marL="0" indent="0" algn="ctr">
              <a:buNone/>
            </a:pPr>
            <a:r>
              <a:rPr lang="tr-TR" sz="9600" dirty="0" smtClean="0">
                <a:solidFill>
                  <a:schemeClr val="tx2"/>
                </a:solidFill>
              </a:rPr>
              <a:t>?</a:t>
            </a:r>
            <a:endParaRPr lang="tr-TR" sz="9600" dirty="0">
              <a:solidFill>
                <a:schemeClr val="tx2"/>
              </a:solidFill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B8-0AE4-48E2-A6B4-5AED32B2DD43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475656" y="6381328"/>
            <a:ext cx="6696744" cy="288033"/>
          </a:xfrm>
        </p:spPr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380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256584"/>
          </a:xfrm>
        </p:spPr>
        <p:txBody>
          <a:bodyPr>
            <a:normAutofit fontScale="92500"/>
          </a:bodyPr>
          <a:lstStyle/>
          <a:p>
            <a:pPr algn="ctr"/>
            <a:endParaRPr lang="tr-TR" sz="3600" dirty="0" smtClean="0"/>
          </a:p>
          <a:p>
            <a:pPr algn="ctr"/>
            <a:endParaRPr lang="tr-TR" sz="3600" dirty="0"/>
          </a:p>
          <a:p>
            <a:pPr algn="ctr"/>
            <a:r>
              <a:rPr lang="tr-TR" sz="5400" dirty="0" smtClean="0"/>
              <a:t>İLGİNİZE TEŞEKKÜRLER.</a:t>
            </a:r>
            <a:endParaRPr lang="tr-TR" sz="4400" dirty="0"/>
          </a:p>
          <a:p>
            <a:pPr algn="ctr"/>
            <a:endParaRPr lang="tr-TR" sz="3600" dirty="0" smtClean="0"/>
          </a:p>
          <a:p>
            <a:pPr algn="ctr"/>
            <a:r>
              <a:rPr lang="tr-TR" sz="2400" dirty="0" smtClean="0"/>
              <a:t>Hakan KUTUCU</a:t>
            </a:r>
          </a:p>
          <a:p>
            <a:pPr algn="ctr"/>
            <a:r>
              <a:rPr lang="tr-TR" sz="2400" dirty="0" smtClean="0"/>
              <a:t>Ahmet </a:t>
            </a:r>
            <a:r>
              <a:rPr lang="tr-TR" sz="2400" dirty="0"/>
              <a:t>DİŞLİ </a:t>
            </a:r>
            <a:r>
              <a:rPr lang="tr-TR" sz="2400" dirty="0" smtClean="0"/>
              <a:t> </a:t>
            </a:r>
          </a:p>
          <a:p>
            <a:pPr algn="ctr"/>
            <a:r>
              <a:rPr lang="tr-TR" sz="2400" dirty="0" smtClean="0"/>
              <a:t>Mustafa </a:t>
            </a:r>
            <a:r>
              <a:rPr lang="tr-TR" sz="2400" dirty="0"/>
              <a:t>AKCA </a:t>
            </a:r>
            <a:endParaRPr lang="tr-TR" sz="2400" dirty="0" smtClean="0"/>
          </a:p>
          <a:p>
            <a:pPr marL="0" indent="0" algn="ctr">
              <a:buNone/>
            </a:pPr>
            <a:r>
              <a:rPr lang="tr-TR" sz="2400" dirty="0" smtClean="0"/>
              <a:t> Karabük Üniversitesi Bilgisayar Mühendisliği </a:t>
            </a:r>
          </a:p>
          <a:p>
            <a:pPr marL="0" indent="0" algn="ctr">
              <a:buNone/>
            </a:pPr>
            <a:r>
              <a:rPr lang="tr-TR" sz="2400" dirty="0" smtClean="0"/>
              <a:t>2015</a:t>
            </a:r>
          </a:p>
          <a:p>
            <a:pPr algn="ctr"/>
            <a:endParaRPr lang="tr-TR" sz="36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56088-9D84-4E2B-8041-A3D1FE1A5B29}" type="datetime1">
              <a:rPr lang="tr-TR" smtClean="0"/>
              <a:t>11.2.2015</a:t>
            </a:fld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>
          <a:xfrm>
            <a:off x="1331640" y="6381328"/>
            <a:ext cx="8352928" cy="360041"/>
          </a:xfrm>
        </p:spPr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262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-Tarihteki Bilinen İlk Örnekleri</a:t>
            </a:r>
            <a:endParaRPr lang="tr-TR" sz="4400" b="1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4040188" cy="720080"/>
          </a:xfrm>
        </p:spPr>
        <p:txBody>
          <a:bodyPr/>
          <a:lstStyle/>
          <a:p>
            <a:pPr algn="ctr"/>
            <a:r>
              <a:rPr lang="tr-TR" dirty="0" smtClean="0"/>
              <a:t>1-</a:t>
            </a:r>
            <a:r>
              <a:rPr lang="en-AU" dirty="0" smtClean="0"/>
              <a:t>Mesajı </a:t>
            </a:r>
            <a:r>
              <a:rPr lang="en-AU" dirty="0"/>
              <a:t>taşıyacak olanın başına dövme ile yazılması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644008" y="1412776"/>
            <a:ext cx="4041775" cy="1080119"/>
          </a:xfrm>
        </p:spPr>
        <p:txBody>
          <a:bodyPr>
            <a:normAutofit/>
          </a:bodyPr>
          <a:lstStyle/>
          <a:p>
            <a:r>
              <a:rPr lang="tr-TR" dirty="0" smtClean="0"/>
              <a:t>2-</a:t>
            </a:r>
            <a:r>
              <a:rPr lang="en-AU" dirty="0" smtClean="0"/>
              <a:t>Bal</a:t>
            </a:r>
            <a:r>
              <a:rPr lang="tr-TR" dirty="0" smtClean="0"/>
              <a:t> </a:t>
            </a:r>
            <a:r>
              <a:rPr lang="en-AU" dirty="0" smtClean="0"/>
              <a:t>Mumu </a:t>
            </a:r>
            <a:r>
              <a:rPr lang="en-AU" dirty="0"/>
              <a:t>ile kaplanmış </a:t>
            </a:r>
            <a:r>
              <a:rPr lang="en-AU" dirty="0" smtClean="0"/>
              <a:t>tabletler</a:t>
            </a:r>
            <a:r>
              <a:rPr lang="tr-TR" dirty="0" smtClean="0"/>
              <a:t>in kullanılması</a:t>
            </a:r>
            <a:endParaRPr lang="tr-TR" dirty="0"/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564904"/>
            <a:ext cx="3672407" cy="3816424"/>
          </a:xfrm>
        </p:spPr>
      </p:pic>
      <p:pic>
        <p:nvPicPr>
          <p:cNvPr id="9" name="İçerik Yer Tutucusu 8"/>
          <p:cNvPicPr>
            <a:picLocks noGrp="1" noChangeAspect="1"/>
          </p:cNvPicPr>
          <p:nvPr>
            <p:ph sz="quarter" idx="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2582290"/>
            <a:ext cx="3672408" cy="3799038"/>
          </a:xfr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1475656" y="6381328"/>
            <a:ext cx="6624736" cy="365125"/>
          </a:xfrm>
        </p:spPr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sp>
        <p:nvSpPr>
          <p:cNvPr id="10" name="Veri Yer Tutucus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70E5-0970-494A-9A44-4FA9AC650BD8}" type="datetime1">
              <a:rPr lang="tr-TR" smtClean="0"/>
              <a:t>11.2.2015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099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87624" y="692696"/>
            <a:ext cx="6984776" cy="1143000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-Steganografinin Önemi</a:t>
            </a:r>
            <a:endParaRPr lang="tr-TR" sz="4400" b="1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>
          <a:xfrm>
            <a:off x="457200" y="2132856"/>
            <a:ext cx="8003232" cy="659352"/>
          </a:xfrm>
        </p:spPr>
        <p:txBody>
          <a:bodyPr/>
          <a:lstStyle/>
          <a:p>
            <a:r>
              <a:rPr lang="tr-TR" dirty="0" smtClean="0"/>
              <a:t>-Kriptografinin (Şifreleme) dikkat çekmesi</a:t>
            </a:r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half" idx="3"/>
          </p:nvPr>
        </p:nvSpPr>
        <p:spPr>
          <a:xfrm>
            <a:off x="467544" y="2780928"/>
            <a:ext cx="6408712" cy="654843"/>
          </a:xfrm>
        </p:spPr>
        <p:txBody>
          <a:bodyPr/>
          <a:lstStyle/>
          <a:p>
            <a:r>
              <a:rPr lang="tr-TR" dirty="0" smtClean="0"/>
              <a:t>-Bilginin Varlığını Saklanması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125960" y="6309320"/>
            <a:ext cx="7992888" cy="412155"/>
          </a:xfrm>
        </p:spPr>
        <p:txBody>
          <a:bodyPr/>
          <a:lstStyle/>
          <a:p>
            <a:r>
              <a:rPr lang="tr-TR" sz="1400" dirty="0" smtClean="0"/>
              <a:t>Hakan KUTUCU- Ahmet DİŞLİ - Mustafa AKCA / Karabük Üniversitesi Bilgisayar Mühendisliği 2015</a:t>
            </a:r>
            <a:endParaRPr lang="tr-TR" sz="1400" dirty="0"/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717032"/>
            <a:ext cx="7416824" cy="1872208"/>
          </a:xfrm>
          <a:prstGeom prst="rect">
            <a:avLst/>
          </a:prstGeom>
        </p:spPr>
      </p:pic>
      <p:sp>
        <p:nvSpPr>
          <p:cNvPr id="10" name="Veri Yer Tutucus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26A1C-DA26-4C0A-879C-DC085833ED9E}" type="datetime1">
              <a:rPr lang="tr-TR" smtClean="0"/>
              <a:t>11.2.2015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710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-Steganografi Özellikleri</a:t>
            </a:r>
            <a:endParaRPr lang="tr-TR" sz="4400" b="1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>
          <a:xfrm>
            <a:off x="467544" y="1916832"/>
            <a:ext cx="8003232" cy="4176464"/>
          </a:xfrm>
        </p:spPr>
        <p:txBody>
          <a:bodyPr/>
          <a:lstStyle/>
          <a:p>
            <a:pPr>
              <a:buFontTx/>
              <a:buChar char="•"/>
            </a:pPr>
            <a:r>
              <a:rPr lang="tr-TR" sz="3200" dirty="0" smtClean="0">
                <a:latin typeface="Verdana" pitchFamily="34" charset="0"/>
              </a:rPr>
              <a:t> Kriptografi</a:t>
            </a:r>
            <a:endParaRPr lang="tr-TR" sz="3200" dirty="0">
              <a:latin typeface="Verdana" pitchFamily="34" charset="0"/>
            </a:endParaRPr>
          </a:p>
          <a:p>
            <a:r>
              <a:rPr lang="tr-TR" sz="3600" dirty="0">
                <a:latin typeface="Verdana" pitchFamily="34" charset="0"/>
              </a:rPr>
              <a:t>	</a:t>
            </a:r>
            <a:r>
              <a:rPr lang="tr-TR" sz="2800" dirty="0">
                <a:latin typeface="Verdana" pitchFamily="34" charset="0"/>
              </a:rPr>
              <a:t>Mesajın içeriği </a:t>
            </a:r>
            <a:r>
              <a:rPr lang="tr-TR" sz="2800" dirty="0" smtClean="0">
                <a:latin typeface="Verdana" pitchFamily="34" charset="0"/>
              </a:rPr>
              <a:t>saklanır.</a:t>
            </a:r>
            <a:endParaRPr lang="tr-TR" sz="2800" dirty="0"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tr-TR" sz="3200" dirty="0" smtClean="0">
                <a:latin typeface="Verdana" pitchFamily="34" charset="0"/>
              </a:rPr>
              <a:t>Steganografi</a:t>
            </a:r>
            <a:endParaRPr lang="tr-TR" sz="3200" dirty="0">
              <a:latin typeface="Verdana" pitchFamily="34" charset="0"/>
            </a:endParaRPr>
          </a:p>
          <a:p>
            <a:r>
              <a:rPr lang="tr-TR" sz="3600" dirty="0">
                <a:latin typeface="Verdana" pitchFamily="34" charset="0"/>
              </a:rPr>
              <a:t>	</a:t>
            </a:r>
            <a:r>
              <a:rPr lang="tr-TR" sz="2800" dirty="0">
                <a:latin typeface="Verdana" pitchFamily="34" charset="0"/>
              </a:rPr>
              <a:t>Mesajın varlığı gizlenir.</a:t>
            </a:r>
          </a:p>
          <a:p>
            <a:pPr lvl="2">
              <a:buFontTx/>
              <a:buChar char="•"/>
            </a:pPr>
            <a:r>
              <a:rPr lang="tr-TR" sz="2800" dirty="0">
                <a:latin typeface="Verdana" pitchFamily="34" charset="0"/>
              </a:rPr>
              <a:t> </a:t>
            </a:r>
            <a:r>
              <a:rPr lang="tr-TR" sz="2200" dirty="0">
                <a:latin typeface="Verdana" pitchFamily="34" charset="0"/>
              </a:rPr>
              <a:t>Metin içerisinde,</a:t>
            </a:r>
          </a:p>
          <a:p>
            <a:pPr lvl="2">
              <a:buFontTx/>
              <a:buChar char="•"/>
            </a:pPr>
            <a:r>
              <a:rPr lang="tr-TR" sz="2200" dirty="0">
                <a:latin typeface="Verdana" pitchFamily="34" charset="0"/>
              </a:rPr>
              <a:t> Ses ve görüntü içerisinde,</a:t>
            </a:r>
          </a:p>
          <a:p>
            <a:pPr lvl="2">
              <a:buFontTx/>
              <a:buChar char="•"/>
            </a:pPr>
            <a:r>
              <a:rPr lang="tr-TR" sz="2200" dirty="0">
                <a:latin typeface="Verdana" pitchFamily="34" charset="0"/>
              </a:rPr>
              <a:t> Ağ paketleri içerisinde,</a:t>
            </a:r>
          </a:p>
          <a:p>
            <a:pPr lvl="2">
              <a:buFontTx/>
              <a:buChar char="•"/>
            </a:pPr>
            <a:r>
              <a:rPr lang="tr-TR" sz="2200" dirty="0">
                <a:latin typeface="Verdana" pitchFamily="34" charset="0"/>
              </a:rPr>
              <a:t> Kullanılmayan disk alanlarında vs.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971600" y="6309320"/>
            <a:ext cx="7992888" cy="412155"/>
          </a:xfrm>
        </p:spPr>
        <p:txBody>
          <a:bodyPr/>
          <a:lstStyle/>
          <a:p>
            <a:r>
              <a:rPr lang="tr-TR" sz="1400" dirty="0" smtClean="0"/>
              <a:t>Hakan KUTUCU- Ahmet DİŞLİ - Mustafa AKCA / Karabük Üniversitesi Bilgisayar Mühendisliği 2015</a:t>
            </a:r>
            <a:endParaRPr lang="tr-TR" sz="1400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3E872-4266-43C8-82D0-37DBB355C5D2}" type="datetime1">
              <a:rPr lang="tr-TR" smtClean="0"/>
              <a:t>11.2.2015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202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-Steganografi Özellikleri</a:t>
            </a:r>
            <a:endParaRPr lang="tr-TR" sz="4400" b="1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>
          <a:xfrm>
            <a:off x="467544" y="1844824"/>
            <a:ext cx="8003232" cy="3456384"/>
          </a:xfrm>
        </p:spPr>
        <p:txBody>
          <a:bodyPr/>
          <a:lstStyle/>
          <a:p>
            <a:pPr>
              <a:buFontTx/>
              <a:buChar char="•"/>
            </a:pPr>
            <a:r>
              <a:rPr lang="tr-TR" sz="2800" dirty="0" smtClean="0"/>
              <a:t>Steganografik bir algoritma incelenirken 3 temel özelliğe dikkat edilmelidir:</a:t>
            </a:r>
          </a:p>
          <a:p>
            <a:endParaRPr lang="tr-TR" dirty="0" smtClean="0"/>
          </a:p>
          <a:p>
            <a:r>
              <a:rPr lang="tr-TR" dirty="0"/>
              <a:t>	</a:t>
            </a:r>
            <a:r>
              <a:rPr lang="tr-TR" dirty="0">
                <a:solidFill>
                  <a:schemeClr val="tx1"/>
                </a:solidFill>
              </a:rPr>
              <a:t>• Değişimin fark edilememesi</a:t>
            </a:r>
          </a:p>
          <a:p>
            <a:r>
              <a:rPr lang="tr-TR" dirty="0">
                <a:solidFill>
                  <a:schemeClr val="tx1"/>
                </a:solidFill>
              </a:rPr>
              <a:t>	• Saklanabilecek veri miktarı</a:t>
            </a:r>
          </a:p>
          <a:p>
            <a:r>
              <a:rPr lang="tr-TR" dirty="0">
                <a:solidFill>
                  <a:schemeClr val="tx1"/>
                </a:solidFill>
              </a:rPr>
              <a:t>	• Dayanıklılık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151112" y="6309320"/>
            <a:ext cx="7992888" cy="412155"/>
          </a:xfrm>
        </p:spPr>
        <p:txBody>
          <a:bodyPr/>
          <a:lstStyle/>
          <a:p>
            <a:r>
              <a:rPr lang="tr-TR" sz="1400" dirty="0" smtClean="0"/>
              <a:t>Hakan KUTUCU- Ahmet DİŞLİ - Mustafa AKCA / Karabük Üniversitesi Bilgisayar Mühendisliği 2015</a:t>
            </a:r>
            <a:endParaRPr lang="tr-TR" sz="1400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40E4D-1188-4E6A-B580-22BE5B5A153E}" type="datetime1">
              <a:rPr lang="tr-TR" smtClean="0"/>
              <a:t>11.2.2015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260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-Steganografi Terminoloji</a:t>
            </a:r>
            <a:endParaRPr lang="tr-TR" sz="4400" b="1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>
          <a:xfrm>
            <a:off x="467544" y="1916832"/>
            <a:ext cx="8003232" cy="4176464"/>
          </a:xfrm>
        </p:spPr>
        <p:txBody>
          <a:bodyPr/>
          <a:lstStyle/>
          <a:p>
            <a:r>
              <a:rPr lang="tr-TR" dirty="0" smtClean="0"/>
              <a:t>-</a:t>
            </a:r>
            <a:r>
              <a:rPr lang="en-US" dirty="0" smtClean="0"/>
              <a:t>Kapak</a:t>
            </a:r>
            <a:r>
              <a:rPr lang="tr-TR" dirty="0" smtClean="0"/>
              <a:t> veya örtü </a:t>
            </a:r>
            <a:r>
              <a:rPr lang="en-US" dirty="0" smtClean="0"/>
              <a:t> </a:t>
            </a:r>
            <a:r>
              <a:rPr lang="en-US" dirty="0"/>
              <a:t>(cover): </a:t>
            </a:r>
            <a:r>
              <a:rPr lang="tr-TR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Resim</a:t>
            </a:r>
            <a:r>
              <a:rPr lang="en-US" dirty="0">
                <a:solidFill>
                  <a:schemeClr val="tx1"/>
                </a:solidFill>
              </a:rPr>
              <a:t>, ses, text  vs. </a:t>
            </a:r>
            <a:r>
              <a:rPr lang="en-US" dirty="0" smtClean="0">
                <a:solidFill>
                  <a:schemeClr val="tx1"/>
                </a:solidFill>
              </a:rPr>
              <a:t>dosyasının </a:t>
            </a:r>
            <a:r>
              <a:rPr lang="en-US" dirty="0">
                <a:solidFill>
                  <a:schemeClr val="tx1"/>
                </a:solidFill>
              </a:rPr>
              <a:t>orjinal halini belirtir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tr-TR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tr-TR" dirty="0" smtClean="0"/>
              <a:t>-</a:t>
            </a:r>
            <a:r>
              <a:rPr lang="en-US" dirty="0" smtClean="0"/>
              <a:t>Gömülmüş </a:t>
            </a:r>
            <a:r>
              <a:rPr lang="en-US" dirty="0"/>
              <a:t>(embedded</a:t>
            </a:r>
            <a:r>
              <a:rPr lang="en-US" dirty="0" smtClean="0"/>
              <a:t>):</a:t>
            </a:r>
            <a:r>
              <a:rPr lang="tr-TR" dirty="0" smtClean="0"/>
              <a:t> </a:t>
            </a:r>
            <a:r>
              <a:rPr lang="en-US" dirty="0" smtClean="0"/>
              <a:t> </a:t>
            </a:r>
            <a:r>
              <a:rPr lang="tr-TR" dirty="0">
                <a:solidFill>
                  <a:schemeClr val="tx1"/>
                </a:solidFill>
              </a:rPr>
              <a:t>Ö</a:t>
            </a:r>
            <a:r>
              <a:rPr lang="tr-TR" dirty="0" smtClean="0">
                <a:solidFill>
                  <a:schemeClr val="tx1"/>
                </a:solidFill>
              </a:rPr>
              <a:t>rtü </a:t>
            </a:r>
            <a:r>
              <a:rPr lang="en-US" dirty="0" smtClean="0">
                <a:solidFill>
                  <a:schemeClr val="tx1"/>
                </a:solidFill>
              </a:rPr>
              <a:t>dosyanın </a:t>
            </a:r>
            <a:r>
              <a:rPr lang="en-US" dirty="0">
                <a:solidFill>
                  <a:schemeClr val="tx1"/>
                </a:solidFill>
              </a:rPr>
              <a:t>içerisinde gizli olan veriyi ifade eder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tr-TR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tr-TR" dirty="0" smtClean="0"/>
              <a:t>-</a:t>
            </a:r>
            <a:r>
              <a:rPr lang="en-US" dirty="0" smtClean="0"/>
              <a:t>Stego: </a:t>
            </a:r>
            <a:r>
              <a:rPr lang="tr-TR" dirty="0" smtClean="0"/>
              <a:t> </a:t>
            </a:r>
            <a:r>
              <a:rPr lang="tr-TR" dirty="0" smtClean="0">
                <a:solidFill>
                  <a:schemeClr val="tx1"/>
                </a:solidFill>
              </a:rPr>
              <a:t>Örtü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dosyanın, mesaj gömüldükten sonraki halidir.</a:t>
            </a:r>
          </a:p>
          <a:p>
            <a:pPr>
              <a:buFontTx/>
              <a:buChar char="•"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151112" y="6309320"/>
            <a:ext cx="7992888" cy="412155"/>
          </a:xfrm>
        </p:spPr>
        <p:txBody>
          <a:bodyPr/>
          <a:lstStyle/>
          <a:p>
            <a:r>
              <a:rPr lang="tr-TR" sz="1400" dirty="0" smtClean="0"/>
              <a:t>Hakan KUTUCU- Ahmet DİŞLİ - Mustafa AKCA / Karabük Üniversitesi Bilgisayar Mühendisliği 2015</a:t>
            </a:r>
            <a:endParaRPr lang="tr-TR" sz="1400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5FF15-B35A-44D7-B765-BA8C199289A4}" type="datetime1">
              <a:rPr lang="tr-TR" smtClean="0"/>
              <a:t>11.2.2015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084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/>
              <a:t>-Görüntü Steganografi</a:t>
            </a:r>
            <a:endParaRPr lang="tr-TR" sz="440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8219256" cy="659352"/>
          </a:xfrm>
        </p:spPr>
        <p:txBody>
          <a:bodyPr/>
          <a:lstStyle/>
          <a:p>
            <a:r>
              <a:rPr lang="tr-TR" dirty="0" smtClean="0"/>
              <a:t>Görünü Steganografi için Temel StegoSistem Modeli</a:t>
            </a:r>
            <a:endParaRPr lang="tr-TR" dirty="0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1403648" y="6309320"/>
            <a:ext cx="6873552" cy="385018"/>
          </a:xfrm>
        </p:spPr>
        <p:txBody>
          <a:bodyPr/>
          <a:lstStyle/>
          <a:p>
            <a:r>
              <a:rPr lang="tr-TR" dirty="0" smtClean="0"/>
              <a:t>Hakan KUTUCU- Ahmet DİŞLİ - Mustafa AKCA / Karabük Üniversitesi Bilgisayar Mühendisliği 2015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36912"/>
            <a:ext cx="8136904" cy="3724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Veri Yer Tutucusu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34080-263E-4329-AF2A-2CDD194AA392}" type="datetime1">
              <a:rPr lang="tr-TR" smtClean="0"/>
              <a:t>11.2.2015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809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-Görüntü Steganografi</a:t>
            </a:r>
            <a:endParaRPr lang="tr-TR" sz="4400" b="1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>
          <a:xfrm>
            <a:off x="467544" y="1916832"/>
            <a:ext cx="8003232" cy="4176464"/>
          </a:xfrm>
        </p:spPr>
        <p:txBody>
          <a:bodyPr/>
          <a:lstStyle/>
          <a:p>
            <a:pPr algn="just">
              <a:defRPr/>
            </a:pPr>
            <a:r>
              <a:rPr lang="tr-TR" dirty="0" smtClean="0"/>
              <a:t>Görüntü </a:t>
            </a:r>
            <a:r>
              <a:rPr lang="tr-TR" dirty="0"/>
              <a:t>Steganografi, bilgilerin görüntü dosyaları içerisine saklanmasının çeşitli yöntemleri vardır. Bunlar: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dirty="0" smtClean="0"/>
              <a:t> </a:t>
            </a:r>
            <a:r>
              <a:rPr lang="tr-TR" dirty="0">
                <a:solidFill>
                  <a:schemeClr val="tx1"/>
                </a:solidFill>
              </a:rPr>
              <a:t>En önemsiz bite </a:t>
            </a:r>
            <a:r>
              <a:rPr lang="tr-TR" dirty="0" smtClean="0">
                <a:solidFill>
                  <a:schemeClr val="tx1"/>
                </a:solidFill>
              </a:rPr>
              <a:t>ekleme LSB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tr-TR" dirty="0" smtClean="0">
              <a:solidFill>
                <a:schemeClr val="tx1"/>
              </a:solidFill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Maskeleme ve filtreleme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tr-TR" dirty="0">
              <a:solidFill>
                <a:schemeClr val="tx1"/>
              </a:solidFill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tr-TR" dirty="0">
                <a:solidFill>
                  <a:schemeClr val="tx1"/>
                </a:solidFill>
              </a:rPr>
              <a:t> Algoritmalar ve dönüşümler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151112" y="6309320"/>
            <a:ext cx="7992888" cy="412155"/>
          </a:xfrm>
        </p:spPr>
        <p:txBody>
          <a:bodyPr/>
          <a:lstStyle/>
          <a:p>
            <a:r>
              <a:rPr lang="tr-TR" sz="1400" dirty="0" smtClean="0"/>
              <a:t>Hakan KUTUCU- Ahmet DİŞLİ - Mustafa AKCA / Karabük Üniversitesi Bilgisayar Mühendisliği 2015</a:t>
            </a:r>
            <a:endParaRPr lang="tr-TR" sz="1400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9E8D2-A7EB-4324-BAA1-0C2E837F963B}" type="datetime1">
              <a:rPr lang="tr-TR" smtClean="0"/>
              <a:t>11.2.2015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477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2121</TotalTime>
  <Words>901</Words>
  <Application>Microsoft Office PowerPoint</Application>
  <PresentationFormat>Ekran Gösterisi (4:3)</PresentationFormat>
  <Paragraphs>172</Paragraphs>
  <Slides>22</Slides>
  <Notes>20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Akış</vt:lpstr>
      <vt:lpstr>  Çok Katmanlı Steganografi Tekniği Kullanılarak Mobil Cihazlar için Haberleşme Uygulaması </vt:lpstr>
      <vt:lpstr>-Steganografi nedir?</vt:lpstr>
      <vt:lpstr>-Tarihteki Bilinen İlk Örnekleri</vt:lpstr>
      <vt:lpstr>-Steganografinin Önemi</vt:lpstr>
      <vt:lpstr>-Steganografi Özellikleri</vt:lpstr>
      <vt:lpstr>-Steganografi Özellikleri</vt:lpstr>
      <vt:lpstr>-Steganografi Terminoloji</vt:lpstr>
      <vt:lpstr>-Görüntü Steganografi</vt:lpstr>
      <vt:lpstr>-Görüntü Steganografi</vt:lpstr>
      <vt:lpstr>-Görüntü Steganografi</vt:lpstr>
      <vt:lpstr>-Çok Katmanlı Görüntü Steganografi</vt:lpstr>
      <vt:lpstr>-Çok Katmanlı Görüntü Steganografi</vt:lpstr>
      <vt:lpstr>-Çok Katmanlı Görüntü Steganografi</vt:lpstr>
      <vt:lpstr>-Çok Katmanlı Görüntü Steganografi</vt:lpstr>
      <vt:lpstr>-Çok Katmanlı Görüntü Steganografi</vt:lpstr>
      <vt:lpstr>-Çok Katmanlı Görüntü Steganografi</vt:lpstr>
      <vt:lpstr>-Çok Katmanlı Görüntü Steganografi</vt:lpstr>
      <vt:lpstr>-Çok Katmanlı Görüntü Steganografi</vt:lpstr>
      <vt:lpstr>-Çok Katmanlı Görüntü Steganografi</vt:lpstr>
      <vt:lpstr>REFERANSLAR</vt:lpstr>
      <vt:lpstr>Çok Katmanlı Görüntü Steganografi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Çok Katmanlı Steganografi Tekniği Kullanılarak Mobil Cihazlara Haberleşme Uygulaması </dc:title>
  <dc:creator>Mustafa AKCA</dc:creator>
  <cp:lastModifiedBy>Mustafa AKCA</cp:lastModifiedBy>
  <cp:revision>73</cp:revision>
  <dcterms:created xsi:type="dcterms:W3CDTF">2015-01-26T12:46:35Z</dcterms:created>
  <dcterms:modified xsi:type="dcterms:W3CDTF">2015-02-11T08:21:54Z</dcterms:modified>
</cp:coreProperties>
</file>