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0C47C9-9C2E-4CEF-B5AD-D803703DBBB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832E0-B9B1-4A5F-B189-BEF7C24F4B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7C6FA2D-4E62-49C3-A385-C2E6250DFFA9}">
      <dgm:prSet phldrT="[Text]"/>
      <dgm:spPr/>
      <dgm:t>
        <a:bodyPr/>
        <a:lstStyle/>
        <a:p>
          <a:r>
            <a:rPr lang="en-US" dirty="0" smtClean="0"/>
            <a:t>Online </a:t>
          </a:r>
          <a:r>
            <a:rPr lang="en-US" dirty="0" err="1" smtClean="0"/>
            <a:t>Ölçme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Değerlendirme</a:t>
          </a:r>
          <a:endParaRPr lang="tr-TR" dirty="0"/>
        </a:p>
      </dgm:t>
    </dgm:pt>
    <dgm:pt modelId="{F5E8D3A6-C09D-429C-B655-DB6EAE01E3B9}" type="parTrans" cxnId="{5E66F6B5-3865-432D-9420-E7A0D336B32D}">
      <dgm:prSet/>
      <dgm:spPr/>
      <dgm:t>
        <a:bodyPr/>
        <a:lstStyle/>
        <a:p>
          <a:endParaRPr lang="tr-TR"/>
        </a:p>
      </dgm:t>
    </dgm:pt>
    <dgm:pt modelId="{4297E3BA-CA3B-46E4-AB4B-C1D23E795411}" type="sibTrans" cxnId="{5E66F6B5-3865-432D-9420-E7A0D336B32D}">
      <dgm:prSet/>
      <dgm:spPr/>
      <dgm:t>
        <a:bodyPr/>
        <a:lstStyle/>
        <a:p>
          <a:endParaRPr lang="tr-TR"/>
        </a:p>
      </dgm:t>
    </dgm:pt>
    <dgm:pt modelId="{527F9464-C3CB-45A1-A61E-ED37D50F01AB}">
      <dgm:prSet phldrT="[Text]"/>
      <dgm:spPr/>
      <dgm:t>
        <a:bodyPr/>
        <a:lstStyle/>
        <a:p>
          <a:r>
            <a:rPr lang="en-US" dirty="0" err="1" smtClean="0"/>
            <a:t>Geleneksel</a:t>
          </a:r>
          <a:r>
            <a:rPr lang="en-US" dirty="0" smtClean="0"/>
            <a:t> </a:t>
          </a:r>
          <a:r>
            <a:rPr lang="en-US" dirty="0" err="1" smtClean="0"/>
            <a:t>Yöntemin</a:t>
          </a:r>
          <a:r>
            <a:rPr lang="en-US" dirty="0" smtClean="0"/>
            <a:t> </a:t>
          </a:r>
          <a:r>
            <a:rPr lang="en-US" dirty="0" err="1" smtClean="0"/>
            <a:t>Bilgisayar</a:t>
          </a:r>
          <a:r>
            <a:rPr lang="en-US" dirty="0" smtClean="0"/>
            <a:t> </a:t>
          </a:r>
          <a:r>
            <a:rPr lang="en-US" dirty="0" err="1" smtClean="0"/>
            <a:t>Oturumuna</a:t>
          </a:r>
          <a:r>
            <a:rPr lang="en-US" dirty="0" smtClean="0"/>
            <a:t> </a:t>
          </a:r>
          <a:r>
            <a:rPr lang="en-US" dirty="0" err="1" smtClean="0"/>
            <a:t>Çevirilmesi</a:t>
          </a:r>
          <a:endParaRPr lang="tr-TR" dirty="0"/>
        </a:p>
      </dgm:t>
    </dgm:pt>
    <dgm:pt modelId="{4B87C07F-6E92-4E07-B589-001DE2579873}" type="parTrans" cxnId="{8A652983-4584-4C47-8111-4AD25B60F6CF}">
      <dgm:prSet/>
      <dgm:spPr/>
      <dgm:t>
        <a:bodyPr/>
        <a:lstStyle/>
        <a:p>
          <a:endParaRPr lang="tr-TR"/>
        </a:p>
      </dgm:t>
    </dgm:pt>
    <dgm:pt modelId="{887FA008-5C25-47C5-95A4-0981746E3F3C}" type="sibTrans" cxnId="{8A652983-4584-4C47-8111-4AD25B60F6CF}">
      <dgm:prSet/>
      <dgm:spPr/>
      <dgm:t>
        <a:bodyPr/>
        <a:lstStyle/>
        <a:p>
          <a:endParaRPr lang="tr-TR"/>
        </a:p>
      </dgm:t>
    </dgm:pt>
    <dgm:pt modelId="{0498D8DB-5914-4479-B101-33B8D4C62595}">
      <dgm:prSet phldrT="[Text]"/>
      <dgm:spPr/>
      <dgm:t>
        <a:bodyPr/>
        <a:lstStyle/>
        <a:p>
          <a:r>
            <a:rPr lang="en-US" dirty="0" err="1" smtClean="0"/>
            <a:t>Bireye</a:t>
          </a:r>
          <a:r>
            <a:rPr lang="en-US" dirty="0" smtClean="0"/>
            <a:t> </a:t>
          </a:r>
          <a:r>
            <a:rPr lang="en-US" dirty="0" err="1" smtClean="0"/>
            <a:t>Uyarlanmış</a:t>
          </a:r>
          <a:r>
            <a:rPr lang="en-US" dirty="0" smtClean="0"/>
            <a:t> </a:t>
          </a:r>
          <a:r>
            <a:rPr lang="en-US" dirty="0" err="1" smtClean="0"/>
            <a:t>Testler</a:t>
          </a:r>
          <a:endParaRPr lang="tr-TR" dirty="0"/>
        </a:p>
      </dgm:t>
    </dgm:pt>
    <dgm:pt modelId="{A637BA73-8CFA-42F4-AADF-D45B79F0B097}" type="parTrans" cxnId="{6CC329CB-6C4F-4A41-B3DF-E91F50E56122}">
      <dgm:prSet/>
      <dgm:spPr/>
      <dgm:t>
        <a:bodyPr/>
        <a:lstStyle/>
        <a:p>
          <a:endParaRPr lang="tr-TR"/>
        </a:p>
      </dgm:t>
    </dgm:pt>
    <dgm:pt modelId="{A7AF0900-A069-402A-884F-7B86129FC849}" type="sibTrans" cxnId="{6CC329CB-6C4F-4A41-B3DF-E91F50E56122}">
      <dgm:prSet/>
      <dgm:spPr/>
      <dgm:t>
        <a:bodyPr/>
        <a:lstStyle/>
        <a:p>
          <a:endParaRPr lang="tr-TR"/>
        </a:p>
      </dgm:t>
    </dgm:pt>
    <dgm:pt modelId="{8FCF1907-A4FC-482E-B306-1F06967110AB}" type="pres">
      <dgm:prSet presAssocID="{2B6832E0-B9B1-4A5F-B189-BEF7C24F4B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15357DB-A6D4-4F43-9F57-AA042E4692AA}" type="pres">
      <dgm:prSet presAssocID="{37C6FA2D-4E62-49C3-A385-C2E6250DFFA9}" presName="hierRoot1" presStyleCnt="0">
        <dgm:presLayoutVars>
          <dgm:hierBranch val="init"/>
        </dgm:presLayoutVars>
      </dgm:prSet>
      <dgm:spPr/>
    </dgm:pt>
    <dgm:pt modelId="{9495A873-5129-4E69-B95E-F8205257F6A0}" type="pres">
      <dgm:prSet presAssocID="{37C6FA2D-4E62-49C3-A385-C2E6250DFFA9}" presName="rootComposite1" presStyleCnt="0"/>
      <dgm:spPr/>
    </dgm:pt>
    <dgm:pt modelId="{117719BD-F864-4720-9BD7-42FE1283C902}" type="pres">
      <dgm:prSet presAssocID="{37C6FA2D-4E62-49C3-A385-C2E6250DFFA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20CFF01-BE66-46B1-9AA8-1DC382ED4039}" type="pres">
      <dgm:prSet presAssocID="{37C6FA2D-4E62-49C3-A385-C2E6250DFFA9}" presName="rootConnector1" presStyleLbl="node1" presStyleIdx="0" presStyleCnt="0"/>
      <dgm:spPr/>
      <dgm:t>
        <a:bodyPr/>
        <a:lstStyle/>
        <a:p>
          <a:endParaRPr lang="tr-TR"/>
        </a:p>
      </dgm:t>
    </dgm:pt>
    <dgm:pt modelId="{476FDFA4-2D40-4C79-A7F4-689682105A10}" type="pres">
      <dgm:prSet presAssocID="{37C6FA2D-4E62-49C3-A385-C2E6250DFFA9}" presName="hierChild2" presStyleCnt="0"/>
      <dgm:spPr/>
    </dgm:pt>
    <dgm:pt modelId="{29B15C2D-B99E-4BD3-81A9-4DED081F2D67}" type="pres">
      <dgm:prSet presAssocID="{4B87C07F-6E92-4E07-B589-001DE2579873}" presName="Name37" presStyleLbl="parChTrans1D2" presStyleIdx="0" presStyleCnt="2"/>
      <dgm:spPr/>
      <dgm:t>
        <a:bodyPr/>
        <a:lstStyle/>
        <a:p>
          <a:endParaRPr lang="tr-TR"/>
        </a:p>
      </dgm:t>
    </dgm:pt>
    <dgm:pt modelId="{8E4F82F9-6612-49C7-86E7-AA8FFD512AF1}" type="pres">
      <dgm:prSet presAssocID="{527F9464-C3CB-45A1-A61E-ED37D50F01AB}" presName="hierRoot2" presStyleCnt="0">
        <dgm:presLayoutVars>
          <dgm:hierBranch val="init"/>
        </dgm:presLayoutVars>
      </dgm:prSet>
      <dgm:spPr/>
    </dgm:pt>
    <dgm:pt modelId="{850CCDCF-3E64-4D3A-AB64-5CA07EF78C6F}" type="pres">
      <dgm:prSet presAssocID="{527F9464-C3CB-45A1-A61E-ED37D50F01AB}" presName="rootComposite" presStyleCnt="0"/>
      <dgm:spPr/>
    </dgm:pt>
    <dgm:pt modelId="{73C42932-F8C8-419C-80C7-D321EC06CD5A}" type="pres">
      <dgm:prSet presAssocID="{527F9464-C3CB-45A1-A61E-ED37D50F01A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FEA369-6D7F-4DA8-A39C-E34A749A3AB6}" type="pres">
      <dgm:prSet presAssocID="{527F9464-C3CB-45A1-A61E-ED37D50F01AB}" presName="rootConnector" presStyleLbl="node2" presStyleIdx="0" presStyleCnt="2"/>
      <dgm:spPr/>
      <dgm:t>
        <a:bodyPr/>
        <a:lstStyle/>
        <a:p>
          <a:endParaRPr lang="tr-TR"/>
        </a:p>
      </dgm:t>
    </dgm:pt>
    <dgm:pt modelId="{CC3FFC9A-6B6C-4534-BF36-0B2E31855A78}" type="pres">
      <dgm:prSet presAssocID="{527F9464-C3CB-45A1-A61E-ED37D50F01AB}" presName="hierChild4" presStyleCnt="0"/>
      <dgm:spPr/>
    </dgm:pt>
    <dgm:pt modelId="{1958F5D5-1B01-4C76-A5FA-A8B7277251A6}" type="pres">
      <dgm:prSet presAssocID="{527F9464-C3CB-45A1-A61E-ED37D50F01AB}" presName="hierChild5" presStyleCnt="0"/>
      <dgm:spPr/>
    </dgm:pt>
    <dgm:pt modelId="{8AB20BBC-3E6C-4E2A-8953-C34E95BE3A93}" type="pres">
      <dgm:prSet presAssocID="{A637BA73-8CFA-42F4-AADF-D45B79F0B097}" presName="Name37" presStyleLbl="parChTrans1D2" presStyleIdx="1" presStyleCnt="2"/>
      <dgm:spPr/>
      <dgm:t>
        <a:bodyPr/>
        <a:lstStyle/>
        <a:p>
          <a:endParaRPr lang="tr-TR"/>
        </a:p>
      </dgm:t>
    </dgm:pt>
    <dgm:pt modelId="{4E541F47-20D6-47B8-BCDC-4B541A4ACAFA}" type="pres">
      <dgm:prSet presAssocID="{0498D8DB-5914-4479-B101-33B8D4C62595}" presName="hierRoot2" presStyleCnt="0">
        <dgm:presLayoutVars>
          <dgm:hierBranch val="init"/>
        </dgm:presLayoutVars>
      </dgm:prSet>
      <dgm:spPr/>
    </dgm:pt>
    <dgm:pt modelId="{1D2CC672-5362-4C51-AF67-0E32144DCE56}" type="pres">
      <dgm:prSet presAssocID="{0498D8DB-5914-4479-B101-33B8D4C62595}" presName="rootComposite" presStyleCnt="0"/>
      <dgm:spPr/>
    </dgm:pt>
    <dgm:pt modelId="{5B49A4B7-007C-4DF5-89AE-7ADCC5F25884}" type="pres">
      <dgm:prSet presAssocID="{0498D8DB-5914-4479-B101-33B8D4C6259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F01E0B6-B9B8-49A7-8A48-7875498222D8}" type="pres">
      <dgm:prSet presAssocID="{0498D8DB-5914-4479-B101-33B8D4C62595}" presName="rootConnector" presStyleLbl="node2" presStyleIdx="1" presStyleCnt="2"/>
      <dgm:spPr/>
      <dgm:t>
        <a:bodyPr/>
        <a:lstStyle/>
        <a:p>
          <a:endParaRPr lang="tr-TR"/>
        </a:p>
      </dgm:t>
    </dgm:pt>
    <dgm:pt modelId="{7DB61C18-A967-4E20-8C62-E01F6F5399CD}" type="pres">
      <dgm:prSet presAssocID="{0498D8DB-5914-4479-B101-33B8D4C62595}" presName="hierChild4" presStyleCnt="0"/>
      <dgm:spPr/>
    </dgm:pt>
    <dgm:pt modelId="{821576ED-531F-4FB0-8935-05BE3A33FA77}" type="pres">
      <dgm:prSet presAssocID="{0498D8DB-5914-4479-B101-33B8D4C62595}" presName="hierChild5" presStyleCnt="0"/>
      <dgm:spPr/>
    </dgm:pt>
    <dgm:pt modelId="{9C3131E9-98BA-4EB4-B19A-3CD4DF397B81}" type="pres">
      <dgm:prSet presAssocID="{37C6FA2D-4E62-49C3-A385-C2E6250DFFA9}" presName="hierChild3" presStyleCnt="0"/>
      <dgm:spPr/>
    </dgm:pt>
  </dgm:ptLst>
  <dgm:cxnLst>
    <dgm:cxn modelId="{953288E9-8646-4E54-950E-7553897B53FA}" type="presOf" srcId="{4B87C07F-6E92-4E07-B589-001DE2579873}" destId="{29B15C2D-B99E-4BD3-81A9-4DED081F2D67}" srcOrd="0" destOrd="0" presId="urn:microsoft.com/office/officeart/2005/8/layout/orgChart1"/>
    <dgm:cxn modelId="{F6F3966A-8AED-4A6E-8D7C-1A10E9C764B5}" type="presOf" srcId="{0498D8DB-5914-4479-B101-33B8D4C62595}" destId="{9F01E0B6-B9B8-49A7-8A48-7875498222D8}" srcOrd="1" destOrd="0" presId="urn:microsoft.com/office/officeart/2005/8/layout/orgChart1"/>
    <dgm:cxn modelId="{9CD7861F-6732-4673-82E9-C9F4C4E35183}" type="presOf" srcId="{A637BA73-8CFA-42F4-AADF-D45B79F0B097}" destId="{8AB20BBC-3E6C-4E2A-8953-C34E95BE3A93}" srcOrd="0" destOrd="0" presId="urn:microsoft.com/office/officeart/2005/8/layout/orgChart1"/>
    <dgm:cxn modelId="{6902B205-2F52-4768-BB60-DA20E53B4556}" type="presOf" srcId="{0498D8DB-5914-4479-B101-33B8D4C62595}" destId="{5B49A4B7-007C-4DF5-89AE-7ADCC5F25884}" srcOrd="0" destOrd="0" presId="urn:microsoft.com/office/officeart/2005/8/layout/orgChart1"/>
    <dgm:cxn modelId="{897C2D71-FE88-4106-9F69-EA3FC4FDFD89}" type="presOf" srcId="{527F9464-C3CB-45A1-A61E-ED37D50F01AB}" destId="{FEFEA369-6D7F-4DA8-A39C-E34A749A3AB6}" srcOrd="1" destOrd="0" presId="urn:microsoft.com/office/officeart/2005/8/layout/orgChart1"/>
    <dgm:cxn modelId="{E710ACDF-1A9E-4051-9823-17B8F78B9607}" type="presOf" srcId="{37C6FA2D-4E62-49C3-A385-C2E6250DFFA9}" destId="{117719BD-F864-4720-9BD7-42FE1283C902}" srcOrd="0" destOrd="0" presId="urn:microsoft.com/office/officeart/2005/8/layout/orgChart1"/>
    <dgm:cxn modelId="{DD25680B-25A9-4CB9-898F-1551F6EC70E0}" type="presOf" srcId="{37C6FA2D-4E62-49C3-A385-C2E6250DFFA9}" destId="{C20CFF01-BE66-46B1-9AA8-1DC382ED4039}" srcOrd="1" destOrd="0" presId="urn:microsoft.com/office/officeart/2005/8/layout/orgChart1"/>
    <dgm:cxn modelId="{7AEF45EA-8909-4D54-8464-F288682760BF}" type="presOf" srcId="{527F9464-C3CB-45A1-A61E-ED37D50F01AB}" destId="{73C42932-F8C8-419C-80C7-D321EC06CD5A}" srcOrd="0" destOrd="0" presId="urn:microsoft.com/office/officeart/2005/8/layout/orgChart1"/>
    <dgm:cxn modelId="{5E66F6B5-3865-432D-9420-E7A0D336B32D}" srcId="{2B6832E0-B9B1-4A5F-B189-BEF7C24F4B0E}" destId="{37C6FA2D-4E62-49C3-A385-C2E6250DFFA9}" srcOrd="0" destOrd="0" parTransId="{F5E8D3A6-C09D-429C-B655-DB6EAE01E3B9}" sibTransId="{4297E3BA-CA3B-46E4-AB4B-C1D23E795411}"/>
    <dgm:cxn modelId="{6CC329CB-6C4F-4A41-B3DF-E91F50E56122}" srcId="{37C6FA2D-4E62-49C3-A385-C2E6250DFFA9}" destId="{0498D8DB-5914-4479-B101-33B8D4C62595}" srcOrd="1" destOrd="0" parTransId="{A637BA73-8CFA-42F4-AADF-D45B79F0B097}" sibTransId="{A7AF0900-A069-402A-884F-7B86129FC849}"/>
    <dgm:cxn modelId="{8A652983-4584-4C47-8111-4AD25B60F6CF}" srcId="{37C6FA2D-4E62-49C3-A385-C2E6250DFFA9}" destId="{527F9464-C3CB-45A1-A61E-ED37D50F01AB}" srcOrd="0" destOrd="0" parTransId="{4B87C07F-6E92-4E07-B589-001DE2579873}" sibTransId="{887FA008-5C25-47C5-95A4-0981746E3F3C}"/>
    <dgm:cxn modelId="{4A86A7AD-1351-4541-B756-67BF7C5D10B1}" type="presOf" srcId="{2B6832E0-B9B1-4A5F-B189-BEF7C24F4B0E}" destId="{8FCF1907-A4FC-482E-B306-1F06967110AB}" srcOrd="0" destOrd="0" presId="urn:microsoft.com/office/officeart/2005/8/layout/orgChart1"/>
    <dgm:cxn modelId="{E5E58193-3DA7-4632-890E-C8EE80CBE043}" type="presParOf" srcId="{8FCF1907-A4FC-482E-B306-1F06967110AB}" destId="{415357DB-A6D4-4F43-9F57-AA042E4692AA}" srcOrd="0" destOrd="0" presId="urn:microsoft.com/office/officeart/2005/8/layout/orgChart1"/>
    <dgm:cxn modelId="{FD667929-7D6B-49E0-9B54-333EBF259A24}" type="presParOf" srcId="{415357DB-A6D4-4F43-9F57-AA042E4692AA}" destId="{9495A873-5129-4E69-B95E-F8205257F6A0}" srcOrd="0" destOrd="0" presId="urn:microsoft.com/office/officeart/2005/8/layout/orgChart1"/>
    <dgm:cxn modelId="{1E12AB76-3C37-4B8D-B926-794DAD2B10B2}" type="presParOf" srcId="{9495A873-5129-4E69-B95E-F8205257F6A0}" destId="{117719BD-F864-4720-9BD7-42FE1283C902}" srcOrd="0" destOrd="0" presId="urn:microsoft.com/office/officeart/2005/8/layout/orgChart1"/>
    <dgm:cxn modelId="{082108D1-E08B-40BF-8E82-EC2DA6654D97}" type="presParOf" srcId="{9495A873-5129-4E69-B95E-F8205257F6A0}" destId="{C20CFF01-BE66-46B1-9AA8-1DC382ED4039}" srcOrd="1" destOrd="0" presId="urn:microsoft.com/office/officeart/2005/8/layout/orgChart1"/>
    <dgm:cxn modelId="{1EEE9FF9-AAB0-4E08-8105-33B933350BA2}" type="presParOf" srcId="{415357DB-A6D4-4F43-9F57-AA042E4692AA}" destId="{476FDFA4-2D40-4C79-A7F4-689682105A10}" srcOrd="1" destOrd="0" presId="urn:microsoft.com/office/officeart/2005/8/layout/orgChart1"/>
    <dgm:cxn modelId="{3AEBA6D3-FDAF-44DB-B752-68A3BD19F89D}" type="presParOf" srcId="{476FDFA4-2D40-4C79-A7F4-689682105A10}" destId="{29B15C2D-B99E-4BD3-81A9-4DED081F2D67}" srcOrd="0" destOrd="0" presId="urn:microsoft.com/office/officeart/2005/8/layout/orgChart1"/>
    <dgm:cxn modelId="{78630C69-8225-4E23-98C1-5CDA94C7C809}" type="presParOf" srcId="{476FDFA4-2D40-4C79-A7F4-689682105A10}" destId="{8E4F82F9-6612-49C7-86E7-AA8FFD512AF1}" srcOrd="1" destOrd="0" presId="urn:microsoft.com/office/officeart/2005/8/layout/orgChart1"/>
    <dgm:cxn modelId="{530520AA-C540-4E9D-81AA-4AB51B724738}" type="presParOf" srcId="{8E4F82F9-6612-49C7-86E7-AA8FFD512AF1}" destId="{850CCDCF-3E64-4D3A-AB64-5CA07EF78C6F}" srcOrd="0" destOrd="0" presId="urn:microsoft.com/office/officeart/2005/8/layout/orgChart1"/>
    <dgm:cxn modelId="{33FFD421-2714-40DC-9451-EB6F4958C36C}" type="presParOf" srcId="{850CCDCF-3E64-4D3A-AB64-5CA07EF78C6F}" destId="{73C42932-F8C8-419C-80C7-D321EC06CD5A}" srcOrd="0" destOrd="0" presId="urn:microsoft.com/office/officeart/2005/8/layout/orgChart1"/>
    <dgm:cxn modelId="{BD5FE97D-D259-4A35-BF64-FF95257C24AE}" type="presParOf" srcId="{850CCDCF-3E64-4D3A-AB64-5CA07EF78C6F}" destId="{FEFEA369-6D7F-4DA8-A39C-E34A749A3AB6}" srcOrd="1" destOrd="0" presId="urn:microsoft.com/office/officeart/2005/8/layout/orgChart1"/>
    <dgm:cxn modelId="{30911761-173A-483D-8363-0469A20951FB}" type="presParOf" srcId="{8E4F82F9-6612-49C7-86E7-AA8FFD512AF1}" destId="{CC3FFC9A-6B6C-4534-BF36-0B2E31855A78}" srcOrd="1" destOrd="0" presId="urn:microsoft.com/office/officeart/2005/8/layout/orgChart1"/>
    <dgm:cxn modelId="{10E27065-D74C-4103-B33D-1853A0AE737F}" type="presParOf" srcId="{8E4F82F9-6612-49C7-86E7-AA8FFD512AF1}" destId="{1958F5D5-1B01-4C76-A5FA-A8B7277251A6}" srcOrd="2" destOrd="0" presId="urn:microsoft.com/office/officeart/2005/8/layout/orgChart1"/>
    <dgm:cxn modelId="{9975292C-643B-4E71-B146-291CD535DF19}" type="presParOf" srcId="{476FDFA4-2D40-4C79-A7F4-689682105A10}" destId="{8AB20BBC-3E6C-4E2A-8953-C34E95BE3A93}" srcOrd="2" destOrd="0" presId="urn:microsoft.com/office/officeart/2005/8/layout/orgChart1"/>
    <dgm:cxn modelId="{5B8B679F-0A56-4B0D-9B79-A668745FDEDA}" type="presParOf" srcId="{476FDFA4-2D40-4C79-A7F4-689682105A10}" destId="{4E541F47-20D6-47B8-BCDC-4B541A4ACAFA}" srcOrd="3" destOrd="0" presId="urn:microsoft.com/office/officeart/2005/8/layout/orgChart1"/>
    <dgm:cxn modelId="{9C39DE86-D3F8-42E1-ABB9-6B99A3DF8FD2}" type="presParOf" srcId="{4E541F47-20D6-47B8-BCDC-4B541A4ACAFA}" destId="{1D2CC672-5362-4C51-AF67-0E32144DCE56}" srcOrd="0" destOrd="0" presId="urn:microsoft.com/office/officeart/2005/8/layout/orgChart1"/>
    <dgm:cxn modelId="{9E940149-1F8A-4AA4-8FEA-DFE3773E3BD2}" type="presParOf" srcId="{1D2CC672-5362-4C51-AF67-0E32144DCE56}" destId="{5B49A4B7-007C-4DF5-89AE-7ADCC5F25884}" srcOrd="0" destOrd="0" presId="urn:microsoft.com/office/officeart/2005/8/layout/orgChart1"/>
    <dgm:cxn modelId="{BD968337-9A90-48FF-9503-2C9FF935BAAE}" type="presParOf" srcId="{1D2CC672-5362-4C51-AF67-0E32144DCE56}" destId="{9F01E0B6-B9B8-49A7-8A48-7875498222D8}" srcOrd="1" destOrd="0" presId="urn:microsoft.com/office/officeart/2005/8/layout/orgChart1"/>
    <dgm:cxn modelId="{EE49991F-6A80-4EC9-96D5-806AC8150D57}" type="presParOf" srcId="{4E541F47-20D6-47B8-BCDC-4B541A4ACAFA}" destId="{7DB61C18-A967-4E20-8C62-E01F6F5399CD}" srcOrd="1" destOrd="0" presId="urn:microsoft.com/office/officeart/2005/8/layout/orgChart1"/>
    <dgm:cxn modelId="{304042F7-D874-4B27-9D2D-300985AAAF51}" type="presParOf" srcId="{4E541F47-20D6-47B8-BCDC-4B541A4ACAFA}" destId="{821576ED-531F-4FB0-8935-05BE3A33FA77}" srcOrd="2" destOrd="0" presId="urn:microsoft.com/office/officeart/2005/8/layout/orgChart1"/>
    <dgm:cxn modelId="{B9CC5FC0-1834-4ECA-9F6A-0B1B479109FB}" type="presParOf" srcId="{415357DB-A6D4-4F43-9F57-AA042E4692AA}" destId="{9C3131E9-98BA-4EB4-B19A-3CD4DF397B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6D21A-988A-42B6-96F2-45D911E72F2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14F19CD-469E-4D44-8FD5-7A3C529E4771}">
      <dgm:prSet phldrT="[Text]"/>
      <dgm:spPr/>
      <dgm:t>
        <a:bodyPr/>
        <a:lstStyle/>
        <a:p>
          <a:r>
            <a:rPr lang="en-US" dirty="0" err="1" smtClean="0"/>
            <a:t>Yüksek</a:t>
          </a:r>
          <a:r>
            <a:rPr lang="en-US" dirty="0" smtClean="0"/>
            <a:t> </a:t>
          </a:r>
          <a:r>
            <a:rPr lang="en-US" dirty="0" err="1" smtClean="0"/>
            <a:t>Yetenekli</a:t>
          </a:r>
          <a:r>
            <a:rPr lang="en-US" dirty="0" smtClean="0"/>
            <a:t> </a:t>
          </a:r>
          <a:r>
            <a:rPr lang="en-US" dirty="0" err="1" smtClean="0"/>
            <a:t>Öğrenci</a:t>
          </a:r>
          <a:endParaRPr lang="tr-TR" dirty="0"/>
        </a:p>
      </dgm:t>
    </dgm:pt>
    <dgm:pt modelId="{4F18C9A4-C427-4A01-A5D1-45DFBAD0ED50}" type="parTrans" cxnId="{FC571E89-881C-4693-9634-1B9BABB8A2C7}">
      <dgm:prSet/>
      <dgm:spPr/>
      <dgm:t>
        <a:bodyPr/>
        <a:lstStyle/>
        <a:p>
          <a:endParaRPr lang="tr-TR"/>
        </a:p>
      </dgm:t>
    </dgm:pt>
    <dgm:pt modelId="{FB48A3F8-E4C3-4A2E-B2C0-818313FBEBEF}" type="sibTrans" cxnId="{FC571E89-881C-4693-9634-1B9BABB8A2C7}">
      <dgm:prSet/>
      <dgm:spPr/>
      <dgm:t>
        <a:bodyPr/>
        <a:lstStyle/>
        <a:p>
          <a:endParaRPr lang="tr-TR"/>
        </a:p>
      </dgm:t>
    </dgm:pt>
    <dgm:pt modelId="{50096774-C2EC-4922-BD24-46034CF18654}">
      <dgm:prSet phldrT="[Text]"/>
      <dgm:spPr/>
      <dgm:t>
        <a:bodyPr/>
        <a:lstStyle/>
        <a:p>
          <a:r>
            <a:rPr lang="en-US" dirty="0" err="1" smtClean="0"/>
            <a:t>Bölme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çarpma</a:t>
          </a:r>
          <a:endParaRPr lang="tr-TR" dirty="0"/>
        </a:p>
      </dgm:t>
    </dgm:pt>
    <dgm:pt modelId="{B2940824-75A3-4FA4-A118-EB576A7BC2EC}" type="parTrans" cxnId="{77534771-0573-4EF0-AD22-C2B9BB3561F9}">
      <dgm:prSet/>
      <dgm:spPr/>
      <dgm:t>
        <a:bodyPr/>
        <a:lstStyle/>
        <a:p>
          <a:endParaRPr lang="tr-TR"/>
        </a:p>
      </dgm:t>
    </dgm:pt>
    <dgm:pt modelId="{98E3D813-14E8-4402-B77B-DFAA5AD2C509}" type="sibTrans" cxnId="{77534771-0573-4EF0-AD22-C2B9BB3561F9}">
      <dgm:prSet/>
      <dgm:spPr/>
      <dgm:t>
        <a:bodyPr/>
        <a:lstStyle/>
        <a:p>
          <a:endParaRPr lang="tr-TR"/>
        </a:p>
      </dgm:t>
    </dgm:pt>
    <dgm:pt modelId="{7B8F0D49-C81D-4185-BDDC-21FE2DB9A0F5}">
      <dgm:prSet phldrT="[Text]"/>
      <dgm:spPr/>
      <dgm:t>
        <a:bodyPr/>
        <a:lstStyle/>
        <a:p>
          <a:r>
            <a:rPr lang="en-US" dirty="0" smtClean="0"/>
            <a:t>Dar </a:t>
          </a:r>
          <a:r>
            <a:rPr lang="en-US" dirty="0" err="1" smtClean="0"/>
            <a:t>bir</a:t>
          </a:r>
          <a:r>
            <a:rPr lang="en-US" dirty="0" smtClean="0"/>
            <a:t> </a:t>
          </a:r>
          <a:r>
            <a:rPr lang="en-US" dirty="0" err="1" smtClean="0"/>
            <a:t>kapsamdan</a:t>
          </a:r>
          <a:r>
            <a:rPr lang="en-US" dirty="0" smtClean="0"/>
            <a:t> </a:t>
          </a:r>
          <a:r>
            <a:rPr lang="en-US" dirty="0" err="1" smtClean="0"/>
            <a:t>sınanma</a:t>
          </a:r>
          <a:endParaRPr lang="tr-TR" dirty="0"/>
        </a:p>
      </dgm:t>
    </dgm:pt>
    <dgm:pt modelId="{70DDB75C-32F0-49F7-913F-222CC6715422}" type="parTrans" cxnId="{4E4813FE-421A-4336-BE67-03293F345F18}">
      <dgm:prSet/>
      <dgm:spPr/>
      <dgm:t>
        <a:bodyPr/>
        <a:lstStyle/>
        <a:p>
          <a:endParaRPr lang="tr-TR"/>
        </a:p>
      </dgm:t>
    </dgm:pt>
    <dgm:pt modelId="{853E7A7F-B441-4C2E-9999-8BA0C03FAB16}" type="sibTrans" cxnId="{4E4813FE-421A-4336-BE67-03293F345F18}">
      <dgm:prSet/>
      <dgm:spPr/>
      <dgm:t>
        <a:bodyPr/>
        <a:lstStyle/>
        <a:p>
          <a:endParaRPr lang="tr-TR"/>
        </a:p>
      </dgm:t>
    </dgm:pt>
    <dgm:pt modelId="{813629E8-3CAF-49AE-B3BB-994B17FFCB92}">
      <dgm:prSet phldrT="[Text]"/>
      <dgm:spPr/>
      <dgm:t>
        <a:bodyPr/>
        <a:lstStyle/>
        <a:p>
          <a:r>
            <a:rPr lang="en-US" dirty="0" err="1" smtClean="0"/>
            <a:t>Düşük</a:t>
          </a:r>
          <a:r>
            <a:rPr lang="en-US" dirty="0" smtClean="0"/>
            <a:t> </a:t>
          </a:r>
          <a:r>
            <a:rPr lang="en-US" dirty="0" err="1" smtClean="0"/>
            <a:t>yetenekli</a:t>
          </a:r>
          <a:r>
            <a:rPr lang="en-US" dirty="0" smtClean="0"/>
            <a:t> </a:t>
          </a:r>
          <a:r>
            <a:rPr lang="en-US" dirty="0" err="1" smtClean="0"/>
            <a:t>öğrenci</a:t>
          </a:r>
          <a:endParaRPr lang="tr-TR" dirty="0"/>
        </a:p>
      </dgm:t>
    </dgm:pt>
    <dgm:pt modelId="{AF91ADFB-87E0-4E9D-9C30-C146073C1EF8}" type="parTrans" cxnId="{7E0108D2-5026-45B3-A4A9-88F8B3E773D2}">
      <dgm:prSet/>
      <dgm:spPr/>
      <dgm:t>
        <a:bodyPr/>
        <a:lstStyle/>
        <a:p>
          <a:endParaRPr lang="tr-TR"/>
        </a:p>
      </dgm:t>
    </dgm:pt>
    <dgm:pt modelId="{2BB87A81-6D9E-4DCE-8E99-A59152E5E5DE}" type="sibTrans" cxnId="{7E0108D2-5026-45B3-A4A9-88F8B3E773D2}">
      <dgm:prSet/>
      <dgm:spPr/>
      <dgm:t>
        <a:bodyPr/>
        <a:lstStyle/>
        <a:p>
          <a:endParaRPr lang="tr-TR"/>
        </a:p>
      </dgm:t>
    </dgm:pt>
    <dgm:pt modelId="{FFD64D4A-A70E-48AC-8074-E50C2848ADCB}">
      <dgm:prSet phldrT="[Text]"/>
      <dgm:spPr/>
      <dgm:t>
        <a:bodyPr/>
        <a:lstStyle/>
        <a:p>
          <a:r>
            <a:rPr lang="en-US" dirty="0" err="1" smtClean="0"/>
            <a:t>Toplama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çıkarma</a:t>
          </a:r>
          <a:endParaRPr lang="tr-TR" dirty="0"/>
        </a:p>
      </dgm:t>
    </dgm:pt>
    <dgm:pt modelId="{82A434FC-4485-4392-9E32-0C7DB677B08E}" type="parTrans" cxnId="{12986D54-A68B-4B88-96A1-0F75FA32BEFC}">
      <dgm:prSet/>
      <dgm:spPr/>
      <dgm:t>
        <a:bodyPr/>
        <a:lstStyle/>
        <a:p>
          <a:endParaRPr lang="tr-TR"/>
        </a:p>
      </dgm:t>
    </dgm:pt>
    <dgm:pt modelId="{BC825119-0811-43A2-86D0-1AA2A67B2330}" type="sibTrans" cxnId="{12986D54-A68B-4B88-96A1-0F75FA32BEFC}">
      <dgm:prSet/>
      <dgm:spPr/>
      <dgm:t>
        <a:bodyPr/>
        <a:lstStyle/>
        <a:p>
          <a:endParaRPr lang="tr-TR"/>
        </a:p>
      </dgm:t>
    </dgm:pt>
    <dgm:pt modelId="{84959311-A3B9-470E-B26A-A47C3D03A500}">
      <dgm:prSet phldrT="[Text]"/>
      <dgm:spPr/>
      <dgm:t>
        <a:bodyPr/>
        <a:lstStyle/>
        <a:p>
          <a:r>
            <a:rPr lang="en-US" dirty="0" smtClean="0"/>
            <a:t>Dar </a:t>
          </a:r>
          <a:r>
            <a:rPr lang="en-US" dirty="0" err="1" smtClean="0"/>
            <a:t>bir</a:t>
          </a:r>
          <a:r>
            <a:rPr lang="en-US" dirty="0" smtClean="0"/>
            <a:t> </a:t>
          </a:r>
          <a:r>
            <a:rPr lang="en-US" dirty="0" err="1" smtClean="0"/>
            <a:t>kapsamdan</a:t>
          </a:r>
          <a:r>
            <a:rPr lang="en-US" dirty="0" smtClean="0"/>
            <a:t> </a:t>
          </a:r>
          <a:r>
            <a:rPr lang="en-US" dirty="0" err="1" smtClean="0"/>
            <a:t>sınanma</a:t>
          </a:r>
          <a:endParaRPr lang="tr-TR" dirty="0"/>
        </a:p>
      </dgm:t>
    </dgm:pt>
    <dgm:pt modelId="{C6140081-6583-46CB-8D06-4394FAA65589}" type="parTrans" cxnId="{3FCF3263-E349-43CF-A5F6-7FEAAB9E23AC}">
      <dgm:prSet/>
      <dgm:spPr/>
      <dgm:t>
        <a:bodyPr/>
        <a:lstStyle/>
        <a:p>
          <a:endParaRPr lang="tr-TR"/>
        </a:p>
      </dgm:t>
    </dgm:pt>
    <dgm:pt modelId="{D3B3FD28-CDC9-4771-9DF4-B07DEDFE5671}" type="sibTrans" cxnId="{3FCF3263-E349-43CF-A5F6-7FEAAB9E23AC}">
      <dgm:prSet/>
      <dgm:spPr/>
      <dgm:t>
        <a:bodyPr/>
        <a:lstStyle/>
        <a:p>
          <a:endParaRPr lang="tr-TR"/>
        </a:p>
      </dgm:t>
    </dgm:pt>
    <dgm:pt modelId="{B61361E3-9895-4797-BA49-40E4ABEEB86B}" type="pres">
      <dgm:prSet presAssocID="{1E86D21A-988A-42B6-96F2-45D911E72F2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787FA80-F02E-4965-93B1-761E9162DC83}" type="pres">
      <dgm:prSet presAssocID="{314F19CD-469E-4D44-8FD5-7A3C529E4771}" presName="linNode" presStyleCnt="0"/>
      <dgm:spPr/>
    </dgm:pt>
    <dgm:pt modelId="{1C89C0E8-A032-4D39-A05F-E2AC2C3489BE}" type="pres">
      <dgm:prSet presAssocID="{314F19CD-469E-4D44-8FD5-7A3C529E477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B12463-F41E-4C0A-BD32-1BC7994EC477}" type="pres">
      <dgm:prSet presAssocID="{314F19CD-469E-4D44-8FD5-7A3C529E477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30A682-21C5-4D70-8DC9-521999B3DBD6}" type="pres">
      <dgm:prSet presAssocID="{FB48A3F8-E4C3-4A2E-B2C0-818313FBEBEF}" presName="spacing" presStyleCnt="0"/>
      <dgm:spPr/>
    </dgm:pt>
    <dgm:pt modelId="{589D23B1-6896-46CB-A1A2-99561BC2C54A}" type="pres">
      <dgm:prSet presAssocID="{813629E8-3CAF-49AE-B3BB-994B17FFCB92}" presName="linNode" presStyleCnt="0"/>
      <dgm:spPr/>
    </dgm:pt>
    <dgm:pt modelId="{69973D80-32A5-42D6-8A4E-61DE924C9007}" type="pres">
      <dgm:prSet presAssocID="{813629E8-3CAF-49AE-B3BB-994B17FFCB9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064CE7-1502-4D94-A7BB-75E626C22DE2}" type="pres">
      <dgm:prSet presAssocID="{813629E8-3CAF-49AE-B3BB-994B17FFCB9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C571E89-881C-4693-9634-1B9BABB8A2C7}" srcId="{1E86D21A-988A-42B6-96F2-45D911E72F22}" destId="{314F19CD-469E-4D44-8FD5-7A3C529E4771}" srcOrd="0" destOrd="0" parTransId="{4F18C9A4-C427-4A01-A5D1-45DFBAD0ED50}" sibTransId="{FB48A3F8-E4C3-4A2E-B2C0-818313FBEBEF}"/>
    <dgm:cxn modelId="{7E0108D2-5026-45B3-A4A9-88F8B3E773D2}" srcId="{1E86D21A-988A-42B6-96F2-45D911E72F22}" destId="{813629E8-3CAF-49AE-B3BB-994B17FFCB92}" srcOrd="1" destOrd="0" parTransId="{AF91ADFB-87E0-4E9D-9C30-C146073C1EF8}" sibTransId="{2BB87A81-6D9E-4DCE-8E99-A59152E5E5DE}"/>
    <dgm:cxn modelId="{4E4813FE-421A-4336-BE67-03293F345F18}" srcId="{314F19CD-469E-4D44-8FD5-7A3C529E4771}" destId="{7B8F0D49-C81D-4185-BDDC-21FE2DB9A0F5}" srcOrd="1" destOrd="0" parTransId="{70DDB75C-32F0-49F7-913F-222CC6715422}" sibTransId="{853E7A7F-B441-4C2E-9999-8BA0C03FAB16}"/>
    <dgm:cxn modelId="{0C0C52DF-303D-4587-9FE3-3DA8BB0549E2}" type="presOf" srcId="{7B8F0D49-C81D-4185-BDDC-21FE2DB9A0F5}" destId="{D0B12463-F41E-4C0A-BD32-1BC7994EC477}" srcOrd="0" destOrd="1" presId="urn:microsoft.com/office/officeart/2005/8/layout/vList6"/>
    <dgm:cxn modelId="{76563E04-2FD9-4246-8727-E6AB1A3AD7B3}" type="presOf" srcId="{813629E8-3CAF-49AE-B3BB-994B17FFCB92}" destId="{69973D80-32A5-42D6-8A4E-61DE924C9007}" srcOrd="0" destOrd="0" presId="urn:microsoft.com/office/officeart/2005/8/layout/vList6"/>
    <dgm:cxn modelId="{F3B04060-7ABE-4083-9AF5-0AD92FC354DA}" type="presOf" srcId="{50096774-C2EC-4922-BD24-46034CF18654}" destId="{D0B12463-F41E-4C0A-BD32-1BC7994EC477}" srcOrd="0" destOrd="0" presId="urn:microsoft.com/office/officeart/2005/8/layout/vList6"/>
    <dgm:cxn modelId="{2C482878-C4DB-4229-9F3A-70F29BCA5F94}" type="presOf" srcId="{FFD64D4A-A70E-48AC-8074-E50C2848ADCB}" destId="{47064CE7-1502-4D94-A7BB-75E626C22DE2}" srcOrd="0" destOrd="0" presId="urn:microsoft.com/office/officeart/2005/8/layout/vList6"/>
    <dgm:cxn modelId="{3FCF3263-E349-43CF-A5F6-7FEAAB9E23AC}" srcId="{813629E8-3CAF-49AE-B3BB-994B17FFCB92}" destId="{84959311-A3B9-470E-B26A-A47C3D03A500}" srcOrd="1" destOrd="0" parTransId="{C6140081-6583-46CB-8D06-4394FAA65589}" sibTransId="{D3B3FD28-CDC9-4771-9DF4-B07DEDFE5671}"/>
    <dgm:cxn modelId="{B3DF0795-DE6A-4190-854F-6D62B264064F}" type="presOf" srcId="{84959311-A3B9-470E-B26A-A47C3D03A500}" destId="{47064CE7-1502-4D94-A7BB-75E626C22DE2}" srcOrd="0" destOrd="1" presId="urn:microsoft.com/office/officeart/2005/8/layout/vList6"/>
    <dgm:cxn modelId="{12986D54-A68B-4B88-96A1-0F75FA32BEFC}" srcId="{813629E8-3CAF-49AE-B3BB-994B17FFCB92}" destId="{FFD64D4A-A70E-48AC-8074-E50C2848ADCB}" srcOrd="0" destOrd="0" parTransId="{82A434FC-4485-4392-9E32-0C7DB677B08E}" sibTransId="{BC825119-0811-43A2-86D0-1AA2A67B2330}"/>
    <dgm:cxn modelId="{9BB6C902-0520-480D-9B72-0BA071E43003}" type="presOf" srcId="{1E86D21A-988A-42B6-96F2-45D911E72F22}" destId="{B61361E3-9895-4797-BA49-40E4ABEEB86B}" srcOrd="0" destOrd="0" presId="urn:microsoft.com/office/officeart/2005/8/layout/vList6"/>
    <dgm:cxn modelId="{CC0B5FDE-1964-4B3D-ABB3-40175FD1953B}" type="presOf" srcId="{314F19CD-469E-4D44-8FD5-7A3C529E4771}" destId="{1C89C0E8-A032-4D39-A05F-E2AC2C3489BE}" srcOrd="0" destOrd="0" presId="urn:microsoft.com/office/officeart/2005/8/layout/vList6"/>
    <dgm:cxn modelId="{77534771-0573-4EF0-AD22-C2B9BB3561F9}" srcId="{314F19CD-469E-4D44-8FD5-7A3C529E4771}" destId="{50096774-C2EC-4922-BD24-46034CF18654}" srcOrd="0" destOrd="0" parTransId="{B2940824-75A3-4FA4-A118-EB576A7BC2EC}" sibTransId="{98E3D813-14E8-4402-B77B-DFAA5AD2C509}"/>
    <dgm:cxn modelId="{079E6D96-CA15-4553-81FC-52B612713021}" type="presParOf" srcId="{B61361E3-9895-4797-BA49-40E4ABEEB86B}" destId="{0787FA80-F02E-4965-93B1-761E9162DC83}" srcOrd="0" destOrd="0" presId="urn:microsoft.com/office/officeart/2005/8/layout/vList6"/>
    <dgm:cxn modelId="{27DEFAB2-4C55-4CB7-BA7B-F446D9CEB8F1}" type="presParOf" srcId="{0787FA80-F02E-4965-93B1-761E9162DC83}" destId="{1C89C0E8-A032-4D39-A05F-E2AC2C3489BE}" srcOrd="0" destOrd="0" presId="urn:microsoft.com/office/officeart/2005/8/layout/vList6"/>
    <dgm:cxn modelId="{AE18B427-240B-4C46-92C1-AB48EC0A8B21}" type="presParOf" srcId="{0787FA80-F02E-4965-93B1-761E9162DC83}" destId="{D0B12463-F41E-4C0A-BD32-1BC7994EC477}" srcOrd="1" destOrd="0" presId="urn:microsoft.com/office/officeart/2005/8/layout/vList6"/>
    <dgm:cxn modelId="{68647155-BADB-45FC-BD3A-4E959D7918A0}" type="presParOf" srcId="{B61361E3-9895-4797-BA49-40E4ABEEB86B}" destId="{2F30A682-21C5-4D70-8DC9-521999B3DBD6}" srcOrd="1" destOrd="0" presId="urn:microsoft.com/office/officeart/2005/8/layout/vList6"/>
    <dgm:cxn modelId="{D74A229E-1E68-424B-8A50-88DC76546C79}" type="presParOf" srcId="{B61361E3-9895-4797-BA49-40E4ABEEB86B}" destId="{589D23B1-6896-46CB-A1A2-99561BC2C54A}" srcOrd="2" destOrd="0" presId="urn:microsoft.com/office/officeart/2005/8/layout/vList6"/>
    <dgm:cxn modelId="{07D4231E-D3D9-41B9-9958-F452ECD30092}" type="presParOf" srcId="{589D23B1-6896-46CB-A1A2-99561BC2C54A}" destId="{69973D80-32A5-42D6-8A4E-61DE924C9007}" srcOrd="0" destOrd="0" presId="urn:microsoft.com/office/officeart/2005/8/layout/vList6"/>
    <dgm:cxn modelId="{68A07A1A-A8D9-4CE0-B3F6-0B44F94E93CE}" type="presParOf" srcId="{589D23B1-6896-46CB-A1A2-99561BC2C54A}" destId="{47064CE7-1502-4D94-A7BB-75E626C22DE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12463-F41E-4C0A-BD32-1BC7994EC477}">
      <dsp:nvSpPr>
        <dsp:cNvPr id="0" name=""/>
        <dsp:cNvSpPr/>
      </dsp:nvSpPr>
      <dsp:spPr>
        <a:xfrm>
          <a:off x="2007517" y="329"/>
          <a:ext cx="3011277" cy="12859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Bölme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ve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çarpma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Dar </a:t>
          </a:r>
          <a:r>
            <a:rPr lang="en-US" sz="2100" kern="1200" dirty="0" err="1" smtClean="0"/>
            <a:t>bir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kapsamdan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sınanma</a:t>
          </a:r>
          <a:endParaRPr lang="tr-TR" sz="2100" kern="1200" dirty="0"/>
        </a:p>
      </dsp:txBody>
      <dsp:txXfrm>
        <a:off x="2007517" y="161068"/>
        <a:ext cx="2529061" cy="964431"/>
      </dsp:txXfrm>
    </dsp:sp>
    <dsp:sp modelId="{1C89C0E8-A032-4D39-A05F-E2AC2C3489BE}">
      <dsp:nvSpPr>
        <dsp:cNvPr id="0" name=""/>
        <dsp:cNvSpPr/>
      </dsp:nvSpPr>
      <dsp:spPr>
        <a:xfrm>
          <a:off x="0" y="329"/>
          <a:ext cx="2007518" cy="1285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Yüksek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Yetenekli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Öğrenci</a:t>
          </a:r>
          <a:endParaRPr lang="tr-TR" sz="2500" kern="1200" dirty="0"/>
        </a:p>
      </dsp:txBody>
      <dsp:txXfrm>
        <a:off x="62773" y="63102"/>
        <a:ext cx="1881972" cy="1160363"/>
      </dsp:txXfrm>
    </dsp:sp>
    <dsp:sp modelId="{47064CE7-1502-4D94-A7BB-75E626C22DE2}">
      <dsp:nvSpPr>
        <dsp:cNvPr id="0" name=""/>
        <dsp:cNvSpPr/>
      </dsp:nvSpPr>
      <dsp:spPr>
        <a:xfrm>
          <a:off x="2007517" y="1414830"/>
          <a:ext cx="3011277" cy="12859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Toplama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ve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çıkarma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Dar </a:t>
          </a:r>
          <a:r>
            <a:rPr lang="en-US" sz="2100" kern="1200" dirty="0" err="1" smtClean="0"/>
            <a:t>bir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kapsamdan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sınanma</a:t>
          </a:r>
          <a:endParaRPr lang="tr-TR" sz="2100" kern="1200" dirty="0"/>
        </a:p>
      </dsp:txBody>
      <dsp:txXfrm>
        <a:off x="2007517" y="1575569"/>
        <a:ext cx="2529061" cy="964431"/>
      </dsp:txXfrm>
    </dsp:sp>
    <dsp:sp modelId="{69973D80-32A5-42D6-8A4E-61DE924C9007}">
      <dsp:nvSpPr>
        <dsp:cNvPr id="0" name=""/>
        <dsp:cNvSpPr/>
      </dsp:nvSpPr>
      <dsp:spPr>
        <a:xfrm>
          <a:off x="0" y="1414830"/>
          <a:ext cx="2007518" cy="1285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Düşük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yetenekli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öğrenci</a:t>
          </a:r>
          <a:endParaRPr lang="tr-TR" sz="2500" kern="1200" dirty="0"/>
        </a:p>
      </dsp:txBody>
      <dsp:txXfrm>
        <a:off x="62773" y="1477603"/>
        <a:ext cx="1881972" cy="1160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001F0-734D-44AC-B505-D56B612395A6}" type="datetimeFigureOut">
              <a:rPr lang="tr-TR" smtClean="0"/>
              <a:t>4.2.2015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24B73-26A5-4732-8BF8-62D0EE3CB4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8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Herkesin</a:t>
            </a:r>
            <a:r>
              <a:rPr lang="en-US" dirty="0" smtClean="0"/>
              <a:t> </a:t>
            </a:r>
            <a:r>
              <a:rPr lang="en-US" dirty="0" err="1" smtClean="0"/>
              <a:t>çözme</a:t>
            </a:r>
            <a:r>
              <a:rPr lang="en-US" dirty="0" smtClean="0"/>
              <a:t> </a:t>
            </a:r>
            <a:r>
              <a:rPr lang="en-US" dirty="0" err="1" smtClean="0"/>
              <a:t>ihtimali</a:t>
            </a:r>
            <a:r>
              <a:rPr lang="en-US" dirty="0" smtClean="0"/>
              <a:t> </a:t>
            </a:r>
            <a:r>
              <a:rPr lang="en-US" dirty="0" err="1" smtClean="0"/>
              <a:t>kesin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değil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100 </a:t>
            </a:r>
            <a:r>
              <a:rPr lang="en-US" dirty="0" err="1" smtClean="0"/>
              <a:t>soruyu</a:t>
            </a:r>
            <a:r>
              <a:rPr lang="en-US" dirty="0" smtClean="0"/>
              <a:t> </a:t>
            </a:r>
            <a:r>
              <a:rPr lang="en-US" dirty="0" err="1" smtClean="0"/>
              <a:t>almak</a:t>
            </a:r>
            <a:r>
              <a:rPr lang="en-US" dirty="0" smtClean="0"/>
              <a:t> </a:t>
            </a:r>
            <a:r>
              <a:rPr lang="en-US" dirty="0" err="1" smtClean="0"/>
              <a:t>zorunda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 </a:t>
            </a:r>
            <a:r>
              <a:rPr lang="en-US" dirty="0" err="1" smtClean="0"/>
              <a:t>yaklaşım</a:t>
            </a:r>
            <a:endParaRPr lang="en-US" dirty="0" smtClean="0"/>
          </a:p>
          <a:p>
            <a:r>
              <a:rPr lang="en-US" dirty="0" err="1" smtClean="0"/>
              <a:t>Herkesin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yeteneğine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uygun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sorularla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karşılaştığı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bireye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uyarlanmış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yaklaşım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24B73-26A5-4732-8BF8-62D0EE3CB49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192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Online Ölçme ve Değerlendirme, Bireye Uyarlanmış Testlerde İmkanlar, Ufuklar.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Yrd</a:t>
            </a:r>
            <a:r>
              <a:rPr lang="en-US" dirty="0" smtClean="0"/>
              <a:t>. </a:t>
            </a:r>
            <a:r>
              <a:rPr lang="en-US" dirty="0" err="1" smtClean="0"/>
              <a:t>Doç</a:t>
            </a:r>
            <a:r>
              <a:rPr lang="en-US" dirty="0" smtClean="0"/>
              <a:t>. Dr. Murat </a:t>
            </a:r>
            <a:r>
              <a:rPr lang="en-US" dirty="0" err="1" smtClean="0"/>
              <a:t>Akyıldız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918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Bireye uyarlanmış sınavların geleneksel yönteme olan üstünlükleri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7</a:t>
            </a:r>
            <a:r>
              <a:rPr lang="tr-TR" b="1" dirty="0"/>
              <a:t>. Test güvenliğini daha iyi </a:t>
            </a:r>
            <a:r>
              <a:rPr lang="tr-TR" b="1" dirty="0" smtClean="0"/>
              <a:t>sağlama</a:t>
            </a:r>
            <a:endParaRPr lang="en-US" b="1" dirty="0" smtClean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19984"/>
            <a:ext cx="2895600" cy="19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64" y="2133001"/>
            <a:ext cx="3493832" cy="26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Bireye uyarlanmış sınavların geleneksel yönteme olan üstünlükleri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8</a:t>
            </a:r>
            <a:r>
              <a:rPr lang="tr-TR" b="1" dirty="0"/>
              <a:t>. Daha sık ölçüm alma imkanı</a:t>
            </a:r>
            <a:endParaRPr lang="tr-TR" dirty="0"/>
          </a:p>
          <a:p>
            <a:pPr lvl="1"/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kişiden</a:t>
            </a:r>
            <a:r>
              <a:rPr lang="en-US" dirty="0" smtClean="0"/>
              <a:t> </a:t>
            </a:r>
            <a:r>
              <a:rPr lang="en-US" dirty="0" err="1" smtClean="0"/>
              <a:t>alınan</a:t>
            </a:r>
            <a:r>
              <a:rPr lang="en-US" dirty="0" smtClean="0"/>
              <a:t> </a:t>
            </a:r>
            <a:r>
              <a:rPr lang="en-US" dirty="0" err="1" smtClean="0"/>
              <a:t>ölçüm</a:t>
            </a:r>
            <a:r>
              <a:rPr lang="en-US" dirty="0" smtClean="0"/>
              <a:t> </a:t>
            </a:r>
            <a:r>
              <a:rPr lang="en-US" dirty="0" err="1" smtClean="0"/>
              <a:t>sayısı</a:t>
            </a:r>
            <a:r>
              <a:rPr lang="en-US" dirty="0" smtClean="0"/>
              <a:t> </a:t>
            </a:r>
            <a:r>
              <a:rPr lang="en-US" dirty="0" err="1" smtClean="0"/>
              <a:t>arttıkça</a:t>
            </a:r>
            <a:r>
              <a:rPr lang="en-US" dirty="0" smtClean="0"/>
              <a:t> </a:t>
            </a:r>
            <a:r>
              <a:rPr lang="en-US" dirty="0" err="1" smtClean="0"/>
              <a:t>gerçek</a:t>
            </a:r>
            <a:r>
              <a:rPr lang="en-US" dirty="0" smtClean="0"/>
              <a:t> </a:t>
            </a:r>
            <a:r>
              <a:rPr lang="en-US" dirty="0" err="1" smtClean="0"/>
              <a:t>puana</a:t>
            </a:r>
            <a:r>
              <a:rPr lang="en-US" dirty="0" smtClean="0"/>
              <a:t> </a:t>
            </a:r>
            <a:r>
              <a:rPr lang="en-US" dirty="0" err="1" smtClean="0"/>
              <a:t>yaklaşılır</a:t>
            </a: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82364"/>
              </p:ext>
            </p:extLst>
          </p:nvPr>
        </p:nvGraphicFramePr>
        <p:xfrm>
          <a:off x="1978992" y="2733997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Geleneksel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Bireye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Uyarlanmış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Kısa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zamanda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sınav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Kısa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zamanda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çok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sayıda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sınav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9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Bireye uyarlanmış sınavların geleneksel yönteme olan üstünlükleri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9</a:t>
            </a:r>
            <a:r>
              <a:rPr lang="tr-TR" b="1" dirty="0"/>
              <a:t>. Masrafı azaltma</a:t>
            </a:r>
            <a:endParaRPr lang="tr-TR" dirty="0"/>
          </a:p>
          <a:p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82102"/>
              </p:ext>
            </p:extLst>
          </p:nvPr>
        </p:nvGraphicFramePr>
        <p:xfrm>
          <a:off x="1978992" y="2733997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Geleneksel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Bireye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Uyarlanmış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Her </a:t>
                      </a:r>
                      <a:r>
                        <a:rPr lang="en-US" dirty="0" err="1" smtClean="0"/>
                        <a:t>sınavda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masrafı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tekrar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etme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defa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masraf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etme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4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Bireye uyarlanmış sınavların </a:t>
            </a:r>
            <a:r>
              <a:rPr lang="en-US" dirty="0" err="1" smtClean="0"/>
              <a:t>henüz</a:t>
            </a:r>
            <a:r>
              <a:rPr lang="en-US" dirty="0" smtClean="0"/>
              <a:t> tam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çözülememiş</a:t>
            </a:r>
            <a:r>
              <a:rPr lang="en-US" dirty="0" smtClean="0"/>
              <a:t> </a:t>
            </a:r>
            <a:r>
              <a:rPr lang="en-US" dirty="0" err="1" smtClean="0"/>
              <a:t>problemleri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1</a:t>
            </a:r>
            <a:r>
              <a:rPr lang="tr-TR" b="1" dirty="0"/>
              <a:t>. Yeni bir paradigma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71" y="2326882"/>
            <a:ext cx="4081417" cy="30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Bireye uyarlanmış sınavların </a:t>
            </a:r>
            <a:r>
              <a:rPr lang="en-US" dirty="0" err="1"/>
              <a:t>henüz</a:t>
            </a:r>
            <a:r>
              <a:rPr lang="en-US" dirty="0"/>
              <a:t> tam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çözülememiş</a:t>
            </a:r>
            <a:r>
              <a:rPr lang="en-US" dirty="0"/>
              <a:t> </a:t>
            </a:r>
            <a:r>
              <a:rPr lang="en-US" dirty="0" err="1"/>
              <a:t>problemleri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2</a:t>
            </a:r>
            <a:r>
              <a:rPr lang="tr-TR" b="1" dirty="0"/>
              <a:t>. Tüm katılımcılara eşit içerik </a:t>
            </a:r>
            <a:endParaRPr lang="en-US" b="1" dirty="0" smtClean="0"/>
          </a:p>
          <a:p>
            <a:endParaRPr lang="en-US" b="1" dirty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7539751"/>
              </p:ext>
            </p:extLst>
          </p:nvPr>
        </p:nvGraphicFramePr>
        <p:xfrm>
          <a:off x="3166737" y="2357610"/>
          <a:ext cx="5018795" cy="2701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Bireye uyarlanmış sınavların </a:t>
            </a:r>
            <a:r>
              <a:rPr lang="en-US" dirty="0" err="1"/>
              <a:t>henüz</a:t>
            </a:r>
            <a:r>
              <a:rPr lang="en-US" dirty="0"/>
              <a:t> tam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çözülememiş</a:t>
            </a:r>
            <a:r>
              <a:rPr lang="en-US" dirty="0"/>
              <a:t> </a:t>
            </a:r>
            <a:r>
              <a:rPr lang="en-US" dirty="0" err="1"/>
              <a:t>problemleri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3</a:t>
            </a:r>
            <a:r>
              <a:rPr lang="tr-TR" b="1" dirty="0"/>
              <a:t>. Maddenin tekrar </a:t>
            </a:r>
            <a:r>
              <a:rPr lang="tr-TR" b="1" dirty="0" smtClean="0"/>
              <a:t>kullanımı</a:t>
            </a:r>
            <a:endParaRPr lang="en-US" b="1" dirty="0" smtClean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591026"/>
              </p:ext>
            </p:extLst>
          </p:nvPr>
        </p:nvGraphicFramePr>
        <p:xfrm>
          <a:off x="1855731" y="2548466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Kullanım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Güçlük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Ayırtedicilik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İlk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0,50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0,75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İkinci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0,50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0,75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Üçüncü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0,55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0,72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Dördüncü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0,60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0,65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Beşinci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0,70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0,50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6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Bireye uyarlanmış sınavların </a:t>
            </a:r>
            <a:r>
              <a:rPr lang="en-US" dirty="0" err="1"/>
              <a:t>henüz</a:t>
            </a:r>
            <a:r>
              <a:rPr lang="en-US" dirty="0"/>
              <a:t> tam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çözülememiş</a:t>
            </a:r>
            <a:r>
              <a:rPr lang="en-US" dirty="0"/>
              <a:t> </a:t>
            </a:r>
            <a:r>
              <a:rPr lang="en-US" dirty="0" err="1"/>
              <a:t>problemleri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4</a:t>
            </a:r>
            <a:r>
              <a:rPr lang="tr-TR" b="1" dirty="0"/>
              <a:t>. Testi </a:t>
            </a:r>
            <a:r>
              <a:rPr lang="tr-TR" b="1" dirty="0" smtClean="0"/>
              <a:t>Sonlandırma</a:t>
            </a: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 smtClean="0"/>
              <a:t>Standart</a:t>
            </a:r>
            <a:r>
              <a:rPr lang="en-US" b="1" dirty="0" smtClean="0"/>
              <a:t> </a:t>
            </a:r>
            <a:r>
              <a:rPr lang="en-US" b="1" dirty="0" err="1" smtClean="0"/>
              <a:t>hatanın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düşük</a:t>
            </a:r>
            <a:r>
              <a:rPr lang="en-US" b="1" dirty="0" smtClean="0"/>
              <a:t> </a:t>
            </a:r>
            <a:r>
              <a:rPr lang="en-US" b="1" dirty="0" err="1" smtClean="0"/>
              <a:t>olduğu</a:t>
            </a:r>
            <a:r>
              <a:rPr lang="en-US" b="1" dirty="0" smtClean="0"/>
              <a:t> </a:t>
            </a:r>
            <a:r>
              <a:rPr lang="en-US" b="1" dirty="0" err="1" smtClean="0"/>
              <a:t>nokta</a:t>
            </a:r>
            <a:r>
              <a:rPr lang="en-US" b="1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 smtClean="0"/>
              <a:t>Belirli</a:t>
            </a:r>
            <a:r>
              <a:rPr lang="en-US" b="1" dirty="0" smtClean="0"/>
              <a:t> </a:t>
            </a:r>
            <a:r>
              <a:rPr lang="en-US" b="1" dirty="0" err="1"/>
              <a:t>s</a:t>
            </a:r>
            <a:r>
              <a:rPr lang="en-US" b="1" dirty="0" err="1" smtClean="0"/>
              <a:t>ayıda</a:t>
            </a:r>
            <a:r>
              <a:rPr lang="en-US" b="1" dirty="0" smtClean="0"/>
              <a:t> </a:t>
            </a:r>
            <a:r>
              <a:rPr lang="en-US" b="1" dirty="0" err="1" smtClean="0"/>
              <a:t>yanlış</a:t>
            </a:r>
            <a:r>
              <a:rPr lang="en-US" b="1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40" y="1845734"/>
            <a:ext cx="6035040" cy="44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Bireye uyarlanmış sınavların </a:t>
            </a:r>
            <a:r>
              <a:rPr lang="en-US" dirty="0" err="1"/>
              <a:t>henüz</a:t>
            </a:r>
            <a:r>
              <a:rPr lang="en-US" dirty="0"/>
              <a:t> tam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çözülememiş</a:t>
            </a:r>
            <a:r>
              <a:rPr lang="en-US" dirty="0"/>
              <a:t> </a:t>
            </a:r>
            <a:r>
              <a:rPr lang="en-US"/>
              <a:t>problemleri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5</a:t>
            </a:r>
            <a:r>
              <a:rPr lang="tr-TR" b="1" dirty="0"/>
              <a:t>. Soruların gizlenmesi</a:t>
            </a:r>
            <a:endParaRPr lang="tr-TR" dirty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25" y="2688874"/>
            <a:ext cx="4972509" cy="23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Bireye</a:t>
            </a:r>
            <a:r>
              <a:rPr lang="en-US" dirty="0" smtClean="0"/>
              <a:t> </a:t>
            </a:r>
            <a:r>
              <a:rPr lang="en-US" dirty="0" err="1" smtClean="0"/>
              <a:t>Uyarlanmış</a:t>
            </a:r>
            <a:r>
              <a:rPr lang="en-US" dirty="0" smtClean="0"/>
              <a:t> Test </a:t>
            </a:r>
            <a:r>
              <a:rPr lang="en-US" dirty="0" err="1" smtClean="0"/>
              <a:t>Platformları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1471400" lvl="8" indent="0">
              <a:buNone/>
            </a:pPr>
            <a:r>
              <a:rPr lang="en-US" sz="1600" dirty="0" smtClean="0"/>
              <a:t>1. </a:t>
            </a:r>
            <a:r>
              <a:rPr lang="en-US" sz="1600" dirty="0" err="1" smtClean="0"/>
              <a:t>Fasttest</a:t>
            </a:r>
            <a:r>
              <a:rPr lang="en-US" sz="1600" dirty="0" smtClean="0"/>
              <a:t> (</a:t>
            </a:r>
            <a:r>
              <a:rPr lang="en-US" sz="1600" dirty="0" err="1" smtClean="0"/>
              <a:t>Yazılım</a:t>
            </a:r>
            <a:r>
              <a:rPr lang="en-US" sz="1600" dirty="0" smtClean="0"/>
              <a:t>)			1. Concerto</a:t>
            </a:r>
          </a:p>
          <a:p>
            <a:pPr marL="1471400" lvl="8" indent="0">
              <a:buNone/>
            </a:pPr>
            <a:r>
              <a:rPr lang="en-US" sz="1600" dirty="0" smtClean="0"/>
              <a:t>2. </a:t>
            </a:r>
            <a:r>
              <a:rPr lang="tr-TR" sz="1600" dirty="0" err="1"/>
              <a:t>Pearson</a:t>
            </a:r>
            <a:r>
              <a:rPr lang="tr-TR" sz="1600" dirty="0"/>
              <a:t> </a:t>
            </a:r>
            <a:r>
              <a:rPr lang="tr-TR" sz="1600" dirty="0" smtClean="0"/>
              <a:t>VUE</a:t>
            </a:r>
            <a:r>
              <a:rPr lang="en-US" sz="1600" dirty="0" smtClean="0"/>
              <a:t>				</a:t>
            </a:r>
            <a:endParaRPr lang="en-US" sz="1600" dirty="0"/>
          </a:p>
          <a:p>
            <a:pPr marL="1471400" lvl="8" indent="0">
              <a:buNone/>
            </a:pPr>
            <a:r>
              <a:rPr lang="en-US" sz="1600" dirty="0" smtClean="0"/>
              <a:t>3. </a:t>
            </a:r>
            <a:r>
              <a:rPr lang="tr-TR" sz="1600" dirty="0" err="1"/>
              <a:t>Prometric</a:t>
            </a:r>
            <a:r>
              <a:rPr lang="tr-TR" sz="1600" dirty="0"/>
              <a:t> </a:t>
            </a:r>
            <a:endParaRPr lang="en-US" sz="1600" dirty="0" smtClean="0"/>
          </a:p>
          <a:p>
            <a:pPr marL="1471400" lvl="8" indent="0">
              <a:buNone/>
            </a:pPr>
            <a:r>
              <a:rPr lang="en-US" sz="1600" dirty="0" smtClean="0"/>
              <a:t>4. </a:t>
            </a:r>
            <a:r>
              <a:rPr lang="tr-TR" sz="1600" dirty="0" err="1"/>
              <a:t>McCann</a:t>
            </a:r>
            <a:r>
              <a:rPr lang="tr-TR" sz="1600" dirty="0"/>
              <a:t> </a:t>
            </a:r>
            <a:endParaRPr lang="en-US" sz="1600" dirty="0" smtClean="0"/>
          </a:p>
        </p:txBody>
      </p:sp>
      <p:sp>
        <p:nvSpPr>
          <p:cNvPr id="12" name="Down Arrow 11"/>
          <p:cNvSpPr/>
          <p:nvPr/>
        </p:nvSpPr>
        <p:spPr>
          <a:xfrm rot="2700000">
            <a:off x="5325035" y="1909482"/>
            <a:ext cx="295836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own Arrow 12"/>
          <p:cNvSpPr/>
          <p:nvPr/>
        </p:nvSpPr>
        <p:spPr>
          <a:xfrm rot="-2700000">
            <a:off x="6180269" y="1909482"/>
            <a:ext cx="295836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ounded Rectangle 14"/>
          <p:cNvSpPr/>
          <p:nvPr/>
        </p:nvSpPr>
        <p:spPr>
          <a:xfrm>
            <a:off x="3903682" y="2599443"/>
            <a:ext cx="1331259" cy="699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Kapalı</a:t>
            </a:r>
            <a:r>
              <a:rPr lang="en-US" sz="1600" dirty="0" smtClean="0"/>
              <a:t> </a:t>
            </a:r>
            <a:r>
              <a:rPr lang="en-US" sz="1600" dirty="0" err="1" smtClean="0"/>
              <a:t>Kaynak</a:t>
            </a:r>
            <a:r>
              <a:rPr lang="en-US" sz="1600" dirty="0" smtClean="0"/>
              <a:t> </a:t>
            </a:r>
            <a:r>
              <a:rPr lang="en-US" sz="1600" dirty="0" err="1" smtClean="0"/>
              <a:t>Kodlu</a:t>
            </a:r>
            <a:endParaRPr lang="tr-TR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6675248" y="2599442"/>
            <a:ext cx="1331259" cy="699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Açık</a:t>
            </a:r>
            <a:r>
              <a:rPr lang="en-US" sz="1600" dirty="0" smtClean="0"/>
              <a:t> </a:t>
            </a:r>
            <a:r>
              <a:rPr lang="en-US" sz="1600" dirty="0" err="1" smtClean="0"/>
              <a:t>Kaynak</a:t>
            </a:r>
            <a:r>
              <a:rPr lang="en-US" sz="1600" dirty="0" smtClean="0"/>
              <a:t> </a:t>
            </a:r>
            <a:r>
              <a:rPr lang="en-US" sz="1600" dirty="0" err="1" smtClean="0"/>
              <a:t>Kodlu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0006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Kapalı</a:t>
            </a:r>
            <a:r>
              <a:rPr lang="en-US" dirty="0" smtClean="0"/>
              <a:t> </a:t>
            </a:r>
            <a:r>
              <a:rPr lang="en-US" dirty="0" err="1" smtClean="0"/>
              <a:t>Kaynak</a:t>
            </a:r>
            <a:r>
              <a:rPr lang="en-US" dirty="0" smtClean="0"/>
              <a:t> </a:t>
            </a:r>
            <a:r>
              <a:rPr lang="en-US" dirty="0" err="1" smtClean="0"/>
              <a:t>Kodlu</a:t>
            </a:r>
            <a:r>
              <a:rPr lang="en-US" dirty="0" smtClean="0"/>
              <a:t> </a:t>
            </a:r>
            <a:r>
              <a:rPr lang="en-US" dirty="0" err="1" smtClean="0"/>
              <a:t>Sistemler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/>
              <a:t>Fasttest</a:t>
            </a:r>
            <a:endParaRPr lang="en-US" sz="4000" dirty="0" smtClean="0"/>
          </a:p>
          <a:p>
            <a:r>
              <a:rPr lang="en-US" dirty="0" smtClean="0"/>
              <a:t>Online </a:t>
            </a:r>
            <a:r>
              <a:rPr lang="en-US" dirty="0" err="1" smtClean="0"/>
              <a:t>bir</a:t>
            </a:r>
            <a:r>
              <a:rPr lang="en-US" dirty="0" smtClean="0"/>
              <a:t> platform</a:t>
            </a:r>
          </a:p>
          <a:p>
            <a:r>
              <a:rPr lang="en-US" dirty="0" smtClean="0"/>
              <a:t>Test </a:t>
            </a:r>
            <a:r>
              <a:rPr lang="en-US" dirty="0" err="1" smtClean="0"/>
              <a:t>üretme</a:t>
            </a:r>
            <a:r>
              <a:rPr lang="en-US" dirty="0" smtClean="0"/>
              <a:t>, </a:t>
            </a:r>
            <a:r>
              <a:rPr lang="en-US" dirty="0" err="1" smtClean="0"/>
              <a:t>Soru</a:t>
            </a:r>
            <a:r>
              <a:rPr lang="en-US" dirty="0" smtClean="0"/>
              <a:t> </a:t>
            </a:r>
            <a:r>
              <a:rPr lang="en-US" dirty="0" err="1" smtClean="0"/>
              <a:t>bankası</a:t>
            </a:r>
            <a:r>
              <a:rPr lang="en-US" dirty="0" smtClean="0"/>
              <a:t> </a:t>
            </a:r>
            <a:r>
              <a:rPr lang="en-US" dirty="0" err="1" smtClean="0"/>
              <a:t>oluşturma</a:t>
            </a:r>
            <a:r>
              <a:rPr lang="en-US" dirty="0" smtClean="0"/>
              <a:t>, </a:t>
            </a:r>
            <a:r>
              <a:rPr lang="en-US" dirty="0" err="1" smtClean="0"/>
              <a:t>uygulama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analiz</a:t>
            </a:r>
            <a:r>
              <a:rPr lang="en-US" dirty="0" smtClean="0"/>
              <a:t> </a:t>
            </a:r>
            <a:r>
              <a:rPr lang="en-US" dirty="0" err="1" smtClean="0"/>
              <a:t>etme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süreçleri</a:t>
            </a:r>
            <a:r>
              <a:rPr lang="en-US" dirty="0" smtClean="0"/>
              <a:t> </a:t>
            </a:r>
            <a:r>
              <a:rPr lang="en-US" dirty="0" err="1" smtClean="0"/>
              <a:t>kapsamaktadır</a:t>
            </a:r>
            <a:endParaRPr lang="en-US" dirty="0" smtClean="0"/>
          </a:p>
          <a:p>
            <a:r>
              <a:rPr lang="en-US" dirty="0" smtClean="0"/>
              <a:t>Web </a:t>
            </a:r>
            <a:r>
              <a:rPr lang="en-US" dirty="0" err="1" smtClean="0"/>
              <a:t>üzerinden</a:t>
            </a:r>
            <a:r>
              <a:rPr lang="en-US" dirty="0" smtClean="0"/>
              <a:t> </a:t>
            </a:r>
            <a:r>
              <a:rPr lang="en-US" dirty="0" err="1" smtClean="0"/>
              <a:t>hizmet</a:t>
            </a:r>
            <a:r>
              <a:rPr lang="en-US" dirty="0" smtClean="0"/>
              <a:t> </a:t>
            </a:r>
            <a:r>
              <a:rPr lang="en-US" dirty="0" err="1" smtClean="0"/>
              <a:t>sunmaktadır</a:t>
            </a:r>
            <a:endParaRPr lang="en-US" dirty="0" smtClean="0"/>
          </a:p>
          <a:p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kapalı</a:t>
            </a:r>
            <a:r>
              <a:rPr lang="en-US" dirty="0" smtClean="0"/>
              <a:t> </a:t>
            </a:r>
            <a:r>
              <a:rPr lang="en-US" dirty="0" err="1" smtClean="0"/>
              <a:t>kodlu</a:t>
            </a:r>
            <a:r>
              <a:rPr lang="en-US" dirty="0" smtClean="0"/>
              <a:t> </a:t>
            </a:r>
            <a:r>
              <a:rPr lang="en-US" dirty="0" err="1" smtClean="0"/>
              <a:t>yazılımlarıyla</a:t>
            </a:r>
            <a:r>
              <a:rPr lang="en-US" dirty="0" smtClean="0"/>
              <a:t> </a:t>
            </a:r>
            <a:r>
              <a:rPr lang="en-US" dirty="0" err="1" smtClean="0"/>
              <a:t>analizleri</a:t>
            </a:r>
            <a:r>
              <a:rPr lang="en-US" dirty="0" smtClean="0"/>
              <a:t> online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yapıp</a:t>
            </a:r>
            <a:r>
              <a:rPr lang="en-US" dirty="0" smtClean="0"/>
              <a:t> </a:t>
            </a:r>
            <a:r>
              <a:rPr lang="en-US" dirty="0" err="1" smtClean="0"/>
              <a:t>bildirmektedir</a:t>
            </a:r>
            <a:endParaRPr lang="en-US" dirty="0" smtClean="0"/>
          </a:p>
          <a:p>
            <a:r>
              <a:rPr lang="en-US" dirty="0" err="1" smtClean="0"/>
              <a:t>Yapılandırılmış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arayüz</a:t>
            </a:r>
            <a:r>
              <a:rPr lang="en-US" dirty="0" smtClean="0"/>
              <a:t> </a:t>
            </a:r>
            <a:r>
              <a:rPr lang="en-US" dirty="0" err="1" smtClean="0"/>
              <a:t>kullanmaktadır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608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07594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10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Kodlu</a:t>
            </a:r>
            <a:r>
              <a:rPr lang="en-US" dirty="0"/>
              <a:t> </a:t>
            </a:r>
            <a:r>
              <a:rPr lang="en-US" dirty="0" err="1"/>
              <a:t>Sistemler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4000" dirty="0" err="1"/>
              <a:t>Pearson</a:t>
            </a:r>
            <a:r>
              <a:rPr lang="tr-TR" sz="4000" dirty="0"/>
              <a:t> VUE </a:t>
            </a:r>
            <a:endParaRPr lang="en-US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Test </a:t>
            </a:r>
            <a:r>
              <a:rPr lang="en-US" dirty="0" err="1" smtClean="0"/>
              <a:t>içeriği</a:t>
            </a:r>
            <a:r>
              <a:rPr lang="en-US" dirty="0" smtClean="0"/>
              <a:t> </a:t>
            </a:r>
            <a:r>
              <a:rPr lang="en-US" dirty="0" err="1" smtClean="0"/>
              <a:t>oluşturmak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şirketle</a:t>
            </a:r>
            <a:r>
              <a:rPr lang="en-US" dirty="0" smtClean="0"/>
              <a:t> </a:t>
            </a:r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opsiyonu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web </a:t>
            </a:r>
            <a:r>
              <a:rPr lang="en-US" dirty="0" err="1" smtClean="0"/>
              <a:t>üzerinden</a:t>
            </a:r>
            <a:r>
              <a:rPr lang="en-US" dirty="0" smtClean="0"/>
              <a:t> </a:t>
            </a:r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testini</a:t>
            </a:r>
            <a:r>
              <a:rPr lang="en-US" dirty="0" smtClean="0"/>
              <a:t> </a:t>
            </a:r>
            <a:r>
              <a:rPr lang="en-US" dirty="0" err="1" smtClean="0"/>
              <a:t>geliştirme</a:t>
            </a:r>
            <a:r>
              <a:rPr lang="en-US" dirty="0"/>
              <a:t> </a:t>
            </a:r>
            <a:r>
              <a:rPr lang="en-US" dirty="0" err="1" smtClean="0"/>
              <a:t>imkanı</a:t>
            </a:r>
            <a:r>
              <a:rPr lang="en-US" dirty="0" smtClean="0"/>
              <a:t> da </a:t>
            </a:r>
            <a:r>
              <a:rPr lang="en-US" dirty="0" err="1" smtClean="0"/>
              <a:t>sunulmaktadır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Dünya</a:t>
            </a:r>
            <a:r>
              <a:rPr lang="en-US" dirty="0" smtClean="0"/>
              <a:t> </a:t>
            </a:r>
            <a:r>
              <a:rPr lang="en-US" dirty="0" err="1" smtClean="0"/>
              <a:t>çapında</a:t>
            </a:r>
            <a:r>
              <a:rPr lang="en-US" dirty="0" smtClean="0"/>
              <a:t> </a:t>
            </a:r>
            <a:r>
              <a:rPr lang="en-US" dirty="0" err="1" smtClean="0"/>
              <a:t>yaklaşık</a:t>
            </a:r>
            <a:r>
              <a:rPr lang="en-US" dirty="0" smtClean="0"/>
              <a:t> 470 </a:t>
            </a:r>
            <a:r>
              <a:rPr lang="en-US" dirty="0" err="1" smtClean="0"/>
              <a:t>kurumun</a:t>
            </a:r>
            <a:r>
              <a:rPr lang="en-US" dirty="0" smtClean="0"/>
              <a:t> </a:t>
            </a:r>
            <a:r>
              <a:rPr lang="en-US" dirty="0" err="1" smtClean="0"/>
              <a:t>sınavını</a:t>
            </a:r>
            <a:r>
              <a:rPr lang="en-US" dirty="0" smtClean="0"/>
              <a:t> online </a:t>
            </a:r>
            <a:r>
              <a:rPr lang="en-US" dirty="0" err="1" smtClean="0"/>
              <a:t>gerçekleştirmektedir</a:t>
            </a:r>
            <a:r>
              <a:rPr lang="en-US" dirty="0" smtClean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üniversite</a:t>
            </a:r>
            <a:r>
              <a:rPr lang="en-US" dirty="0" smtClean="0"/>
              <a:t> </a:t>
            </a:r>
            <a:r>
              <a:rPr lang="en-US" dirty="0" err="1" smtClean="0"/>
              <a:t>bölümlerinin</a:t>
            </a:r>
            <a:r>
              <a:rPr lang="en-US" dirty="0" smtClean="0"/>
              <a:t> </a:t>
            </a:r>
            <a:r>
              <a:rPr lang="en-US" dirty="0" err="1" smtClean="0"/>
              <a:t>sınavları</a:t>
            </a:r>
            <a:r>
              <a:rPr lang="en-US" dirty="0" smtClean="0"/>
              <a:t>, </a:t>
            </a:r>
            <a:r>
              <a:rPr lang="en-US" dirty="0" err="1" smtClean="0"/>
              <a:t>hemşirelik</a:t>
            </a:r>
            <a:r>
              <a:rPr lang="en-US" dirty="0" smtClean="0"/>
              <a:t> </a:t>
            </a:r>
            <a:r>
              <a:rPr lang="en-US" dirty="0" err="1" smtClean="0"/>
              <a:t>sınavları</a:t>
            </a:r>
            <a:r>
              <a:rPr lang="en-US" dirty="0" smtClean="0"/>
              <a:t>, TUS </a:t>
            </a:r>
            <a:r>
              <a:rPr lang="en-US" dirty="0" err="1" smtClean="0"/>
              <a:t>benzeri</a:t>
            </a:r>
            <a:r>
              <a:rPr lang="en-US" dirty="0" smtClean="0"/>
              <a:t> </a:t>
            </a:r>
            <a:r>
              <a:rPr lang="en-US" dirty="0" err="1" smtClean="0"/>
              <a:t>sınavlar</a:t>
            </a:r>
            <a:r>
              <a:rPr lang="en-US" dirty="0" smtClean="0"/>
              <a:t>, CISCO </a:t>
            </a:r>
            <a:r>
              <a:rPr lang="en-US" dirty="0" err="1" smtClean="0"/>
              <a:t>sınavları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Sınava</a:t>
            </a:r>
            <a:r>
              <a:rPr lang="en-US" dirty="0" smtClean="0"/>
              <a:t> </a:t>
            </a:r>
            <a:r>
              <a:rPr lang="en-US" dirty="0" err="1" smtClean="0"/>
              <a:t>giren</a:t>
            </a:r>
            <a:r>
              <a:rPr lang="en-US" dirty="0" smtClean="0"/>
              <a:t> </a:t>
            </a:r>
            <a:r>
              <a:rPr lang="en-US" dirty="0" err="1" smtClean="0"/>
              <a:t>öğrenci</a:t>
            </a:r>
            <a:r>
              <a:rPr lang="en-US" dirty="0" smtClean="0"/>
              <a:t> </a:t>
            </a:r>
            <a:r>
              <a:rPr lang="en-US" dirty="0" err="1" smtClean="0"/>
              <a:t>sayısı</a:t>
            </a:r>
            <a:r>
              <a:rPr lang="en-US" dirty="0" smtClean="0"/>
              <a:t> </a:t>
            </a:r>
            <a:r>
              <a:rPr lang="en-US" dirty="0" err="1" smtClean="0"/>
              <a:t>üzerinden</a:t>
            </a:r>
            <a:r>
              <a:rPr lang="en-US" dirty="0" smtClean="0"/>
              <a:t> </a:t>
            </a:r>
            <a:r>
              <a:rPr lang="en-US" dirty="0" err="1" smtClean="0"/>
              <a:t>ücretlendirme</a:t>
            </a:r>
            <a:r>
              <a:rPr lang="en-US" dirty="0" smtClean="0"/>
              <a:t> </a:t>
            </a:r>
            <a:r>
              <a:rPr lang="en-US" dirty="0" err="1" smtClean="0"/>
              <a:t>yapılmaktadır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0039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Kodlu</a:t>
            </a:r>
            <a:r>
              <a:rPr lang="en-US" dirty="0"/>
              <a:t> </a:t>
            </a:r>
            <a:r>
              <a:rPr lang="en-US" dirty="0" err="1" smtClean="0"/>
              <a:t>Sistemler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4000" dirty="0" err="1"/>
              <a:t>Prometric</a:t>
            </a:r>
            <a:endParaRPr lang="en-US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Dünya</a:t>
            </a:r>
            <a:r>
              <a:rPr lang="en-US" dirty="0" smtClean="0"/>
              <a:t> </a:t>
            </a:r>
            <a:r>
              <a:rPr lang="en-US" dirty="0" err="1" smtClean="0"/>
              <a:t>çapında</a:t>
            </a:r>
            <a:r>
              <a:rPr lang="en-US" dirty="0" smtClean="0"/>
              <a:t> </a:t>
            </a:r>
            <a:r>
              <a:rPr lang="en-US" dirty="0" err="1" smtClean="0"/>
              <a:t>yaklaşık</a:t>
            </a:r>
            <a:r>
              <a:rPr lang="en-US" dirty="0" smtClean="0"/>
              <a:t> 300 </a:t>
            </a:r>
            <a:r>
              <a:rPr lang="en-US" dirty="0" err="1" smtClean="0"/>
              <a:t>kurumun</a:t>
            </a:r>
            <a:r>
              <a:rPr lang="en-US" dirty="0" smtClean="0"/>
              <a:t> </a:t>
            </a:r>
            <a:r>
              <a:rPr lang="en-US" dirty="0" err="1" smtClean="0"/>
              <a:t>sınavını</a:t>
            </a:r>
            <a:r>
              <a:rPr lang="en-US" dirty="0" smtClean="0"/>
              <a:t> </a:t>
            </a:r>
            <a:r>
              <a:rPr lang="en-US" dirty="0" err="1" smtClean="0"/>
              <a:t>yapmaktadır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Şirketin</a:t>
            </a:r>
            <a:r>
              <a:rPr lang="en-US" dirty="0" smtClean="0"/>
              <a:t> </a:t>
            </a:r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geliştirdiği</a:t>
            </a:r>
            <a:r>
              <a:rPr lang="en-US" dirty="0" smtClean="0"/>
              <a:t> online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üzerinden</a:t>
            </a:r>
            <a:r>
              <a:rPr lang="en-US" dirty="0" smtClean="0"/>
              <a:t> </a:t>
            </a:r>
            <a:r>
              <a:rPr lang="en-US" dirty="0" err="1" smtClean="0"/>
              <a:t>sınav</a:t>
            </a:r>
            <a:r>
              <a:rPr lang="en-US" dirty="0" smtClean="0"/>
              <a:t> </a:t>
            </a:r>
            <a:r>
              <a:rPr lang="en-US" dirty="0" err="1" smtClean="0"/>
              <a:t>üretme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uygulama</a:t>
            </a:r>
            <a:r>
              <a:rPr lang="en-US" dirty="0" smtClean="0"/>
              <a:t> </a:t>
            </a:r>
            <a:r>
              <a:rPr lang="en-US" dirty="0" err="1" smtClean="0"/>
              <a:t>süreçleri</a:t>
            </a:r>
            <a:r>
              <a:rPr lang="en-US" dirty="0" smtClean="0"/>
              <a:t> </a:t>
            </a:r>
            <a:r>
              <a:rPr lang="en-US" dirty="0" err="1" smtClean="0"/>
              <a:t>gerçekleştirilmektedir</a:t>
            </a:r>
            <a:r>
              <a:rPr lang="en-US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Ücretlendirme</a:t>
            </a:r>
            <a:r>
              <a:rPr lang="en-US" dirty="0" smtClean="0"/>
              <a:t> </a:t>
            </a:r>
            <a:r>
              <a:rPr lang="en-US" dirty="0" err="1" smtClean="0"/>
              <a:t>kullanıcı</a:t>
            </a:r>
            <a:r>
              <a:rPr lang="en-US" dirty="0" smtClean="0"/>
              <a:t> </a:t>
            </a:r>
            <a:r>
              <a:rPr lang="en-US" dirty="0" err="1" smtClean="0"/>
              <a:t>sayısı</a:t>
            </a:r>
            <a:r>
              <a:rPr lang="en-US" dirty="0" smtClean="0"/>
              <a:t> </a:t>
            </a:r>
            <a:r>
              <a:rPr lang="en-US" dirty="0" err="1" smtClean="0"/>
              <a:t>üzerinden</a:t>
            </a:r>
            <a:r>
              <a:rPr lang="en-US" dirty="0" smtClean="0"/>
              <a:t> </a:t>
            </a:r>
            <a:r>
              <a:rPr lang="en-US" dirty="0" err="1" smtClean="0"/>
              <a:t>gerçekleştirilmektedir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4552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Açık</a:t>
            </a:r>
            <a:r>
              <a:rPr lang="en-US" dirty="0" smtClean="0"/>
              <a:t> </a:t>
            </a:r>
            <a:r>
              <a:rPr lang="en-US" dirty="0" err="1" smtClean="0"/>
              <a:t>Kaynak</a:t>
            </a:r>
            <a:r>
              <a:rPr lang="en-US" dirty="0" smtClean="0"/>
              <a:t> </a:t>
            </a:r>
            <a:r>
              <a:rPr lang="en-US" dirty="0" err="1" smtClean="0"/>
              <a:t>Kodlu</a:t>
            </a:r>
            <a:r>
              <a:rPr lang="en-US" dirty="0" smtClean="0"/>
              <a:t> </a:t>
            </a:r>
            <a:r>
              <a:rPr lang="en-US" dirty="0" err="1" smtClean="0"/>
              <a:t>Sistemler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Concerto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Google </a:t>
            </a:r>
            <a:r>
              <a:rPr lang="en-US" dirty="0" err="1" smtClean="0"/>
              <a:t>ve</a:t>
            </a:r>
            <a:r>
              <a:rPr lang="en-US" dirty="0" smtClean="0"/>
              <a:t> University of Cambridge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 smtClean="0"/>
              <a:t>geliştirilmektedir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php</a:t>
            </a:r>
            <a:r>
              <a:rPr lang="tr-TR" dirty="0"/>
              <a:t>, HTML, AJAX, </a:t>
            </a:r>
            <a:r>
              <a:rPr lang="tr-TR" dirty="0" err="1"/>
              <a:t>jQuery</a:t>
            </a:r>
            <a:r>
              <a:rPr lang="tr-TR" dirty="0"/>
              <a:t>, </a:t>
            </a:r>
            <a:r>
              <a:rPr lang="tr-TR" dirty="0" err="1"/>
              <a:t>MySQL</a:t>
            </a:r>
            <a:r>
              <a:rPr lang="tr-TR" dirty="0"/>
              <a:t>, </a:t>
            </a:r>
            <a:r>
              <a:rPr lang="tr-TR" dirty="0" err="1"/>
              <a:t>JavaScript</a:t>
            </a:r>
            <a:r>
              <a:rPr lang="tr-TR" dirty="0"/>
              <a:t>, </a:t>
            </a:r>
            <a:r>
              <a:rPr lang="tr-TR" dirty="0" err="1"/>
              <a:t>css</a:t>
            </a:r>
            <a:r>
              <a:rPr lang="tr-TR" dirty="0"/>
              <a:t>, Linux, R </a:t>
            </a:r>
            <a:r>
              <a:rPr lang="en-US" dirty="0" err="1" smtClean="0"/>
              <a:t>etkileşimli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kullanılmaktadır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Lisansı</a:t>
            </a:r>
            <a:r>
              <a:rPr lang="en-US" dirty="0" smtClean="0"/>
              <a:t> </a:t>
            </a:r>
            <a:r>
              <a:rPr lang="en-US" dirty="0" err="1" smtClean="0"/>
              <a:t>GPL’dir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Kaynak</a:t>
            </a:r>
            <a:r>
              <a:rPr lang="en-US" dirty="0" smtClean="0"/>
              <a:t> </a:t>
            </a:r>
            <a:r>
              <a:rPr lang="en-US" dirty="0" err="1" smtClean="0"/>
              <a:t>Kodu</a:t>
            </a:r>
            <a:r>
              <a:rPr lang="en-US" dirty="0" smtClean="0"/>
              <a:t> </a:t>
            </a:r>
            <a:r>
              <a:rPr lang="en-US" dirty="0" err="1" smtClean="0"/>
              <a:t>sadece</a:t>
            </a:r>
            <a:r>
              <a:rPr lang="en-US" dirty="0" smtClean="0"/>
              <a:t> Linux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çalışmaktadır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madde</a:t>
            </a:r>
            <a:r>
              <a:rPr lang="en-US" dirty="0" smtClean="0"/>
              <a:t> </a:t>
            </a:r>
            <a:r>
              <a:rPr lang="en-US" dirty="0" err="1" smtClean="0"/>
              <a:t>tepki</a:t>
            </a:r>
            <a:r>
              <a:rPr lang="en-US" dirty="0" smtClean="0"/>
              <a:t> </a:t>
            </a:r>
            <a:r>
              <a:rPr lang="en-US" dirty="0" err="1" smtClean="0"/>
              <a:t>kuramı</a:t>
            </a:r>
            <a:r>
              <a:rPr lang="en-US" dirty="0" smtClean="0"/>
              <a:t> </a:t>
            </a:r>
            <a:r>
              <a:rPr lang="en-US" dirty="0" err="1" smtClean="0"/>
              <a:t>modelleri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kullanılabilecek</a:t>
            </a:r>
            <a:r>
              <a:rPr lang="en-US" dirty="0" smtClean="0"/>
              <a:t> </a:t>
            </a:r>
            <a:r>
              <a:rPr lang="en-US" dirty="0" err="1" smtClean="0"/>
              <a:t>altyapısı</a:t>
            </a:r>
            <a:r>
              <a:rPr lang="en-US" dirty="0" smtClean="0"/>
              <a:t> </a:t>
            </a:r>
            <a:r>
              <a:rPr lang="en-US" dirty="0" err="1" smtClean="0"/>
              <a:t>bulunmaktadır</a:t>
            </a:r>
            <a:r>
              <a:rPr lang="en-US" dirty="0" smtClean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1-2-3 </a:t>
            </a:r>
            <a:r>
              <a:rPr lang="en-US" dirty="0" err="1" smtClean="0"/>
              <a:t>Parametreli</a:t>
            </a:r>
            <a:r>
              <a:rPr lang="en-US" dirty="0" smtClean="0"/>
              <a:t> </a:t>
            </a:r>
            <a:r>
              <a:rPr lang="en-US" dirty="0" err="1" smtClean="0"/>
              <a:t>modeller</a:t>
            </a:r>
            <a:r>
              <a:rPr lang="en-US" dirty="0" smtClean="0"/>
              <a:t>, Graded Response Model, Partial Credit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madde</a:t>
            </a:r>
            <a:r>
              <a:rPr lang="en-US" dirty="0" smtClean="0"/>
              <a:t> </a:t>
            </a:r>
            <a:r>
              <a:rPr lang="en-US" dirty="0" err="1" smtClean="0"/>
              <a:t>formatlarını</a:t>
            </a:r>
            <a:r>
              <a:rPr lang="en-US" dirty="0" smtClean="0"/>
              <a:t> </a:t>
            </a:r>
            <a:r>
              <a:rPr lang="en-US" dirty="0" err="1" smtClean="0"/>
              <a:t>desteklemektedir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Çoktan</a:t>
            </a:r>
            <a:r>
              <a:rPr lang="en-US" dirty="0" smtClean="0"/>
              <a:t> </a:t>
            </a:r>
            <a:r>
              <a:rPr lang="en-US" dirty="0" err="1" smtClean="0"/>
              <a:t>seçmeli</a:t>
            </a:r>
            <a:r>
              <a:rPr lang="en-US" dirty="0" smtClean="0"/>
              <a:t>,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yanlış</a:t>
            </a:r>
            <a:r>
              <a:rPr lang="en-US" dirty="0" smtClean="0"/>
              <a:t>, </a:t>
            </a:r>
            <a:r>
              <a:rPr lang="en-US" dirty="0" err="1" smtClean="0"/>
              <a:t>klasik</a:t>
            </a:r>
            <a:r>
              <a:rPr lang="en-US" dirty="0" smtClean="0"/>
              <a:t> </a:t>
            </a:r>
            <a:r>
              <a:rPr lang="en-US" dirty="0" err="1" smtClean="0"/>
              <a:t>yazılı</a:t>
            </a:r>
            <a:r>
              <a:rPr lang="en-US" dirty="0" smtClean="0"/>
              <a:t> (essay) vs.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5813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Kodlu</a:t>
            </a:r>
            <a:r>
              <a:rPr lang="en-US" dirty="0"/>
              <a:t> </a:t>
            </a:r>
            <a:r>
              <a:rPr lang="en-US" dirty="0" err="1"/>
              <a:t>Sistemler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0057" y="286603"/>
            <a:ext cx="10058400" cy="4023360"/>
          </a:xfrm>
        </p:spPr>
        <p:txBody>
          <a:bodyPr/>
          <a:lstStyle/>
          <a:p>
            <a:r>
              <a:rPr lang="en-US" sz="4000" dirty="0" smtClean="0"/>
              <a:t>Concerto</a:t>
            </a:r>
          </a:p>
          <a:p>
            <a:pPr marL="0" indent="0">
              <a:buNone/>
            </a:pP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Yaygın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Kullanıcı</a:t>
            </a:r>
            <a:r>
              <a:rPr lang="en-US" dirty="0" smtClean="0"/>
              <a:t> </a:t>
            </a:r>
            <a:r>
              <a:rPr lang="en-US" dirty="0" err="1" smtClean="0"/>
              <a:t>dostu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endParaRPr lang="en-US" dirty="0"/>
          </a:p>
          <a:p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01054"/>
            <a:ext cx="10058400" cy="40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1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Kodlu</a:t>
            </a:r>
            <a:r>
              <a:rPr lang="en-US" dirty="0"/>
              <a:t> </a:t>
            </a:r>
            <a:r>
              <a:rPr lang="en-US" dirty="0" err="1"/>
              <a:t>Sistemler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10" y="1737360"/>
            <a:ext cx="8660339" cy="51078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520057" y="258668"/>
            <a:ext cx="333465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Concerto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Yaygın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Kullanıcı</a:t>
            </a:r>
            <a:r>
              <a:rPr lang="en-US" dirty="0" smtClean="0"/>
              <a:t> </a:t>
            </a:r>
            <a:r>
              <a:rPr lang="en-US" dirty="0" err="1" smtClean="0"/>
              <a:t>dostu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endParaRPr lang="en-US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5360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Halihazırda kullanılan yazılımların genel </a:t>
            </a:r>
            <a:r>
              <a:rPr lang="tr-TR" b="1" dirty="0" smtClean="0"/>
              <a:t>özellikleri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1. Maddeler, test üretici tarafından manuel olarak girilmektedir</a:t>
            </a:r>
            <a:r>
              <a:rPr lang="tr-TR" dirty="0" smtClean="0"/>
              <a:t>.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Otomatik</a:t>
            </a:r>
            <a:r>
              <a:rPr lang="en-US" dirty="0" smtClean="0"/>
              <a:t> </a:t>
            </a:r>
            <a:r>
              <a:rPr lang="en-US" dirty="0" err="1" smtClean="0"/>
              <a:t>Madde</a:t>
            </a:r>
            <a:r>
              <a:rPr lang="en-US" dirty="0" smtClean="0"/>
              <a:t> </a:t>
            </a:r>
            <a:r>
              <a:rPr lang="en-US" dirty="0" err="1" smtClean="0"/>
              <a:t>Üretimi</a:t>
            </a:r>
            <a:r>
              <a:rPr lang="en-US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4425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Halihazırda kullanılan yazılımların genel özellikleri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2. Teste Başlama noktası, testin nasıl devam edeceği ve testin ne zaman sonlandırılacağı konularında yazılımların kullandığı yöntemler sınırlıdır</a:t>
            </a:r>
            <a:r>
              <a:rPr lang="tr-TR" dirty="0" smtClean="0"/>
              <a:t>.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Yakın </a:t>
            </a:r>
            <a:r>
              <a:rPr lang="en-US" dirty="0" err="1" smtClean="0"/>
              <a:t>zamanda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teste </a:t>
            </a:r>
            <a:r>
              <a:rPr lang="en-US" dirty="0" err="1" smtClean="0"/>
              <a:t>başlama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bitirme</a:t>
            </a:r>
            <a:r>
              <a:rPr lang="en-US" dirty="0" smtClean="0"/>
              <a:t> </a:t>
            </a:r>
            <a:r>
              <a:rPr lang="en-US" dirty="0" err="1" smtClean="0"/>
              <a:t>kriteri</a:t>
            </a:r>
            <a:r>
              <a:rPr lang="en-US" dirty="0" smtClean="0"/>
              <a:t> </a:t>
            </a:r>
            <a:r>
              <a:rPr lang="en-US" dirty="0" err="1" smtClean="0"/>
              <a:t>çalışmaları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katkılar</a:t>
            </a:r>
            <a:r>
              <a:rPr lang="en-US" dirty="0" smtClean="0"/>
              <a:t> </a:t>
            </a:r>
            <a:r>
              <a:rPr lang="en-US" dirty="0" err="1" smtClean="0"/>
              <a:t>getirmiştir</a:t>
            </a:r>
            <a:r>
              <a:rPr lang="en-US" dirty="0" smtClean="0"/>
              <a:t>.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7751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Halihazırda kullanılan yazılımların genel özellikleri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3. Yazılımların hemen hepsi, maddeler çok boyutlu olduğunda ya kullanılamamakta ya da sınırlı sayıda modele dayalı olarak yetenek tahmini yapabilmektedir</a:t>
            </a:r>
            <a:r>
              <a:rPr lang="tr-TR" dirty="0" smtClean="0"/>
              <a:t>.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err="1" smtClean="0"/>
              <a:t>Kullanılan</a:t>
            </a:r>
            <a:r>
              <a:rPr lang="en-US" dirty="0" smtClean="0"/>
              <a:t> </a:t>
            </a:r>
            <a:r>
              <a:rPr lang="en-US" dirty="0" err="1" smtClean="0"/>
              <a:t>testlerin</a:t>
            </a:r>
            <a:r>
              <a:rPr lang="en-US" dirty="0" smtClean="0"/>
              <a:t> </a:t>
            </a:r>
            <a:r>
              <a:rPr lang="en-US" dirty="0" err="1" smtClean="0"/>
              <a:t>hemen</a:t>
            </a:r>
            <a:r>
              <a:rPr lang="en-US" dirty="0" smtClean="0"/>
              <a:t> </a:t>
            </a:r>
            <a:r>
              <a:rPr lang="en-US" dirty="0" err="1" smtClean="0"/>
              <a:t>hepsi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boyutludur</a:t>
            </a:r>
            <a:r>
              <a:rPr lang="en-US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517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Halihazırda kullanılan yazılımların genel özellikleri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4. Otomatik madde üretimi imkanı tanıyan yazılım bulunmamaktadır.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8686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Halihazırda kullanılan yazılımların genel özellikleri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5. Yukarıda sayılan bireye uyarlanmış test uygulamalarının sorunlarının çözümüne yardımcı olacak algoritmaları içermemektedir. Örneğin maddenin çok sık kullanılmasını engelleyecek algoritmalar henüz yazılımlara entegre edilebilmiş değildir.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03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33" y="153887"/>
            <a:ext cx="3684493" cy="16888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Bireye</a:t>
            </a:r>
            <a:r>
              <a:rPr lang="en-US" dirty="0" smtClean="0"/>
              <a:t> </a:t>
            </a:r>
            <a:r>
              <a:rPr lang="en-US" dirty="0" err="1" smtClean="0"/>
              <a:t>Uyarlanmış</a:t>
            </a:r>
            <a:r>
              <a:rPr lang="en-US" dirty="0" smtClean="0"/>
              <a:t> </a:t>
            </a:r>
            <a:r>
              <a:rPr lang="en-US" dirty="0" err="1" smtClean="0"/>
              <a:t>Testler</a:t>
            </a:r>
            <a:endParaRPr lang="tr-TR" dirty="0"/>
          </a:p>
        </p:txBody>
      </p:sp>
      <p:sp>
        <p:nvSpPr>
          <p:cNvPr id="8" name="Rounded Rectangle 7"/>
          <p:cNvSpPr/>
          <p:nvPr/>
        </p:nvSpPr>
        <p:spPr>
          <a:xfrm>
            <a:off x="5031889" y="265317"/>
            <a:ext cx="1549101" cy="817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/>
              <a:t>Sınava</a:t>
            </a:r>
            <a:r>
              <a:rPr lang="en-US" sz="1300" dirty="0" smtClean="0"/>
              <a:t> </a:t>
            </a:r>
            <a:r>
              <a:rPr lang="en-US" sz="1300" dirty="0" err="1" smtClean="0"/>
              <a:t>Başlamadan</a:t>
            </a:r>
            <a:r>
              <a:rPr lang="en-US" sz="1300" dirty="0" smtClean="0"/>
              <a:t> </a:t>
            </a:r>
            <a:r>
              <a:rPr lang="en-US" sz="1300" dirty="0" err="1" smtClean="0"/>
              <a:t>Önce</a:t>
            </a:r>
            <a:r>
              <a:rPr lang="en-US" sz="1300" dirty="0" smtClean="0"/>
              <a:t> </a:t>
            </a:r>
            <a:r>
              <a:rPr lang="en-US" sz="1300" dirty="0" err="1" smtClean="0"/>
              <a:t>bireyin</a:t>
            </a:r>
            <a:r>
              <a:rPr lang="en-US" sz="1300" dirty="0" smtClean="0"/>
              <a:t> </a:t>
            </a:r>
            <a:r>
              <a:rPr lang="en-US" sz="1300" dirty="0" err="1" smtClean="0"/>
              <a:t>yeteneğinin</a:t>
            </a:r>
            <a:r>
              <a:rPr lang="en-US" sz="1300" dirty="0" smtClean="0"/>
              <a:t> (</a:t>
            </a:r>
            <a:r>
              <a:rPr lang="en-US" sz="1300" dirty="0" err="1" smtClean="0"/>
              <a:t>bilgisinin</a:t>
            </a:r>
            <a:r>
              <a:rPr lang="en-US" sz="1300" dirty="0" smtClean="0"/>
              <a:t>) </a:t>
            </a:r>
            <a:r>
              <a:rPr lang="en-US" sz="1300" dirty="0" err="1" smtClean="0"/>
              <a:t>tahmini</a:t>
            </a:r>
            <a:endParaRPr lang="tr-TR" sz="1300" dirty="0"/>
          </a:p>
        </p:txBody>
      </p:sp>
      <p:sp>
        <p:nvSpPr>
          <p:cNvPr id="9" name="Down Arrow 8"/>
          <p:cNvSpPr/>
          <p:nvPr/>
        </p:nvSpPr>
        <p:spPr>
          <a:xfrm rot="2157367">
            <a:off x="5553555" y="1096369"/>
            <a:ext cx="162692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own Arrow 9"/>
          <p:cNvSpPr/>
          <p:nvPr/>
        </p:nvSpPr>
        <p:spPr>
          <a:xfrm rot="19486180">
            <a:off x="5981263" y="1103486"/>
            <a:ext cx="162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ounded Rectangle 10"/>
          <p:cNvSpPr/>
          <p:nvPr/>
        </p:nvSpPr>
        <p:spPr>
          <a:xfrm>
            <a:off x="4343164" y="1463055"/>
            <a:ext cx="1549101" cy="817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/>
              <a:t>Bireye</a:t>
            </a:r>
            <a:r>
              <a:rPr lang="en-US" sz="1300" dirty="0" smtClean="0"/>
              <a:t> </a:t>
            </a:r>
            <a:r>
              <a:rPr lang="en-US" sz="1300" dirty="0" err="1" smtClean="0"/>
              <a:t>ilişkin</a:t>
            </a:r>
            <a:r>
              <a:rPr lang="en-US" sz="1300" dirty="0" smtClean="0"/>
              <a:t> </a:t>
            </a:r>
            <a:r>
              <a:rPr lang="en-US" sz="1300" dirty="0" err="1" smtClean="0"/>
              <a:t>ön</a:t>
            </a:r>
            <a:r>
              <a:rPr lang="en-US" sz="1300" dirty="0" smtClean="0"/>
              <a:t> </a:t>
            </a:r>
            <a:r>
              <a:rPr lang="en-US" sz="1300" dirty="0" err="1" smtClean="0"/>
              <a:t>bilgi</a:t>
            </a:r>
            <a:r>
              <a:rPr lang="en-US" sz="1300" dirty="0" smtClean="0"/>
              <a:t> </a:t>
            </a:r>
            <a:r>
              <a:rPr lang="en-US" sz="1300" dirty="0" err="1" smtClean="0"/>
              <a:t>varsa</a:t>
            </a:r>
            <a:r>
              <a:rPr lang="en-US" sz="1300" dirty="0" smtClean="0"/>
              <a:t> </a:t>
            </a:r>
            <a:r>
              <a:rPr lang="en-US" sz="1300" dirty="0" err="1" smtClean="0"/>
              <a:t>uygun</a:t>
            </a:r>
            <a:r>
              <a:rPr lang="en-US" sz="1300" dirty="0" smtClean="0"/>
              <a:t> </a:t>
            </a:r>
            <a:r>
              <a:rPr lang="en-US" sz="1300" dirty="0" err="1" smtClean="0"/>
              <a:t>bir</a:t>
            </a:r>
            <a:r>
              <a:rPr lang="en-US" sz="1300" dirty="0" smtClean="0"/>
              <a:t> </a:t>
            </a:r>
            <a:r>
              <a:rPr lang="en-US" sz="1300" dirty="0" err="1" smtClean="0"/>
              <a:t>yetenek</a:t>
            </a:r>
            <a:r>
              <a:rPr lang="en-US" sz="1300" dirty="0" smtClean="0"/>
              <a:t> </a:t>
            </a:r>
            <a:r>
              <a:rPr lang="en-US" sz="1300" dirty="0" err="1" smtClean="0"/>
              <a:t>tahmini</a:t>
            </a:r>
            <a:endParaRPr lang="tr-TR" sz="1300" dirty="0"/>
          </a:p>
        </p:txBody>
      </p:sp>
      <p:sp>
        <p:nvSpPr>
          <p:cNvPr id="12" name="Rounded Rectangle 11"/>
          <p:cNvSpPr/>
          <p:nvPr/>
        </p:nvSpPr>
        <p:spPr>
          <a:xfrm>
            <a:off x="5924538" y="1461844"/>
            <a:ext cx="1549101" cy="817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/>
              <a:t>Hiç</a:t>
            </a:r>
            <a:r>
              <a:rPr lang="en-US" sz="1300" dirty="0" smtClean="0"/>
              <a:t> </a:t>
            </a:r>
            <a:r>
              <a:rPr lang="en-US" sz="1300" dirty="0" err="1" smtClean="0"/>
              <a:t>bilgi</a:t>
            </a:r>
            <a:r>
              <a:rPr lang="en-US" sz="1300" dirty="0" smtClean="0"/>
              <a:t> </a:t>
            </a:r>
            <a:r>
              <a:rPr lang="en-US" sz="1300" dirty="0" err="1" smtClean="0"/>
              <a:t>yoksa</a:t>
            </a:r>
            <a:r>
              <a:rPr lang="en-US" sz="1300" dirty="0" smtClean="0"/>
              <a:t> </a:t>
            </a:r>
            <a:r>
              <a:rPr lang="en-US" sz="1300" dirty="0" err="1" smtClean="0"/>
              <a:t>yeteneğin</a:t>
            </a:r>
            <a:r>
              <a:rPr lang="en-US" sz="1300" dirty="0" smtClean="0"/>
              <a:t> </a:t>
            </a:r>
            <a:r>
              <a:rPr lang="en-US" sz="1300" dirty="0" err="1" smtClean="0"/>
              <a:t>orta</a:t>
            </a:r>
            <a:r>
              <a:rPr lang="en-US" sz="1300" dirty="0" smtClean="0"/>
              <a:t> </a:t>
            </a:r>
            <a:r>
              <a:rPr lang="en-US" sz="1300" dirty="0" err="1" smtClean="0"/>
              <a:t>düzey</a:t>
            </a:r>
            <a:r>
              <a:rPr lang="en-US" sz="1300" dirty="0" smtClean="0"/>
              <a:t> </a:t>
            </a:r>
            <a:r>
              <a:rPr lang="en-US" sz="1300" dirty="0" err="1" smtClean="0"/>
              <a:t>olduğunun</a:t>
            </a:r>
            <a:r>
              <a:rPr lang="en-US" sz="1300" dirty="0" smtClean="0"/>
              <a:t> </a:t>
            </a:r>
            <a:r>
              <a:rPr lang="en-US" sz="1300" dirty="0" err="1" smtClean="0"/>
              <a:t>varsayılması</a:t>
            </a:r>
            <a:endParaRPr lang="tr-TR" sz="1300" dirty="0"/>
          </a:p>
        </p:txBody>
      </p:sp>
      <p:sp>
        <p:nvSpPr>
          <p:cNvPr id="13" name="Down Arrow 12"/>
          <p:cNvSpPr/>
          <p:nvPr/>
        </p:nvSpPr>
        <p:spPr>
          <a:xfrm rot="-1680000">
            <a:off x="5452664" y="2324237"/>
            <a:ext cx="162692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own Arrow 13"/>
          <p:cNvSpPr/>
          <p:nvPr/>
        </p:nvSpPr>
        <p:spPr>
          <a:xfrm rot="1680000">
            <a:off x="6107107" y="2324238"/>
            <a:ext cx="162692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ounded Rectangle 16"/>
          <p:cNvSpPr/>
          <p:nvPr/>
        </p:nvSpPr>
        <p:spPr>
          <a:xfrm>
            <a:off x="5031889" y="2701815"/>
            <a:ext cx="1549101" cy="817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/>
              <a:t>Uygun</a:t>
            </a:r>
            <a:r>
              <a:rPr lang="en-US" sz="1300" dirty="0" smtClean="0"/>
              <a:t> (</a:t>
            </a:r>
            <a:r>
              <a:rPr lang="en-US" sz="1300" dirty="0" err="1" smtClean="0"/>
              <a:t>en</a:t>
            </a:r>
            <a:r>
              <a:rPr lang="en-US" sz="1300" dirty="0"/>
              <a:t> </a:t>
            </a:r>
            <a:r>
              <a:rPr lang="en-US" sz="1300" dirty="0" err="1" smtClean="0"/>
              <a:t>çok</a:t>
            </a:r>
            <a:r>
              <a:rPr lang="en-US" sz="1300" dirty="0" smtClean="0"/>
              <a:t> </a:t>
            </a:r>
            <a:r>
              <a:rPr lang="en-US" sz="1300" dirty="0" err="1" smtClean="0"/>
              <a:t>bilgi</a:t>
            </a:r>
            <a:r>
              <a:rPr lang="en-US" sz="1300" dirty="0" smtClean="0"/>
              <a:t> </a:t>
            </a:r>
            <a:r>
              <a:rPr lang="en-US" sz="1300" dirty="0" err="1" smtClean="0"/>
              <a:t>veren</a:t>
            </a:r>
            <a:r>
              <a:rPr lang="en-US" sz="1300" dirty="0" smtClean="0"/>
              <a:t>) </a:t>
            </a:r>
            <a:r>
              <a:rPr lang="en-US" sz="1300" dirty="0" err="1" smtClean="0"/>
              <a:t>sorunun</a:t>
            </a:r>
            <a:r>
              <a:rPr lang="en-US" sz="1300" dirty="0" smtClean="0"/>
              <a:t> </a:t>
            </a:r>
            <a:r>
              <a:rPr lang="en-US" sz="1300" dirty="0" err="1" smtClean="0"/>
              <a:t>sunulması</a:t>
            </a:r>
            <a:endParaRPr lang="en-US" sz="1300" dirty="0" smtClean="0"/>
          </a:p>
        </p:txBody>
      </p:sp>
      <p:sp>
        <p:nvSpPr>
          <p:cNvPr id="19" name="Down Arrow 18"/>
          <p:cNvSpPr/>
          <p:nvPr/>
        </p:nvSpPr>
        <p:spPr>
          <a:xfrm rot="21600000">
            <a:off x="5725437" y="3564830"/>
            <a:ext cx="162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Rounded Rectangle 19"/>
          <p:cNvSpPr/>
          <p:nvPr/>
        </p:nvSpPr>
        <p:spPr>
          <a:xfrm>
            <a:off x="5031889" y="3968680"/>
            <a:ext cx="1549101" cy="817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/>
              <a:t>Bireyin</a:t>
            </a:r>
            <a:r>
              <a:rPr lang="en-US" sz="1300" dirty="0" smtClean="0"/>
              <a:t> </a:t>
            </a:r>
            <a:r>
              <a:rPr lang="en-US" sz="1300" dirty="0" err="1" smtClean="0"/>
              <a:t>Cevabı</a:t>
            </a:r>
            <a:endParaRPr lang="tr-TR" sz="1300" dirty="0"/>
          </a:p>
        </p:txBody>
      </p:sp>
      <p:sp>
        <p:nvSpPr>
          <p:cNvPr id="21" name="Down Arrow 20"/>
          <p:cNvSpPr/>
          <p:nvPr/>
        </p:nvSpPr>
        <p:spPr>
          <a:xfrm rot="21600000">
            <a:off x="5743367" y="4860225"/>
            <a:ext cx="162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Rounded Rectangle 21"/>
          <p:cNvSpPr/>
          <p:nvPr/>
        </p:nvSpPr>
        <p:spPr>
          <a:xfrm>
            <a:off x="5049819" y="5264075"/>
            <a:ext cx="1549101" cy="817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/>
              <a:t>Yeteneğin</a:t>
            </a:r>
            <a:r>
              <a:rPr lang="en-US" sz="1300" dirty="0" smtClean="0"/>
              <a:t> </a:t>
            </a:r>
            <a:r>
              <a:rPr lang="en-US" sz="1300" dirty="0" err="1" smtClean="0"/>
              <a:t>Yeniden</a:t>
            </a:r>
            <a:r>
              <a:rPr lang="en-US" sz="1300" dirty="0" smtClean="0"/>
              <a:t> </a:t>
            </a:r>
            <a:r>
              <a:rPr lang="en-US" sz="1300" dirty="0" err="1" smtClean="0"/>
              <a:t>Tahmini</a:t>
            </a:r>
            <a:endParaRPr lang="tr-TR" sz="1300" dirty="0"/>
          </a:p>
        </p:txBody>
      </p:sp>
      <p:sp>
        <p:nvSpPr>
          <p:cNvPr id="23" name="Down Arrow 22"/>
          <p:cNvSpPr/>
          <p:nvPr/>
        </p:nvSpPr>
        <p:spPr>
          <a:xfrm rot="16200000">
            <a:off x="6980496" y="5492866"/>
            <a:ext cx="162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Rounded Rectangle 23"/>
          <p:cNvSpPr/>
          <p:nvPr/>
        </p:nvSpPr>
        <p:spPr>
          <a:xfrm>
            <a:off x="7488472" y="5264074"/>
            <a:ext cx="1549101" cy="817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/>
              <a:t>Tahmin</a:t>
            </a:r>
            <a:r>
              <a:rPr lang="en-US" sz="1300" dirty="0" smtClean="0"/>
              <a:t> </a:t>
            </a:r>
            <a:r>
              <a:rPr lang="en-US" sz="1300" dirty="0" err="1" smtClean="0"/>
              <a:t>edilen</a:t>
            </a:r>
            <a:r>
              <a:rPr lang="en-US" sz="1300" dirty="0" smtClean="0"/>
              <a:t> </a:t>
            </a:r>
            <a:r>
              <a:rPr lang="en-US" sz="1300" dirty="0" err="1" smtClean="0"/>
              <a:t>yeteneğin</a:t>
            </a:r>
            <a:r>
              <a:rPr lang="en-US" sz="1300" dirty="0" smtClean="0"/>
              <a:t> </a:t>
            </a:r>
            <a:r>
              <a:rPr lang="en-US" sz="1300" dirty="0" err="1" smtClean="0"/>
              <a:t>standart</a:t>
            </a:r>
            <a:r>
              <a:rPr lang="en-US" sz="1300" dirty="0" smtClean="0"/>
              <a:t> </a:t>
            </a:r>
            <a:r>
              <a:rPr lang="en-US" sz="1300" dirty="0" err="1" smtClean="0"/>
              <a:t>hatası</a:t>
            </a:r>
            <a:r>
              <a:rPr lang="en-US" sz="1300" dirty="0" smtClean="0"/>
              <a:t> </a:t>
            </a:r>
            <a:r>
              <a:rPr lang="en-US" sz="1300" dirty="0" err="1" smtClean="0"/>
              <a:t>istenenden</a:t>
            </a:r>
            <a:r>
              <a:rPr lang="en-US" sz="1300" dirty="0" smtClean="0"/>
              <a:t> </a:t>
            </a:r>
            <a:r>
              <a:rPr lang="en-US" sz="1300" dirty="0" err="1" smtClean="0"/>
              <a:t>düşük</a:t>
            </a:r>
            <a:r>
              <a:rPr lang="en-US" sz="1300" dirty="0" smtClean="0"/>
              <a:t> </a:t>
            </a:r>
            <a:r>
              <a:rPr lang="en-US" sz="1300" dirty="0" err="1" smtClean="0"/>
              <a:t>mü</a:t>
            </a:r>
            <a:r>
              <a:rPr lang="en-US" sz="1300" dirty="0" smtClean="0"/>
              <a:t>?</a:t>
            </a:r>
            <a:endParaRPr lang="tr-TR" sz="1300" dirty="0"/>
          </a:p>
        </p:txBody>
      </p:sp>
      <p:sp>
        <p:nvSpPr>
          <p:cNvPr id="25" name="Down Arrow 24"/>
          <p:cNvSpPr/>
          <p:nvPr/>
        </p:nvSpPr>
        <p:spPr>
          <a:xfrm rot="16200000">
            <a:off x="9499578" y="5492865"/>
            <a:ext cx="162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Rounded Rectangle 25"/>
          <p:cNvSpPr/>
          <p:nvPr/>
        </p:nvSpPr>
        <p:spPr>
          <a:xfrm>
            <a:off x="10008857" y="5264074"/>
            <a:ext cx="1549101" cy="817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 smtClean="0"/>
              <a:t>Testin</a:t>
            </a:r>
            <a:r>
              <a:rPr lang="en-US" sz="1300" dirty="0" smtClean="0"/>
              <a:t> </a:t>
            </a:r>
            <a:r>
              <a:rPr lang="en-US" sz="1300" dirty="0" err="1" smtClean="0"/>
              <a:t>Sonlandırılması</a:t>
            </a:r>
            <a:endParaRPr lang="tr-TR" sz="1300" dirty="0"/>
          </a:p>
        </p:txBody>
      </p:sp>
      <p:sp>
        <p:nvSpPr>
          <p:cNvPr id="27" name="TextBox 26"/>
          <p:cNvSpPr txBox="1"/>
          <p:nvPr/>
        </p:nvSpPr>
        <p:spPr>
          <a:xfrm>
            <a:off x="9302836" y="5264075"/>
            <a:ext cx="915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 smtClean="0"/>
              <a:t>Evet</a:t>
            </a:r>
            <a:endParaRPr lang="tr-TR" sz="1300" dirty="0"/>
          </a:p>
        </p:txBody>
      </p:sp>
      <p:sp>
        <p:nvSpPr>
          <p:cNvPr id="29" name="TextBox 28"/>
          <p:cNvSpPr txBox="1"/>
          <p:nvPr/>
        </p:nvSpPr>
        <p:spPr>
          <a:xfrm>
            <a:off x="7805281" y="2555164"/>
            <a:ext cx="915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 smtClean="0"/>
              <a:t>Hayır</a:t>
            </a:r>
            <a:endParaRPr lang="tr-TR" sz="1300" dirty="0"/>
          </a:p>
        </p:txBody>
      </p:sp>
      <p:sp>
        <p:nvSpPr>
          <p:cNvPr id="30" name="Bent Arrow 29"/>
          <p:cNvSpPr>
            <a:spLocks noChangeAspect="1"/>
          </p:cNvSpPr>
          <p:nvPr/>
        </p:nvSpPr>
        <p:spPr>
          <a:xfrm flipH="1">
            <a:off x="7232497" y="376518"/>
            <a:ext cx="572784" cy="471309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15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Halihazırda kullanılan yazılımların genel özellikleri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6. Hiçbir yazılım maddelerin yanlılık yapıp yapmadığını tespit edebilecek mekanizmaya sahip değildir.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0703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Halihazırda kullanılan yazılımların genel özellikleri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7. Yazılımlar bütüncül bir yaklaşımla değil bireye uyarlanmış test uygulamasının her bir bölümünü ayrıca gerçekleştirebilecek şekilde dizayn edilmişlerdir.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445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36315" cy="1450757"/>
          </a:xfrm>
        </p:spPr>
        <p:txBody>
          <a:bodyPr/>
          <a:lstStyle/>
          <a:p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Yazılım</a:t>
            </a:r>
            <a:r>
              <a:rPr lang="en-US" dirty="0" smtClean="0"/>
              <a:t> </a:t>
            </a:r>
            <a:r>
              <a:rPr lang="en-US" dirty="0" err="1" smtClean="0"/>
              <a:t>Modeli</a:t>
            </a:r>
            <a:endParaRPr lang="tr-TR" dirty="0"/>
          </a:p>
        </p:txBody>
      </p:sp>
      <p:pic>
        <p:nvPicPr>
          <p:cNvPr id="96" name="Content Placeholder 9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72" y="-1"/>
            <a:ext cx="5612803" cy="6785507"/>
          </a:xfrm>
        </p:spPr>
      </p:pic>
    </p:spTree>
    <p:extLst>
      <p:ext uri="{BB962C8B-B14F-4D97-AF65-F5344CB8AC3E}">
        <p14:creationId xmlns:p14="http://schemas.microsoft.com/office/powerpoint/2010/main" val="4232396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Teşekkürler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Yrd</a:t>
            </a:r>
            <a:r>
              <a:rPr lang="en-US" dirty="0" smtClean="0"/>
              <a:t>. </a:t>
            </a:r>
            <a:r>
              <a:rPr lang="en-US" dirty="0" err="1" smtClean="0"/>
              <a:t>Doç</a:t>
            </a:r>
            <a:r>
              <a:rPr lang="en-US" dirty="0" smtClean="0"/>
              <a:t>. Dr. Murat </a:t>
            </a:r>
            <a:r>
              <a:rPr lang="en-US" smtClean="0"/>
              <a:t>Akyıldız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42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Bireye</a:t>
            </a:r>
            <a:r>
              <a:rPr lang="en-US" dirty="0" smtClean="0"/>
              <a:t> </a:t>
            </a:r>
            <a:r>
              <a:rPr lang="en-US" dirty="0" err="1" smtClean="0"/>
              <a:t>uyarlanmış</a:t>
            </a:r>
            <a:r>
              <a:rPr lang="en-US" dirty="0" smtClean="0"/>
              <a:t> </a:t>
            </a:r>
            <a:r>
              <a:rPr lang="en-US" dirty="0" err="1" smtClean="0"/>
              <a:t>sınavların</a:t>
            </a:r>
            <a:r>
              <a:rPr lang="en-US" dirty="0" smtClean="0"/>
              <a:t> </a:t>
            </a:r>
            <a:r>
              <a:rPr lang="en-US" dirty="0" err="1" smtClean="0"/>
              <a:t>geleneksel</a:t>
            </a:r>
            <a:r>
              <a:rPr lang="en-US" dirty="0" smtClean="0"/>
              <a:t> </a:t>
            </a:r>
            <a:r>
              <a:rPr lang="en-US" dirty="0" err="1" smtClean="0"/>
              <a:t>yönteme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üstünlükleri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</a:t>
            </a:r>
            <a:r>
              <a:rPr lang="tr-TR" b="1" dirty="0" smtClean="0"/>
              <a:t>Yan </a:t>
            </a:r>
            <a:r>
              <a:rPr lang="tr-TR" b="1" dirty="0"/>
              <a:t>yana oturan başarı düzeyleri (yetenekleri) birbirinden farklı iki öğrencinin tamamen farklı soruları alıyor olmaları. </a:t>
            </a:r>
            <a:endParaRPr lang="en-US" b="1" dirty="0" smtClean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497703"/>
            <a:ext cx="4473021" cy="2516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08" y="2497703"/>
            <a:ext cx="3346630" cy="2509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7280" y="5049775"/>
                <a:ext cx="10955173" cy="84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Çok </a:t>
                </a:r>
                <a:r>
                  <a:rPr lang="en-US" dirty="0" err="1" smtClean="0"/>
                  <a:t>sayıda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soruya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sahip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bankadan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soru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iki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öğrencinin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aynı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soruyu</a:t>
                </a:r>
                <a:r>
                  <a:rPr lang="en-US" dirty="0" smtClean="0"/>
                  <a:t> alma </a:t>
                </a:r>
                <a:r>
                  <a:rPr lang="en-US" dirty="0" err="1" smtClean="0"/>
                  <a:t>ihtimalleri</a:t>
                </a:r>
                <a:r>
                  <a:rPr lang="en-US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    kadar </a:t>
                </a:r>
                <a:r>
                  <a:rPr lang="en-US" dirty="0" err="1" smtClean="0"/>
                  <a:t>olacaktır</a:t>
                </a:r>
                <a:r>
                  <a:rPr lang="en-US" dirty="0" smtClean="0"/>
                  <a:t>. </a:t>
                </a:r>
                <a:endParaRPr lang="tr-TR" dirty="0"/>
              </a:p>
              <a:p>
                <a:r>
                  <a:rPr lang="en-US" dirty="0" smtClean="0"/>
                  <a:t>Bu </a:t>
                </a:r>
                <a:r>
                  <a:rPr lang="en-US" dirty="0" err="1" smtClean="0"/>
                  <a:t>durumda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kopya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ihtimali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neredeyse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sıfıra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inmektedir</a:t>
                </a:r>
                <a:r>
                  <a:rPr lang="en-US" dirty="0" smtClean="0"/>
                  <a:t>.</a:t>
                </a:r>
                <a:endParaRPr lang="tr-T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049775"/>
                <a:ext cx="10955173" cy="848758"/>
              </a:xfrm>
              <a:prstGeom prst="rect">
                <a:avLst/>
              </a:prstGeom>
              <a:blipFill rotWithShape="0">
                <a:blip r:embed="rId5"/>
                <a:stretch>
                  <a:fillRect l="-445" b="-64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none" dirty="0" smtClean="0"/>
              <a:t>k= </a:t>
            </a:r>
            <a:r>
              <a:rPr lang="en-US" cap="none" dirty="0" err="1"/>
              <a:t>A</a:t>
            </a:r>
            <a:r>
              <a:rPr lang="en-US" cap="none" dirty="0" err="1" smtClean="0"/>
              <a:t>ynı</a:t>
            </a:r>
            <a:r>
              <a:rPr lang="en-US" cap="none" dirty="0" smtClean="0"/>
              <a:t> </a:t>
            </a:r>
            <a:r>
              <a:rPr lang="en-US" cap="none" dirty="0" err="1" smtClean="0"/>
              <a:t>davranışı</a:t>
            </a:r>
            <a:r>
              <a:rPr lang="en-US" cap="none" dirty="0" smtClean="0"/>
              <a:t> </a:t>
            </a:r>
            <a:r>
              <a:rPr lang="en-US" cap="none" dirty="0" err="1" smtClean="0"/>
              <a:t>ölçen</a:t>
            </a:r>
            <a:r>
              <a:rPr lang="en-US" cap="none" dirty="0" smtClean="0"/>
              <a:t> </a:t>
            </a:r>
            <a:r>
              <a:rPr lang="en-US" cap="none" dirty="0" err="1" smtClean="0"/>
              <a:t>bankadaki</a:t>
            </a:r>
            <a:r>
              <a:rPr lang="en-US" cap="none" dirty="0" smtClean="0"/>
              <a:t> </a:t>
            </a:r>
            <a:r>
              <a:rPr lang="en-US" cap="none" dirty="0" err="1" smtClean="0"/>
              <a:t>soru</a:t>
            </a:r>
            <a:r>
              <a:rPr lang="en-US" cap="none" dirty="0" smtClean="0"/>
              <a:t> </a:t>
            </a:r>
            <a:r>
              <a:rPr lang="en-US" cap="none" dirty="0" err="1" smtClean="0"/>
              <a:t>sayısı</a:t>
            </a:r>
            <a:endParaRPr lang="en-US" cap="none" dirty="0" smtClean="0"/>
          </a:p>
          <a:p>
            <a:r>
              <a:rPr lang="en-US" cap="none" dirty="0"/>
              <a:t>t</a:t>
            </a:r>
            <a:r>
              <a:rPr lang="en-US" cap="none" dirty="0" smtClean="0"/>
              <a:t>= </a:t>
            </a:r>
            <a:r>
              <a:rPr lang="en-US" cap="none" dirty="0" err="1" smtClean="0"/>
              <a:t>bankadan</a:t>
            </a:r>
            <a:r>
              <a:rPr lang="en-US" cap="none" dirty="0" smtClean="0"/>
              <a:t> </a:t>
            </a:r>
            <a:r>
              <a:rPr lang="en-US" cap="none" dirty="0" err="1" smtClean="0"/>
              <a:t>çekilmesi</a:t>
            </a:r>
            <a:r>
              <a:rPr lang="en-US" cap="none" dirty="0" smtClean="0"/>
              <a:t> </a:t>
            </a:r>
            <a:r>
              <a:rPr lang="en-US" cap="none" dirty="0" err="1" smtClean="0"/>
              <a:t>olası</a:t>
            </a:r>
            <a:r>
              <a:rPr lang="en-US" cap="none" dirty="0" smtClean="0"/>
              <a:t> </a:t>
            </a:r>
            <a:r>
              <a:rPr lang="en-US" cap="none" dirty="0" err="1" smtClean="0"/>
              <a:t>soru</a:t>
            </a:r>
            <a:r>
              <a:rPr lang="en-US" cap="none" dirty="0" smtClean="0"/>
              <a:t> </a:t>
            </a:r>
            <a:r>
              <a:rPr lang="en-US" cap="none" dirty="0" err="1" smtClean="0"/>
              <a:t>sayısı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50626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Bireye</a:t>
            </a:r>
            <a:r>
              <a:rPr lang="en-US" dirty="0"/>
              <a:t> </a:t>
            </a:r>
            <a:r>
              <a:rPr lang="en-US" dirty="0" err="1"/>
              <a:t>uyarlanmış</a:t>
            </a:r>
            <a:r>
              <a:rPr lang="en-US" dirty="0"/>
              <a:t> </a:t>
            </a:r>
            <a:r>
              <a:rPr lang="en-US" dirty="0" err="1"/>
              <a:t>sınavların</a:t>
            </a:r>
            <a:r>
              <a:rPr lang="en-US" dirty="0"/>
              <a:t> </a:t>
            </a:r>
            <a:r>
              <a:rPr lang="en-US" dirty="0" err="1"/>
              <a:t>geleneksel</a:t>
            </a:r>
            <a:r>
              <a:rPr lang="en-US" dirty="0"/>
              <a:t> </a:t>
            </a:r>
            <a:r>
              <a:rPr lang="en-US" dirty="0" err="1"/>
              <a:t>yönteme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üstünlükleri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2</a:t>
            </a:r>
            <a:r>
              <a:rPr lang="tr-TR" b="1" dirty="0"/>
              <a:t>. Sınav süresinin kısalması</a:t>
            </a:r>
            <a:endParaRPr lang="tr-TR" dirty="0"/>
          </a:p>
          <a:p>
            <a:pPr lvl="1"/>
            <a:r>
              <a:rPr lang="en-US" dirty="0" err="1" smtClean="0"/>
              <a:t>Öğrencinin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cevaplama</a:t>
            </a:r>
            <a:r>
              <a:rPr lang="en-US" dirty="0" smtClean="0"/>
              <a:t> </a:t>
            </a:r>
            <a:r>
              <a:rPr lang="en-US" dirty="0" err="1" smtClean="0"/>
              <a:t>ihtimalinin</a:t>
            </a:r>
            <a:r>
              <a:rPr lang="en-US" dirty="0" smtClean="0"/>
              <a:t> %100 </a:t>
            </a:r>
            <a:r>
              <a:rPr lang="en-US" dirty="0" err="1" smtClean="0"/>
              <a:t>ya</a:t>
            </a:r>
            <a:r>
              <a:rPr lang="en-US" dirty="0" smtClean="0"/>
              <a:t> da %0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sorularla</a:t>
            </a:r>
            <a:r>
              <a:rPr lang="en-US" dirty="0" smtClean="0"/>
              <a:t> </a:t>
            </a:r>
            <a:r>
              <a:rPr lang="en-US" dirty="0" err="1" smtClean="0"/>
              <a:t>vakit</a:t>
            </a:r>
            <a:r>
              <a:rPr lang="en-US" dirty="0" smtClean="0"/>
              <a:t> </a:t>
            </a:r>
            <a:r>
              <a:rPr lang="en-US" dirty="0" err="1" smtClean="0"/>
              <a:t>kaybetmesi</a:t>
            </a:r>
            <a:r>
              <a:rPr lang="en-US" dirty="0" smtClean="0"/>
              <a:t> </a:t>
            </a:r>
            <a:r>
              <a:rPr lang="en-US" dirty="0" err="1" smtClean="0"/>
              <a:t>engellenir</a:t>
            </a:r>
            <a:endParaRPr lang="en-US" dirty="0" smtClean="0"/>
          </a:p>
          <a:p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çalışmalar</a:t>
            </a:r>
            <a:r>
              <a:rPr lang="en-US" dirty="0" smtClean="0"/>
              <a:t> </a:t>
            </a:r>
            <a:r>
              <a:rPr lang="en-US" dirty="0" err="1" smtClean="0"/>
              <a:t>bireye</a:t>
            </a:r>
            <a:r>
              <a:rPr lang="en-US" dirty="0" smtClean="0"/>
              <a:t> </a:t>
            </a:r>
            <a:r>
              <a:rPr lang="en-US" dirty="0" err="1" smtClean="0"/>
              <a:t>uyarlanmış</a:t>
            </a:r>
            <a:r>
              <a:rPr lang="en-US" dirty="0" smtClean="0"/>
              <a:t> </a:t>
            </a:r>
            <a:r>
              <a:rPr lang="en-US" dirty="0" err="1" smtClean="0"/>
              <a:t>testlerin</a:t>
            </a:r>
            <a:r>
              <a:rPr lang="en-US" dirty="0" smtClean="0"/>
              <a:t> </a:t>
            </a:r>
            <a:r>
              <a:rPr lang="en-US" dirty="0" err="1" smtClean="0"/>
              <a:t>geleneksel</a:t>
            </a:r>
            <a:r>
              <a:rPr lang="en-US" dirty="0" smtClean="0"/>
              <a:t> </a:t>
            </a:r>
            <a:r>
              <a:rPr lang="en-US" dirty="0" err="1" smtClean="0"/>
              <a:t>yöntemlere</a:t>
            </a:r>
            <a:r>
              <a:rPr lang="en-US" dirty="0" smtClean="0"/>
              <a:t> </a:t>
            </a:r>
            <a:r>
              <a:rPr lang="en-US" dirty="0" err="1" smtClean="0"/>
              <a:t>oranla</a:t>
            </a:r>
            <a:r>
              <a:rPr lang="en-US" dirty="0" smtClean="0"/>
              <a:t> </a:t>
            </a:r>
            <a:r>
              <a:rPr lang="en-US" dirty="0" err="1" smtClean="0"/>
              <a:t>sınav</a:t>
            </a:r>
            <a:r>
              <a:rPr lang="en-US" dirty="0" smtClean="0"/>
              <a:t> </a:t>
            </a:r>
            <a:r>
              <a:rPr lang="en-US" dirty="0" err="1" smtClean="0"/>
              <a:t>süresini</a:t>
            </a:r>
            <a:r>
              <a:rPr lang="en-US" dirty="0" smtClean="0"/>
              <a:t> %50 </a:t>
            </a:r>
            <a:r>
              <a:rPr lang="en-US" dirty="0" err="1" smtClean="0"/>
              <a:t>kısalttığını</a:t>
            </a:r>
            <a:r>
              <a:rPr lang="en-US" dirty="0" smtClean="0"/>
              <a:t> </a:t>
            </a:r>
            <a:r>
              <a:rPr lang="en-US" dirty="0" err="1" smtClean="0"/>
              <a:t>göstermektedir</a:t>
            </a:r>
            <a:r>
              <a:rPr lang="en-US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941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Bireye</a:t>
            </a:r>
            <a:r>
              <a:rPr lang="en-US" dirty="0"/>
              <a:t> </a:t>
            </a:r>
            <a:r>
              <a:rPr lang="en-US" dirty="0" err="1"/>
              <a:t>uyarlanmış</a:t>
            </a:r>
            <a:r>
              <a:rPr lang="en-US" dirty="0"/>
              <a:t> </a:t>
            </a:r>
            <a:r>
              <a:rPr lang="en-US" dirty="0" err="1"/>
              <a:t>sınavların</a:t>
            </a:r>
            <a:r>
              <a:rPr lang="en-US" dirty="0"/>
              <a:t> </a:t>
            </a:r>
            <a:r>
              <a:rPr lang="en-US" dirty="0" err="1"/>
              <a:t>geleneksel</a:t>
            </a:r>
            <a:r>
              <a:rPr lang="en-US" dirty="0"/>
              <a:t> </a:t>
            </a:r>
            <a:r>
              <a:rPr lang="en-US" dirty="0" err="1"/>
              <a:t>yönteme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üstünlükleri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3</a:t>
            </a:r>
            <a:r>
              <a:rPr lang="tr-TR" b="1" dirty="0"/>
              <a:t>. Geniş ölçekli sınavlarda koordinasyon probleminin olmaması</a:t>
            </a:r>
            <a:endParaRPr lang="tr-TR" dirty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78" y="2291493"/>
            <a:ext cx="3922120" cy="2178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08" y="2291493"/>
            <a:ext cx="495300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3" y="2197378"/>
            <a:ext cx="2857500" cy="1895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83" y="4538612"/>
            <a:ext cx="4524375" cy="238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6" y="4538612"/>
            <a:ext cx="2803816" cy="210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9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Bireye</a:t>
            </a:r>
            <a:r>
              <a:rPr lang="en-US" dirty="0"/>
              <a:t> </a:t>
            </a:r>
            <a:r>
              <a:rPr lang="en-US" dirty="0" err="1"/>
              <a:t>uyarlanmış</a:t>
            </a:r>
            <a:r>
              <a:rPr lang="en-US" dirty="0"/>
              <a:t> </a:t>
            </a:r>
            <a:r>
              <a:rPr lang="en-US" dirty="0" err="1"/>
              <a:t>sınavların</a:t>
            </a:r>
            <a:r>
              <a:rPr lang="en-US" dirty="0"/>
              <a:t> </a:t>
            </a:r>
            <a:r>
              <a:rPr lang="en-US" dirty="0" err="1"/>
              <a:t>geleneksel</a:t>
            </a:r>
            <a:r>
              <a:rPr lang="en-US" dirty="0"/>
              <a:t> </a:t>
            </a:r>
            <a:r>
              <a:rPr lang="en-US" dirty="0" err="1"/>
              <a:t>yönteme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üstünlükleri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4</a:t>
            </a:r>
            <a:r>
              <a:rPr lang="tr-TR" b="1" dirty="0"/>
              <a:t>. Sınav sonuçlarının hemen bildirilmesi</a:t>
            </a:r>
            <a:endParaRPr lang="tr-TR" dirty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38" y="2307478"/>
            <a:ext cx="5286375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60893"/>
            <a:ext cx="5165133" cy="33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2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Bireye uyarlanmış sınavların geleneksel yönteme olan üstünlükleri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5</a:t>
            </a:r>
            <a:r>
              <a:rPr lang="tr-TR" b="1" dirty="0"/>
              <a:t>. Öğrencinin puanının gerçeğe daha yakın hesaplanması</a:t>
            </a:r>
            <a:endParaRPr lang="tr-TR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tr-TR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98334"/>
              </p:ext>
            </p:extLst>
          </p:nvPr>
        </p:nvGraphicFramePr>
        <p:xfrm>
          <a:off x="1712511" y="2515416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Geleneksel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Bireye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Uyarlanmış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noProof="0" dirty="0" smtClean="0"/>
                        <a:t>Tüm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sorular</a:t>
                      </a:r>
                      <a:r>
                        <a:rPr lang="en-US" dirty="0" smtClean="0"/>
                        <a:t> </a:t>
                      </a:r>
                      <a:r>
                        <a:rPr lang="tr-TR" noProof="0" dirty="0" smtClean="0"/>
                        <a:t>aynı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değerinde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 </a:t>
                      </a:r>
                      <a:r>
                        <a:rPr lang="en-US" dirty="0" err="1" smtClean="0"/>
                        <a:t>soru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farklı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değerinde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soru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beceri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için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soru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birden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çok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beceri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puanına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katkıda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bulunabilir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Yanlılığı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testpit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etmek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zor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Yanlılık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kolayca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analiz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edilebilir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5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Bireye uyarlanmış sınavların geleneksel yönteme olan üstünlükleri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6</a:t>
            </a:r>
            <a:r>
              <a:rPr lang="tr-TR" b="1" dirty="0"/>
              <a:t>. Multimedia imkânlarından daha çok yararlanma</a:t>
            </a:r>
            <a:endParaRPr lang="tr-TR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Geleneksel</a:t>
            </a:r>
            <a:r>
              <a:rPr lang="en-US" dirty="0" smtClean="0"/>
              <a:t> </a:t>
            </a:r>
            <a:r>
              <a:rPr lang="en-US" dirty="0" err="1" smtClean="0"/>
              <a:t>yöntemde</a:t>
            </a:r>
            <a:r>
              <a:rPr lang="en-US" dirty="0" smtClean="0"/>
              <a:t> video, </a:t>
            </a:r>
            <a:r>
              <a:rPr lang="en-US" dirty="0" err="1" smtClean="0"/>
              <a:t>ses</a:t>
            </a:r>
            <a:r>
              <a:rPr lang="en-US" dirty="0" smtClean="0"/>
              <a:t>, </a:t>
            </a:r>
            <a:r>
              <a:rPr lang="en-US" dirty="0" err="1" smtClean="0"/>
              <a:t>görsel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imkanlardan</a:t>
            </a:r>
            <a:r>
              <a:rPr lang="en-US" dirty="0" smtClean="0"/>
              <a:t> </a:t>
            </a:r>
            <a:r>
              <a:rPr lang="en-US" dirty="0" err="1" smtClean="0"/>
              <a:t>yararlanma</a:t>
            </a:r>
            <a:r>
              <a:rPr lang="en-US" dirty="0" smtClean="0"/>
              <a:t> </a:t>
            </a:r>
            <a:r>
              <a:rPr lang="en-US" dirty="0" err="1" smtClean="0"/>
              <a:t>imkanı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endParaRPr lang="en-US" dirty="0" smtClean="0"/>
          </a:p>
          <a:p>
            <a:pPr lvl="1"/>
            <a:r>
              <a:rPr lang="en-US" dirty="0" err="1" smtClean="0"/>
              <a:t>Bireye</a:t>
            </a:r>
            <a:r>
              <a:rPr lang="en-US" dirty="0" smtClean="0"/>
              <a:t> </a:t>
            </a:r>
            <a:r>
              <a:rPr lang="en-US" dirty="0" err="1" smtClean="0"/>
              <a:t>uyarlanmış</a:t>
            </a:r>
            <a:r>
              <a:rPr lang="en-US" dirty="0" smtClean="0"/>
              <a:t> online </a:t>
            </a:r>
            <a:r>
              <a:rPr lang="en-US" dirty="0" err="1" smtClean="0"/>
              <a:t>testlerde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multimedia </a:t>
            </a:r>
            <a:r>
              <a:rPr lang="en-US" dirty="0" err="1" smtClean="0"/>
              <a:t>imkanlardan</a:t>
            </a:r>
            <a:r>
              <a:rPr lang="en-US" dirty="0" smtClean="0"/>
              <a:t> </a:t>
            </a:r>
            <a:r>
              <a:rPr lang="en-US" dirty="0" err="1" smtClean="0"/>
              <a:t>yararlanmak</a:t>
            </a:r>
            <a:r>
              <a:rPr lang="en-US" dirty="0" smtClean="0"/>
              <a:t> </a:t>
            </a:r>
            <a:r>
              <a:rPr lang="en-US" dirty="0" err="1" smtClean="0"/>
              <a:t>mümkün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78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565</TotalTime>
  <Words>957</Words>
  <Application>Microsoft Office PowerPoint</Application>
  <PresentationFormat>Widescreen</PresentationFormat>
  <Paragraphs>181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Retrospect</vt:lpstr>
      <vt:lpstr>Online Ölçme ve Değerlendirme, Bireye Uyarlanmış Testlerde İmkanlar, Ufuklar. </vt:lpstr>
      <vt:lpstr>PowerPoint Presentation</vt:lpstr>
      <vt:lpstr>Bireye Uyarlanmış Testler</vt:lpstr>
      <vt:lpstr>Bireye uyarlanmış sınavların geleneksel yönteme olan üstünlükleri</vt:lpstr>
      <vt:lpstr>Bireye uyarlanmış sınavların geleneksel yönteme olan üstünlükleri</vt:lpstr>
      <vt:lpstr>Bireye uyarlanmış sınavların geleneksel yönteme olan üstünlükleri</vt:lpstr>
      <vt:lpstr>Bireye uyarlanmış sınavların geleneksel yönteme olan üstünlükleri</vt:lpstr>
      <vt:lpstr>Bireye uyarlanmış sınavların geleneksel yönteme olan üstünlükleri</vt:lpstr>
      <vt:lpstr>Bireye uyarlanmış sınavların geleneksel yönteme olan üstünlükleri</vt:lpstr>
      <vt:lpstr>Bireye uyarlanmış sınavların geleneksel yönteme olan üstünlükleri</vt:lpstr>
      <vt:lpstr>Bireye uyarlanmış sınavların geleneksel yönteme olan üstünlükleri</vt:lpstr>
      <vt:lpstr>Bireye uyarlanmış sınavların geleneksel yönteme olan üstünlükleri</vt:lpstr>
      <vt:lpstr>Bireye uyarlanmış sınavların henüz tam olarak çözülememiş problemleri</vt:lpstr>
      <vt:lpstr>Bireye uyarlanmış sınavların henüz tam olarak çözülememiş problemleri</vt:lpstr>
      <vt:lpstr>Bireye uyarlanmış sınavların henüz tam olarak çözülememiş problemleri</vt:lpstr>
      <vt:lpstr>Bireye uyarlanmış sınavların henüz tam olarak çözülememiş problemleri</vt:lpstr>
      <vt:lpstr>Bireye uyarlanmış sınavların henüz tam olarak çözülememiş problemleri</vt:lpstr>
      <vt:lpstr>Bireye Uyarlanmış Test Platformları</vt:lpstr>
      <vt:lpstr>Kapalı Kaynak Kodlu Sistemler</vt:lpstr>
      <vt:lpstr>Kapalı Kaynak Kodlu Sistemler</vt:lpstr>
      <vt:lpstr>Kapalı Kaynak Kodlu Sistemler</vt:lpstr>
      <vt:lpstr>Açık Kaynak Kodlu Sistemler</vt:lpstr>
      <vt:lpstr>Açık Kaynak Kodlu Sistemler</vt:lpstr>
      <vt:lpstr>Açık Kaynak Kodlu Sistemler</vt:lpstr>
      <vt:lpstr>Halihazırda kullanılan yazılımların genel özellikleri</vt:lpstr>
      <vt:lpstr>Halihazırda kullanılan yazılımların genel özellikleri</vt:lpstr>
      <vt:lpstr>Halihazırda kullanılan yazılımların genel özellikleri</vt:lpstr>
      <vt:lpstr>Halihazırda kullanılan yazılımların genel özellikleri</vt:lpstr>
      <vt:lpstr>Halihazırda kullanılan yazılımların genel özellikleri</vt:lpstr>
      <vt:lpstr>Halihazırda kullanılan yazılımların genel özellikleri</vt:lpstr>
      <vt:lpstr>Halihazırda kullanılan yazılımların genel özellikleri</vt:lpstr>
      <vt:lpstr>Yeni bir Yazılım Modeli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Ölçme ve Değerlendirme, Bireye Uyarlanmış Testlerde İmkanlar, Ufuklar. </dc:title>
  <dc:creator>murat murat</dc:creator>
  <cp:lastModifiedBy>murat murat</cp:lastModifiedBy>
  <cp:revision>104</cp:revision>
  <dcterms:created xsi:type="dcterms:W3CDTF">2015-01-26T10:41:02Z</dcterms:created>
  <dcterms:modified xsi:type="dcterms:W3CDTF">2015-02-04T11:11:31Z</dcterms:modified>
</cp:coreProperties>
</file>