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108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3.png" ContentType="image/png"/>
  <Override PartName="/ppt/media/image42.jpeg" ContentType="image/jpeg"/>
  <Override PartName="/ppt/media/image41.png" ContentType="image/png"/>
  <Override PartName="/ppt/media/image36.jpeg" ContentType="image/jpeg"/>
  <Override PartName="/ppt/media/image30.jpeg" ContentType="image/jpeg"/>
  <Override PartName="/ppt/media/image27.png" ContentType="image/png"/>
  <Override PartName="/ppt/media/image26.png" ContentType="image/png"/>
  <Override PartName="/ppt/media/image28.jpeg" ContentType="image/jpeg"/>
  <Override PartName="/ppt/media/image38.png" ContentType="image/png"/>
  <Override PartName="/ppt/media/image33.png" ContentType="image/png"/>
  <Override PartName="/ppt/media/image25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29.jpeg" ContentType="image/jpe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32.jpeg" ContentType="image/jpeg"/>
  <Override PartName="/ppt/media/image37.jpeg" ContentType="image/jpe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6.png" ContentType="image/png"/>
  <Override PartName="/ppt/media/image34.jpeg" ContentType="image/jpe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Relationship Id="rId3" Type="http://schemas.openxmlformats.org/officeDocument/2006/relationships/image" Target="../media/image27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3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22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5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25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0920" cy="5850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04000" y="2017080"/>
            <a:ext cx="907092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515232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504000" y="2017080"/>
            <a:ext cx="4426560" cy="226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9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1560" y="1768320"/>
            <a:ext cx="595080" cy="474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0920" cy="475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4000" y="2289240"/>
            <a:ext cx="9070920" cy="474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04000" y="2289240"/>
            <a:ext cx="9070920" cy="474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360"/>
            <a:ext cx="10078560" cy="7557480"/>
          </a:xfrm>
          <a:prstGeom prst="rect">
            <a:avLst/>
          </a:prstGeom>
          <a:ln>
            <a:noFill/>
          </a:ln>
        </p:spPr>
      </p:pic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092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0920" cy="474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504000" y="2289240"/>
            <a:ext cx="9070920" cy="4748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3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7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9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7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0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0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0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504000" y="576000"/>
            <a:ext cx="8637480" cy="717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37" name="CustomShape 2"/>
          <p:cNvSpPr/>
          <p:nvPr/>
        </p:nvSpPr>
        <p:spPr>
          <a:xfrm>
            <a:off x="504000" y="1800000"/>
            <a:ext cx="9069480" cy="43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200">
                <a:latin typeface="Arial"/>
              </a:rPr>
              <a:t>ÖZGE AYAZ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600">
                <a:latin typeface="Arial"/>
              </a:rPr>
              <a:t>DETAY  DANIŞMANLIK BİLGİSAYAR HİZMETLERİ SANAYİ ve DIŞ TİCARET A.Ş  ÜSKÜDAR/İSTANBUL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600">
                <a:latin typeface="Arial"/>
              </a:rPr>
              <a:t>GALİP  AYDIN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600">
                <a:latin typeface="Arial"/>
              </a:rPr>
              <a:t>FIRAT ÜNİVERSİTESİ  MÜHENDİSLİK  FAKÜLTESİ BİLGİSAYAR  MÜHENDİSLİĞİ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4000" y="576000"/>
            <a:ext cx="8637480" cy="71748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CustomShape 2"/>
          <p:cNvSpPr/>
          <p:nvPr/>
        </p:nvSpPr>
        <p:spPr>
          <a:xfrm>
            <a:off x="2377440" y="2714400"/>
            <a:ext cx="4570920" cy="103356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59" name="CustomShape 3"/>
          <p:cNvSpPr/>
          <p:nvPr/>
        </p:nvSpPr>
        <p:spPr>
          <a:xfrm>
            <a:off x="274320" y="29268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504000" y="1768680"/>
            <a:ext cx="9070920" cy="2089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lang="en-US" sz="3200">
                <a:latin typeface="Arial"/>
              </a:rPr>
              <a:t>NEDEN  DOCKER ?</a:t>
            </a:r>
            <a:endParaRPr/>
          </a:p>
        </p:txBody>
      </p:sp>
      <p:sp>
        <p:nvSpPr>
          <p:cNvPr id="361" name="CustomShape 5"/>
          <p:cNvSpPr/>
          <p:nvPr/>
        </p:nvSpPr>
        <p:spPr>
          <a:xfrm>
            <a:off x="504000" y="4058640"/>
            <a:ext cx="9070920" cy="2089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Linux  konteynırları  daha  hafiftir.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Saniyeler  içinde  sisteminizi    başlatır.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Konteynırlarınızı  adım  adım  inşa eder , eski  haline getirir ve yeniden  kullanabilir.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API  'lerinizi  kolaylıkla  yönetebilirsiniz.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457200" y="561240"/>
            <a:ext cx="8729280" cy="71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63" name="CustomShape 2"/>
          <p:cNvSpPr/>
          <p:nvPr/>
        </p:nvSpPr>
        <p:spPr>
          <a:xfrm>
            <a:off x="529920" y="1427040"/>
            <a:ext cx="9070560" cy="5064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400">
                <a:latin typeface="Arial"/>
              </a:rPr>
              <a:t>DOCKER'IN  GENEL  YAPISI  VE DİZAYNI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600">
                <a:latin typeface="Arial"/>
                <a:ea typeface="Times New Roman"/>
              </a:rPr>
              <a:t>Docker  </a:t>
            </a:r>
            <a:r>
              <a:rPr lang="en-US" sz="2600">
                <a:solidFill>
                  <a:srgbClr val="000000"/>
                </a:solidFill>
                <a:latin typeface="Arial"/>
                <a:ea typeface="Times New Roman"/>
              </a:rPr>
              <a:t>bilinen ve kullanılan lxc konteynerleri, cgroups, aufs, copy-on- write dosya sistemleri, ve daha bir çoğu  kullanıyor.</a:t>
            </a: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 Docker  sistemi 5 ayrı parçadan  oluşmaktadır.Bunlar  aşağıda  sıralanmıştır 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Docker  Servisi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Docker  İstemcisi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Docker  İmajı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Docker  Kaynağı</a:t>
            </a: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 </a:t>
            </a:r>
            <a:r>
              <a:rPr lang="en-US" sz="2600">
                <a:solidFill>
                  <a:srgbClr val="000000"/>
                </a:solidFill>
                <a:latin typeface="Arial"/>
                <a:ea typeface="WenQuanYi Zen Hei"/>
              </a:rPr>
              <a:t>Docker  Konteynırı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34632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: DOCKER</a:t>
            </a:r>
            <a:endParaRPr/>
          </a:p>
        </p:txBody>
      </p:sp>
      <p:pic>
        <p:nvPicPr>
          <p:cNvPr id="36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92160" y="1833840"/>
            <a:ext cx="7785000" cy="4383000"/>
          </a:xfrm>
          <a:prstGeom prst="rect">
            <a:avLst/>
          </a:prstGeom>
          <a:ln>
            <a:noFill/>
          </a:ln>
        </p:spPr>
      </p:pic>
      <p:sp>
        <p:nvSpPr>
          <p:cNvPr id="366" name="CustomShape 2"/>
          <p:cNvSpPr/>
          <p:nvPr/>
        </p:nvSpPr>
        <p:spPr>
          <a:xfrm>
            <a:off x="366840" y="581400"/>
            <a:ext cx="8729280" cy="71784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504000" y="575640"/>
            <a:ext cx="8546400" cy="71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68" name="CustomShape 2"/>
          <p:cNvSpPr/>
          <p:nvPr/>
        </p:nvSpPr>
        <p:spPr>
          <a:xfrm>
            <a:off x="504000" y="1799640"/>
            <a:ext cx="9070560" cy="43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Servisi ;  Docker  servisi sadece  konteynırların  ayarlarını  yapar  ve çalışma  zamanı  verilerini  toplar. Bir  sanallaştırma  yazılımı  değildir  ve  Restful API ' ye  sahiptir.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İstemcisi ; Aynı  makinede  yada  farklı bir makinede  çalışan , Docker servisine RESTful API  ile  bağlanarak  yönetir.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504000" y="575640"/>
            <a:ext cx="8729280" cy="71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70" name="CustomShape 2"/>
          <p:cNvSpPr/>
          <p:nvPr/>
        </p:nvSpPr>
        <p:spPr>
          <a:xfrm>
            <a:off x="504000" y="1799640"/>
            <a:ext cx="9070560" cy="43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imajları ; Üzerine  yazılımlarımızı  yükleyebildiğimiz ve  kendi  istediğimiz  şekilde  oluşturabildiğimiz  portatif sistem  imajlarıdır.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Kaynağı ; Docker  imajlarını  depoladığınız , push  pull  işlemlerini  yapabildiğimiz  depodur.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Konteynırı ; Bir  docker  imajı üzerinde koştuğunuz bir  dizi  komutun sistemdeki  diğer  tüm servislerden  izole  çalıştığı sanal ortamdır.Sanal  sunucu  olarak  düşünülebilir.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575640"/>
            <a:ext cx="8637840" cy="71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72" name="CustomShape 2"/>
          <p:cNvSpPr/>
          <p:nvPr/>
        </p:nvSpPr>
        <p:spPr>
          <a:xfrm>
            <a:off x="504000" y="1799640"/>
            <a:ext cx="9070560" cy="43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SİSTEMİ  NASIL  ÇALIŞIR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istemci-sunucu  yapısını  kullanır. Docker  istemcisi  Docker  daemon(sanal  program)   Docker  içeriklerini kolay bir şekilde  inşa eder , çalıştırır  ve dağıtır. Docker  istemci  ve daemon  RESTful  API  soketi aracılığı  ile  iletişime geçer.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504000" y="575640"/>
            <a:ext cx="863820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504000" y="1257120"/>
            <a:ext cx="9070920" cy="5781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 sz="2600">
                <a:latin typeface="Arial"/>
              </a:rPr>
              <a:t>Docker Daemon ; Docker daemon host makinesi üzerinde  çalışır.Kullanıcılar  daemon ile  doğrudan etkileşim  içinde olmazlar sadece  Docker istemci aracılığı ile  ona ulaşabilirler.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 sz="2600">
                <a:latin typeface="Arial"/>
              </a:rPr>
              <a:t>Docker  istemci ; Docker  istemci “docker”  adı  altında binary  formda  bulunur.Docker  istemci birincil kullanıcılar  için Docker  arayüzüdür</a:t>
            </a:r>
            <a:r>
              <a:rPr lang="en-US" sz="3200">
                <a:latin typeface="Arial"/>
              </a:rPr>
              <a:t>.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504000" y="575640"/>
            <a:ext cx="8546400" cy="71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pic>
        <p:nvPicPr>
          <p:cNvPr id="37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71800" y="1655640"/>
            <a:ext cx="6075360" cy="456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504000" y="575640"/>
            <a:ext cx="854676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78" name="CustomShape 2"/>
          <p:cNvSpPr/>
          <p:nvPr/>
        </p:nvSpPr>
        <p:spPr>
          <a:xfrm>
            <a:off x="504000" y="1799640"/>
            <a:ext cx="9070920" cy="438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BİR  DOCKER  IMAJI  NASIL ÇALIŞTIRILIR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Her bir imaj katmanlar serisinden oluşmaktadır. Docker bir tek imaj içindeki bu katmanlar kombinasyonu için “union filesystems” ı kullanır.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Bir  Docker  imajında  değişiklik  yapılacağı  zaman yeni bir  katmana  inşa eder. Böylece  yeni bir  imaj  dağıtılmasına  gerek kalmaz   ve  bu da  Docker  imajının  hızlı ve basit  bir şekilde  dağıtılmasını  sağlar. 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pic>
        <p:nvPicPr>
          <p:cNvPr id="38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44440" y="1768680"/>
            <a:ext cx="7789680" cy="438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504000" y="576000"/>
            <a:ext cx="9460440" cy="717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39" name="CustomShape 2"/>
          <p:cNvSpPr/>
          <p:nvPr/>
        </p:nvSpPr>
        <p:spPr>
          <a:xfrm>
            <a:off x="457200" y="1835280"/>
            <a:ext cx="9069480" cy="43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SANALLAŞTIRMA  NEDİR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Sanallaştırma  ; günümüz  bilgisayarlarının  çok sayıda  işletim sistemi ve uygulamalarla  çalışmasını  mümkün kılarak  alt yapınızı daha basit  ve etkili hale getirmektedir. Sanallaştırma  sayesinde  uygulamalarınızı daha hızlı  dağıtabiliyor, performans ve kullanılabilirliği  arttırıyorsunuz.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36576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: DOCKER</a:t>
            </a:r>
            <a:endParaRPr/>
          </a:p>
        </p:txBody>
      </p:sp>
      <p:sp>
        <p:nvSpPr>
          <p:cNvPr id="382" name="CustomShape 2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8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63040" y="1768680"/>
            <a:ext cx="6125400" cy="408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504000" y="575640"/>
            <a:ext cx="863820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85" name="CustomShape 2"/>
          <p:cNvSpPr/>
          <p:nvPr/>
        </p:nvSpPr>
        <p:spPr>
          <a:xfrm>
            <a:off x="504000" y="1799640"/>
            <a:ext cx="9070920" cy="438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BİR  DOCKER  KAYNAĞI  NASIL ÇALIŞIR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600">
                <a:latin typeface="Arial"/>
              </a:rPr>
              <a:t>Docker  Kaynağı  docker imajlarını  depolamaktadır. Bir docker imajını inşa etmek için Docker Hub'ın herkese açık olan kaynakları kullanılabilir yada isteyen kendi kaynağını oluşturabilir.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254880" y="30132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87" name="CustomShape 2"/>
          <p:cNvSpPr/>
          <p:nvPr/>
        </p:nvSpPr>
        <p:spPr>
          <a:xfrm>
            <a:off x="504000" y="1768680"/>
            <a:ext cx="9071640" cy="516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DOCKER HUB</a:t>
            </a:r>
            <a:endParaRPr/>
          </a:p>
        </p:txBody>
      </p:sp>
      <p:pic>
        <p:nvPicPr>
          <p:cNvPr id="38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03800" y="2286000"/>
            <a:ext cx="6871680" cy="3863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504000" y="575640"/>
            <a:ext cx="863820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90" name="CustomShape 2"/>
          <p:cNvSpPr/>
          <p:nvPr/>
        </p:nvSpPr>
        <p:spPr>
          <a:xfrm>
            <a:off x="504000" y="1834920"/>
            <a:ext cx="9070920" cy="438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BİR  DOCKER  KONTEYNIRI  NASIL  ÇALIŞIR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Bİr  konteynır  ;  işletim sistemi , kullanıcı tarafından  eklenen  dosyalar ve metadatalardan  meydana  gelmektedir. Her  bir  konteynır  bir  imajdan  meydana gelmektedir.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504000" y="575640"/>
            <a:ext cx="854748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92" name="CustomShape 2"/>
          <p:cNvSpPr/>
          <p:nvPr/>
        </p:nvSpPr>
        <p:spPr>
          <a:xfrm>
            <a:off x="504000" y="1799640"/>
            <a:ext cx="9070920" cy="438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AĞ  AYARLARI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kurulumu  sırasında  konteynırlara  sanal  IP  oluşturması  için  “docker0”  bridge  ni  oluşturmaktadır. Eğer  istenirse  kendi  bridge nizi  oluşturup  konfigüre  edebilirsiniz.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27432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pic>
        <p:nvPicPr>
          <p:cNvPr id="39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48920" y="1768680"/>
            <a:ext cx="3780720" cy="438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04000" y="575640"/>
            <a:ext cx="863820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96" name="CustomShape 2"/>
          <p:cNvSpPr/>
          <p:nvPr/>
        </p:nvSpPr>
        <p:spPr>
          <a:xfrm>
            <a:off x="438120" y="1926360"/>
            <a:ext cx="9070920" cy="438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200">
                <a:latin typeface="Arial"/>
              </a:rPr>
              <a:t>DOCKER  KONTEYNIRLARININ  OTOMATİK  BAŞLATILMAS</a:t>
            </a:r>
            <a:r>
              <a:rPr lang="en-US" sz="2600">
                <a:latin typeface="Arial"/>
              </a:rPr>
              <a:t>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konteynırlarını  default  olarak  otomatik  başlama  yetkisi verilmemektedir. Eğer  otomatik  bir şekilde başlatılmasını  istiyorsak   bunu  iki  şekilde  yapabiliriz; process  yönetim  sistemlerini  kullanarak  veya  “--restart”  flagına  istediğimiz  değeri  set  edebiliriz.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25488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98" name="CustomShape 2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600">
                <a:latin typeface="Arial"/>
              </a:rPr>
              <a:t>DOCKER ARAYÜZLERİ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 sz="2600">
                <a:latin typeface="Arial"/>
              </a:rPr>
              <a:t>Docker  işlemlerini  hem  terminal  üzerinden  hem de docker  için geliştirilimiş  arayüzlerden  yapmamız  mümkündür. Docker  için  geliştirilmiş 2  arayüz  vardır. Bunlar ; Shipyard  ve DockerUI dir</a:t>
            </a:r>
            <a:r>
              <a:rPr lang="en-US" sz="3200">
                <a:latin typeface="Arial"/>
              </a:rPr>
              <a:t>. 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91440" y="29268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400" name="CustomShape 2"/>
          <p:cNvSpPr/>
          <p:nvPr/>
        </p:nvSpPr>
        <p:spPr>
          <a:xfrm>
            <a:off x="504000" y="1768680"/>
            <a:ext cx="9070920" cy="51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DockerUI</a:t>
            </a:r>
            <a:endParaRPr/>
          </a:p>
        </p:txBody>
      </p:sp>
      <p:pic>
        <p:nvPicPr>
          <p:cNvPr id="40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85160" y="2377440"/>
            <a:ext cx="6708240" cy="377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274320" y="301320"/>
            <a:ext cx="9070920" cy="12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403" name="CustomShape 2"/>
          <p:cNvSpPr/>
          <p:nvPr/>
        </p:nvSpPr>
        <p:spPr>
          <a:xfrm>
            <a:off x="504000" y="1768680"/>
            <a:ext cx="9070920" cy="51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Shipyard</a:t>
            </a:r>
            <a:endParaRPr/>
          </a:p>
        </p:txBody>
      </p:sp>
      <p:pic>
        <p:nvPicPr>
          <p:cNvPr id="40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04240" y="2377440"/>
            <a:ext cx="6670080" cy="377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72000" y="365760"/>
            <a:ext cx="9070560" cy="126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pic>
        <p:nvPicPr>
          <p:cNvPr id="3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86320" y="1768680"/>
            <a:ext cx="6505920" cy="438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504000" y="301320"/>
            <a:ext cx="907092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pic>
        <p:nvPicPr>
          <p:cNvPr id="40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5840" y="3474720"/>
            <a:ext cx="9016200" cy="2468880"/>
          </a:xfrm>
          <a:prstGeom prst="rect">
            <a:avLst/>
          </a:prstGeom>
          <a:ln>
            <a:noFill/>
          </a:ln>
        </p:spPr>
      </p:pic>
      <p:sp>
        <p:nvSpPr>
          <p:cNvPr id="407" name="TextShape 2"/>
          <p:cNvSpPr txBox="1"/>
          <p:nvPr/>
        </p:nvSpPr>
        <p:spPr>
          <a:xfrm>
            <a:off x="504000" y="1563120"/>
            <a:ext cx="9070920" cy="1728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600">
                <a:latin typeface="Arial"/>
              </a:rPr>
              <a:t>DOCKER  PROJE  ANALİZİ</a:t>
            </a:r>
            <a:endParaRPr/>
          </a:p>
          <a:p>
            <a:pPr>
              <a:lnSpc>
                <a:spcPct val="100000"/>
              </a:lnSpc>
            </a:pPr>
            <a:r>
              <a:rPr lang="en-US" sz="2600">
                <a:latin typeface="Arial"/>
              </a:rPr>
              <a:t>Aşağıdaki  tabloda   2013  yılının  Aralık  ayı  ile  2014  yılının  Ocak ve Kasım  aylarındaki  veriler gösterilmiştir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504000" y="575640"/>
            <a:ext cx="8547480" cy="718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pic>
        <p:nvPicPr>
          <p:cNvPr id="34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06720" y="1960560"/>
            <a:ext cx="6005520" cy="375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504000" y="576000"/>
            <a:ext cx="8637480" cy="717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504000" y="1800000"/>
            <a:ext cx="9069480" cy="43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NEDİR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Bilişim sektöründe de sanallaştırma alanı ile  ilgili gelişmeler sonucunda birçok sanallaştırma teknolojisi geliştirildi. Bu sanallaştırma teknolojilerinden biri de Docker ‘ dır. Docker Linux tabanlı uygulama sanallaştırma teknolojisidir ve Linux konteynerlerin içinde uygulama çalıştıran açık kaynak bir araçtır.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91840" y="5244840"/>
            <a:ext cx="3675240" cy="124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504000" y="576000"/>
            <a:ext cx="8637480" cy="717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48" name="CustomShape 2"/>
          <p:cNvSpPr/>
          <p:nvPr/>
        </p:nvSpPr>
        <p:spPr>
          <a:xfrm>
            <a:off x="504000" y="1800000"/>
            <a:ext cx="9069480" cy="43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NEDİR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 , Linux  ile  yıllardır  elimizde  olan birçok aracı  bir araya getirerek , uygulamaları  her platformda  çalışabilecek şekilde  paketleyen bir sistemdir. Oluşturacağınız  bir Docker  konteynırı , herhangi farklı  bir sistemde , her zaman beklenilen şekilde çalışır. Bu şekilde uygulamalarınızı standartlaştırarak  dağıtabilirsiniz.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17520" y="5029200"/>
            <a:ext cx="3971520" cy="201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91440" y="576000"/>
            <a:ext cx="9050040" cy="717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pic>
        <p:nvPicPr>
          <p:cNvPr id="35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09120" y="1799640"/>
            <a:ext cx="5258880" cy="438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4000" y="576000"/>
            <a:ext cx="8637480" cy="717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53" name="CustomShape 2"/>
          <p:cNvSpPr/>
          <p:nvPr/>
        </p:nvSpPr>
        <p:spPr>
          <a:xfrm>
            <a:off x="504000" y="1800000"/>
            <a:ext cx="9069480" cy="43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NEDEN  DOCKER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600">
                <a:latin typeface="Arial"/>
              </a:rPr>
              <a:t>Docker , uygulamaların eklentilerle  birleşmesini  hızlıca  sağlarken , geliştirme  ve ortam değişkenleri arasındaki  uyumsuzlukları  ortadan kaldırır. Yani  bilişim teknolojileri  nakil işlemlerini  hızlandırıp  aynı  uygulamanın  değişmeden  dizüstü  sistemlerinde , veri merkezlerinde  ve bulut  verilerinde  çalışmasını  sağlar.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504000" y="576000"/>
            <a:ext cx="8637480" cy="717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200">
                <a:latin typeface="Arial"/>
              </a:rPr>
              <a:t>UYGULAMA SANALLAŞTIRMADA YENİ BİR YAKLAŞIM  : DOCKER</a:t>
            </a:r>
            <a:endParaRPr/>
          </a:p>
        </p:txBody>
      </p:sp>
      <p:sp>
        <p:nvSpPr>
          <p:cNvPr id="355" name="CustomShape 2"/>
          <p:cNvSpPr/>
          <p:nvPr/>
        </p:nvSpPr>
        <p:spPr>
          <a:xfrm>
            <a:off x="504000" y="1800000"/>
            <a:ext cx="9069480" cy="4381920"/>
          </a:xfrm>
          <a:prstGeom prst="rect">
            <a:avLst/>
          </a:prstGeom>
          <a:noFill/>
          <a:ln>
            <a:noFill/>
          </a:ln>
        </p:spPr>
      </p:sp>
      <p:pic>
        <p:nvPicPr>
          <p:cNvPr id="3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80160" y="2039040"/>
            <a:ext cx="7049520" cy="408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