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2"/>
  </p:notesMasterIdLst>
  <p:handoutMasterIdLst>
    <p:handoutMasterId r:id="rId13"/>
  </p:handoutMasterIdLst>
  <p:sldIdLst>
    <p:sldId id="320" r:id="rId2"/>
    <p:sldId id="321" r:id="rId3"/>
    <p:sldId id="322" r:id="rId4"/>
    <p:sldId id="323" r:id="rId5"/>
    <p:sldId id="360" r:id="rId6"/>
    <p:sldId id="358" r:id="rId7"/>
    <p:sldId id="324" r:id="rId8"/>
    <p:sldId id="361" r:id="rId9"/>
    <p:sldId id="359" r:id="rId10"/>
    <p:sldId id="344" r:id="rId11"/>
  </p:sldIdLst>
  <p:sldSz cx="9144000" cy="6858000" type="screen4x3"/>
  <p:notesSz cx="6881813" cy="9296400"/>
  <p:defaultTextStyle>
    <a:defPPr>
      <a:defRPr lang="en-US"/>
    </a:defPPr>
    <a:lvl1pPr algn="l" rtl="0" fontAlgn="base">
      <a:spcBef>
        <a:spcPct val="0"/>
      </a:spcBef>
      <a:spcAft>
        <a:spcPct val="0"/>
      </a:spcAft>
      <a:defRPr sz="2500" kern="1200">
        <a:solidFill>
          <a:srgbClr val="EBFFC2"/>
        </a:solidFill>
        <a:latin typeface="Corbel" pitchFamily="34" charset="0"/>
        <a:ea typeface="+mn-ea"/>
        <a:cs typeface="+mn-cs"/>
      </a:defRPr>
    </a:lvl1pPr>
    <a:lvl2pPr marL="457200" algn="l" rtl="0" fontAlgn="base">
      <a:spcBef>
        <a:spcPct val="0"/>
      </a:spcBef>
      <a:spcAft>
        <a:spcPct val="0"/>
      </a:spcAft>
      <a:defRPr sz="2500" kern="1200">
        <a:solidFill>
          <a:srgbClr val="EBFFC2"/>
        </a:solidFill>
        <a:latin typeface="Corbel" pitchFamily="34" charset="0"/>
        <a:ea typeface="+mn-ea"/>
        <a:cs typeface="+mn-cs"/>
      </a:defRPr>
    </a:lvl2pPr>
    <a:lvl3pPr marL="914400" algn="l" rtl="0" fontAlgn="base">
      <a:spcBef>
        <a:spcPct val="0"/>
      </a:spcBef>
      <a:spcAft>
        <a:spcPct val="0"/>
      </a:spcAft>
      <a:defRPr sz="2500" kern="1200">
        <a:solidFill>
          <a:srgbClr val="EBFFC2"/>
        </a:solidFill>
        <a:latin typeface="Corbel" pitchFamily="34" charset="0"/>
        <a:ea typeface="+mn-ea"/>
        <a:cs typeface="+mn-cs"/>
      </a:defRPr>
    </a:lvl3pPr>
    <a:lvl4pPr marL="1371600" algn="l" rtl="0" fontAlgn="base">
      <a:spcBef>
        <a:spcPct val="0"/>
      </a:spcBef>
      <a:spcAft>
        <a:spcPct val="0"/>
      </a:spcAft>
      <a:defRPr sz="2500" kern="1200">
        <a:solidFill>
          <a:srgbClr val="EBFFC2"/>
        </a:solidFill>
        <a:latin typeface="Corbel" pitchFamily="34" charset="0"/>
        <a:ea typeface="+mn-ea"/>
        <a:cs typeface="+mn-cs"/>
      </a:defRPr>
    </a:lvl4pPr>
    <a:lvl5pPr marL="1828800" algn="l" rtl="0" fontAlgn="base">
      <a:spcBef>
        <a:spcPct val="0"/>
      </a:spcBef>
      <a:spcAft>
        <a:spcPct val="0"/>
      </a:spcAft>
      <a:defRPr sz="2500" kern="1200">
        <a:solidFill>
          <a:srgbClr val="EBFFC2"/>
        </a:solidFill>
        <a:latin typeface="Corbel" pitchFamily="34" charset="0"/>
        <a:ea typeface="+mn-ea"/>
        <a:cs typeface="+mn-cs"/>
      </a:defRPr>
    </a:lvl5pPr>
    <a:lvl6pPr marL="2286000" algn="l" defTabSz="914400" rtl="0" eaLnBrk="1" latinLnBrk="0" hangingPunct="1">
      <a:defRPr sz="2500" kern="1200">
        <a:solidFill>
          <a:srgbClr val="EBFFC2"/>
        </a:solidFill>
        <a:latin typeface="Corbel" pitchFamily="34" charset="0"/>
        <a:ea typeface="+mn-ea"/>
        <a:cs typeface="+mn-cs"/>
      </a:defRPr>
    </a:lvl6pPr>
    <a:lvl7pPr marL="2743200" algn="l" defTabSz="914400" rtl="0" eaLnBrk="1" latinLnBrk="0" hangingPunct="1">
      <a:defRPr sz="2500" kern="1200">
        <a:solidFill>
          <a:srgbClr val="EBFFC2"/>
        </a:solidFill>
        <a:latin typeface="Corbel" pitchFamily="34" charset="0"/>
        <a:ea typeface="+mn-ea"/>
        <a:cs typeface="+mn-cs"/>
      </a:defRPr>
    </a:lvl7pPr>
    <a:lvl8pPr marL="3200400" algn="l" defTabSz="914400" rtl="0" eaLnBrk="1" latinLnBrk="0" hangingPunct="1">
      <a:defRPr sz="2500" kern="1200">
        <a:solidFill>
          <a:srgbClr val="EBFFC2"/>
        </a:solidFill>
        <a:latin typeface="Corbel" pitchFamily="34" charset="0"/>
        <a:ea typeface="+mn-ea"/>
        <a:cs typeface="+mn-cs"/>
      </a:defRPr>
    </a:lvl8pPr>
    <a:lvl9pPr marL="3657600" algn="l" defTabSz="914400" rtl="0" eaLnBrk="1" latinLnBrk="0" hangingPunct="1">
      <a:defRPr sz="2500" kern="1200">
        <a:solidFill>
          <a:srgbClr val="EBFFC2"/>
        </a:solidFill>
        <a:latin typeface="Corbe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66FF33"/>
    <a:srgbClr val="9966FF"/>
    <a:srgbClr val="FFFFFF"/>
    <a:srgbClr val="ABABAB"/>
    <a:srgbClr val="101010"/>
    <a:srgbClr val="111111"/>
    <a:srgbClr val="0F0F0F"/>
    <a:srgbClr val="E8FFC8"/>
    <a:srgbClr val="FAF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3" autoAdjust="0"/>
    <p:restoredTop sz="94903" autoAdjust="0"/>
  </p:normalViewPr>
  <p:slideViewPr>
    <p:cSldViewPr>
      <p:cViewPr>
        <p:scale>
          <a:sx n="77" d="100"/>
          <a:sy n="77" d="100"/>
        </p:scale>
        <p:origin x="-106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1980"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82913" cy="465138"/>
          </a:xfrm>
          <a:prstGeom prst="rect">
            <a:avLst/>
          </a:prstGeom>
          <a:noFill/>
          <a:ln w="9525">
            <a:noFill/>
            <a:miter lim="800000"/>
            <a:headEnd/>
            <a:tailEnd/>
          </a:ln>
        </p:spPr>
        <p:txBody>
          <a:bodyPr vert="horz" wrap="square" lIns="92436" tIns="46219" rIns="92436" bIns="46219" numCol="1" anchor="t" anchorCtr="0" compatLnSpc="1">
            <a:prstTxWarp prst="textNoShape">
              <a:avLst/>
            </a:prstTxWarp>
          </a:bodyPr>
          <a:lstStyle>
            <a:lvl1pPr defTabSz="923925">
              <a:defRPr sz="1200">
                <a:solidFill>
                  <a:schemeClr val="tx1"/>
                </a:solidFill>
                <a:latin typeface="Calibri" pitchFamily="34" charset="0"/>
              </a:defRPr>
            </a:lvl1pPr>
          </a:lstStyle>
          <a:p>
            <a:endParaRPr lang="en-US" dirty="0"/>
          </a:p>
        </p:txBody>
      </p:sp>
      <p:sp>
        <p:nvSpPr>
          <p:cNvPr id="3" name="Date Placeholder 2"/>
          <p:cNvSpPr>
            <a:spLocks noGrp="1"/>
          </p:cNvSpPr>
          <p:nvPr>
            <p:ph type="dt" sz="quarter" idx="1"/>
          </p:nvPr>
        </p:nvSpPr>
        <p:spPr bwMode="auto">
          <a:xfrm>
            <a:off x="3897313" y="0"/>
            <a:ext cx="2982912" cy="465138"/>
          </a:xfrm>
          <a:prstGeom prst="rect">
            <a:avLst/>
          </a:prstGeom>
          <a:noFill/>
          <a:ln w="9525">
            <a:noFill/>
            <a:miter lim="800000"/>
            <a:headEnd/>
            <a:tailEnd/>
          </a:ln>
        </p:spPr>
        <p:txBody>
          <a:bodyPr vert="horz" wrap="square" lIns="92436" tIns="46219" rIns="92436" bIns="46219" numCol="1" anchor="t" anchorCtr="0" compatLnSpc="1">
            <a:prstTxWarp prst="textNoShape">
              <a:avLst/>
            </a:prstTxWarp>
          </a:bodyPr>
          <a:lstStyle>
            <a:lvl1pPr algn="r" defTabSz="923925">
              <a:defRPr sz="1200">
                <a:solidFill>
                  <a:schemeClr val="tx1"/>
                </a:solidFill>
                <a:latin typeface="Calibri" pitchFamily="34" charset="0"/>
              </a:defRPr>
            </a:lvl1pPr>
          </a:lstStyle>
          <a:p>
            <a:fld id="{3BF7C7B5-275F-4D1F-9AB4-9255447DBC73}" type="datetimeFigureOut">
              <a:rPr lang="en-US"/>
              <a:pPr/>
              <a:t>2/5/2015</a:t>
            </a:fld>
            <a:endParaRPr lang="en-US" dirty="0"/>
          </a:p>
        </p:txBody>
      </p:sp>
      <p:sp>
        <p:nvSpPr>
          <p:cNvPr id="4" name="Footer Placeholder 3"/>
          <p:cNvSpPr>
            <a:spLocks noGrp="1"/>
          </p:cNvSpPr>
          <p:nvPr>
            <p:ph type="ftr" sz="quarter" idx="2"/>
          </p:nvPr>
        </p:nvSpPr>
        <p:spPr bwMode="auto">
          <a:xfrm>
            <a:off x="0" y="8829675"/>
            <a:ext cx="2982913" cy="465138"/>
          </a:xfrm>
          <a:prstGeom prst="rect">
            <a:avLst/>
          </a:prstGeom>
          <a:noFill/>
          <a:ln w="9525">
            <a:noFill/>
            <a:miter lim="800000"/>
            <a:headEnd/>
            <a:tailEnd/>
          </a:ln>
        </p:spPr>
        <p:txBody>
          <a:bodyPr vert="horz" wrap="square" lIns="92436" tIns="46219" rIns="92436" bIns="46219" numCol="1" anchor="b" anchorCtr="0" compatLnSpc="1">
            <a:prstTxWarp prst="textNoShape">
              <a:avLst/>
            </a:prstTxWarp>
          </a:bodyPr>
          <a:lstStyle>
            <a:lvl1pPr defTabSz="923925">
              <a:defRPr sz="1200">
                <a:solidFill>
                  <a:schemeClr val="tx1"/>
                </a:solidFill>
                <a:latin typeface="Calibri" pitchFamily="34" charset="0"/>
              </a:defRPr>
            </a:lvl1pPr>
          </a:lstStyle>
          <a:p>
            <a:endParaRPr lang="en-US" dirty="0"/>
          </a:p>
        </p:txBody>
      </p:sp>
      <p:sp>
        <p:nvSpPr>
          <p:cNvPr id="5" name="Slide Number Placeholder 4"/>
          <p:cNvSpPr>
            <a:spLocks noGrp="1"/>
          </p:cNvSpPr>
          <p:nvPr>
            <p:ph type="sldNum" sz="quarter" idx="3"/>
          </p:nvPr>
        </p:nvSpPr>
        <p:spPr bwMode="auto">
          <a:xfrm>
            <a:off x="3897313" y="8829675"/>
            <a:ext cx="2982912" cy="465138"/>
          </a:xfrm>
          <a:prstGeom prst="rect">
            <a:avLst/>
          </a:prstGeom>
          <a:noFill/>
          <a:ln w="9525">
            <a:noFill/>
            <a:miter lim="800000"/>
            <a:headEnd/>
            <a:tailEnd/>
          </a:ln>
        </p:spPr>
        <p:txBody>
          <a:bodyPr vert="horz" wrap="square" lIns="92436" tIns="46219" rIns="92436" bIns="46219" numCol="1" anchor="b" anchorCtr="0" compatLnSpc="1">
            <a:prstTxWarp prst="textNoShape">
              <a:avLst/>
            </a:prstTxWarp>
          </a:bodyPr>
          <a:lstStyle>
            <a:lvl1pPr algn="r" defTabSz="923925">
              <a:defRPr sz="1200">
                <a:solidFill>
                  <a:schemeClr val="tx1"/>
                </a:solidFill>
                <a:latin typeface="Calibri" pitchFamily="34" charset="0"/>
              </a:defRPr>
            </a:lvl1pPr>
          </a:lstStyle>
          <a:p>
            <a:fld id="{3DADE544-1278-4EDA-8870-0A169B9A6D6D}" type="slidenum">
              <a:rPr lang="en-US"/>
              <a:pPr/>
              <a:t>‹#›</a:t>
            </a:fld>
            <a:endParaRPr lang="en-US" dirty="0"/>
          </a:p>
        </p:txBody>
      </p:sp>
    </p:spTree>
    <p:extLst>
      <p:ext uri="{BB962C8B-B14F-4D97-AF65-F5344CB8AC3E}">
        <p14:creationId xmlns:p14="http://schemas.microsoft.com/office/powerpoint/2010/main" val="71983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82913" cy="465138"/>
          </a:xfrm>
          <a:prstGeom prst="rect">
            <a:avLst/>
          </a:prstGeom>
          <a:noFill/>
          <a:ln w="9525">
            <a:noFill/>
            <a:miter lim="800000"/>
            <a:headEnd/>
            <a:tailEnd/>
          </a:ln>
        </p:spPr>
        <p:txBody>
          <a:bodyPr vert="horz" wrap="square" lIns="92436" tIns="46219" rIns="92436" bIns="46219" numCol="1" anchor="t" anchorCtr="0" compatLnSpc="1">
            <a:prstTxWarp prst="textNoShape">
              <a:avLst/>
            </a:prstTxWarp>
          </a:bodyPr>
          <a:lstStyle>
            <a:lvl1pPr defTabSz="923925">
              <a:defRPr sz="1200">
                <a:solidFill>
                  <a:schemeClr val="tx1"/>
                </a:solidFill>
                <a:latin typeface="Calibri" pitchFamily="34" charset="0"/>
              </a:defRPr>
            </a:lvl1pPr>
          </a:lstStyle>
          <a:p>
            <a:endParaRPr lang="en-US" dirty="0"/>
          </a:p>
        </p:txBody>
      </p:sp>
      <p:sp>
        <p:nvSpPr>
          <p:cNvPr id="3" name="Date Placeholder 2"/>
          <p:cNvSpPr>
            <a:spLocks noGrp="1"/>
          </p:cNvSpPr>
          <p:nvPr>
            <p:ph type="dt" idx="1"/>
          </p:nvPr>
        </p:nvSpPr>
        <p:spPr bwMode="auto">
          <a:xfrm>
            <a:off x="3897313" y="0"/>
            <a:ext cx="2982912" cy="465138"/>
          </a:xfrm>
          <a:prstGeom prst="rect">
            <a:avLst/>
          </a:prstGeom>
          <a:noFill/>
          <a:ln w="9525">
            <a:noFill/>
            <a:miter lim="800000"/>
            <a:headEnd/>
            <a:tailEnd/>
          </a:ln>
        </p:spPr>
        <p:txBody>
          <a:bodyPr vert="horz" wrap="square" lIns="92436" tIns="46219" rIns="92436" bIns="46219" numCol="1" anchor="t" anchorCtr="0" compatLnSpc="1">
            <a:prstTxWarp prst="textNoShape">
              <a:avLst/>
            </a:prstTxWarp>
          </a:bodyPr>
          <a:lstStyle>
            <a:lvl1pPr algn="r" defTabSz="923925">
              <a:defRPr sz="1200">
                <a:solidFill>
                  <a:schemeClr val="tx1"/>
                </a:solidFill>
                <a:latin typeface="Calibri" pitchFamily="34" charset="0"/>
              </a:defRPr>
            </a:lvl1pPr>
          </a:lstStyle>
          <a:p>
            <a:fld id="{9B46F231-FB2B-4655-A644-E2477325E686}" type="datetimeFigureOut">
              <a:rPr lang="en-US"/>
              <a:pPr/>
              <a:t>2/5/2015</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bwMode="auto">
          <a:xfrm>
            <a:off x="687388" y="4416425"/>
            <a:ext cx="5507037" cy="4183063"/>
          </a:xfrm>
          <a:prstGeom prst="rect">
            <a:avLst/>
          </a:prstGeom>
          <a:noFill/>
          <a:ln w="9525">
            <a:noFill/>
            <a:miter lim="800000"/>
            <a:headEnd/>
            <a:tailEnd/>
          </a:ln>
        </p:spPr>
        <p:txBody>
          <a:bodyPr vert="horz" wrap="square" lIns="92436" tIns="46219" rIns="92436" bIns="462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2982913" cy="465138"/>
          </a:xfrm>
          <a:prstGeom prst="rect">
            <a:avLst/>
          </a:prstGeom>
          <a:noFill/>
          <a:ln w="9525">
            <a:noFill/>
            <a:miter lim="800000"/>
            <a:headEnd/>
            <a:tailEnd/>
          </a:ln>
        </p:spPr>
        <p:txBody>
          <a:bodyPr vert="horz" wrap="square" lIns="92436" tIns="46219" rIns="92436" bIns="46219" numCol="1" anchor="b" anchorCtr="0" compatLnSpc="1">
            <a:prstTxWarp prst="textNoShape">
              <a:avLst/>
            </a:prstTxWarp>
          </a:bodyPr>
          <a:lstStyle>
            <a:lvl1pPr defTabSz="923925">
              <a:defRPr sz="1200">
                <a:solidFill>
                  <a:schemeClr val="tx1"/>
                </a:solidFill>
                <a:latin typeface="Calibri" pitchFamily="34" charset="0"/>
              </a:defRPr>
            </a:lvl1pPr>
          </a:lstStyle>
          <a:p>
            <a:endParaRPr lang="en-US" dirty="0"/>
          </a:p>
        </p:txBody>
      </p:sp>
      <p:sp>
        <p:nvSpPr>
          <p:cNvPr id="7" name="Slide Number Placeholder 6"/>
          <p:cNvSpPr>
            <a:spLocks noGrp="1"/>
          </p:cNvSpPr>
          <p:nvPr>
            <p:ph type="sldNum" sz="quarter" idx="5"/>
          </p:nvPr>
        </p:nvSpPr>
        <p:spPr bwMode="auto">
          <a:xfrm>
            <a:off x="3897313" y="8829675"/>
            <a:ext cx="2982912" cy="465138"/>
          </a:xfrm>
          <a:prstGeom prst="rect">
            <a:avLst/>
          </a:prstGeom>
          <a:noFill/>
          <a:ln w="9525">
            <a:noFill/>
            <a:miter lim="800000"/>
            <a:headEnd/>
            <a:tailEnd/>
          </a:ln>
        </p:spPr>
        <p:txBody>
          <a:bodyPr vert="horz" wrap="square" lIns="92436" tIns="46219" rIns="92436" bIns="46219" numCol="1" anchor="b" anchorCtr="0" compatLnSpc="1">
            <a:prstTxWarp prst="textNoShape">
              <a:avLst/>
            </a:prstTxWarp>
          </a:bodyPr>
          <a:lstStyle>
            <a:lvl1pPr algn="r" defTabSz="923925">
              <a:defRPr sz="1200">
                <a:solidFill>
                  <a:schemeClr val="tx1"/>
                </a:solidFill>
                <a:latin typeface="Calibri" pitchFamily="34" charset="0"/>
              </a:defRPr>
            </a:lvl1pPr>
          </a:lstStyle>
          <a:p>
            <a:fld id="{6FB4F6EA-423E-42DF-9292-215E7D886C4E}" type="slidenum">
              <a:rPr lang="en-US"/>
              <a:pPr/>
              <a:t>‹#›</a:t>
            </a:fld>
            <a:endParaRPr lang="en-US" dirty="0"/>
          </a:p>
        </p:txBody>
      </p:sp>
    </p:spTree>
    <p:extLst>
      <p:ext uri="{BB962C8B-B14F-4D97-AF65-F5344CB8AC3E}">
        <p14:creationId xmlns:p14="http://schemas.microsoft.com/office/powerpoint/2010/main" val="8843556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a:t>
            </a:r>
          </a:p>
        </p:txBody>
      </p:sp>
      <p:sp>
        <p:nvSpPr>
          <p:cNvPr id="5" name="Rectangle 6"/>
          <p:cNvSpPr>
            <a:spLocks noGrp="1" noChangeArrowheads="1"/>
          </p:cNvSpPr>
          <p:nvPr>
            <p:ph type="ftr" sz="quarter" idx="4"/>
          </p:nvPr>
        </p:nvSpPr>
        <p:spPr>
          <a:ln/>
        </p:spPr>
        <p:txBody>
          <a:bodyPr/>
          <a:lstStyle/>
          <a:p>
            <a:r>
              <a:rPr lang="en-US" dirty="0"/>
              <a:t>(c) 2007 National Academy for Software Development - http://academy.devbg.org. All rights reserved. Unauthorized copying or re-distribution is strictly prohibited.*</a:t>
            </a:r>
          </a:p>
        </p:txBody>
      </p:sp>
      <p:sp>
        <p:nvSpPr>
          <p:cNvPr id="6" name="Rectangle 7"/>
          <p:cNvSpPr>
            <a:spLocks noGrp="1" noChangeArrowheads="1"/>
          </p:cNvSpPr>
          <p:nvPr>
            <p:ph type="sldNum" sz="quarter" idx="5"/>
          </p:nvPr>
        </p:nvSpPr>
        <p:spPr>
          <a:ln/>
        </p:spPr>
        <p:txBody>
          <a:bodyPr/>
          <a:lstStyle/>
          <a:p>
            <a:fld id="{98624198-76BB-4B2B-BE15-D86C732EB88C}" type="slidenum">
              <a:rPr lang="en-US"/>
              <a:pPr/>
              <a:t>2</a:t>
            </a:fld>
            <a:r>
              <a:rPr lang="en-US" dirty="0"/>
              <a:t>##</a:t>
            </a:r>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bg-BG"/>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a:t>
            </a:r>
          </a:p>
        </p:txBody>
      </p:sp>
      <p:sp>
        <p:nvSpPr>
          <p:cNvPr id="5" name="Rectangle 6"/>
          <p:cNvSpPr>
            <a:spLocks noGrp="1" noChangeArrowheads="1"/>
          </p:cNvSpPr>
          <p:nvPr>
            <p:ph type="ftr" sz="quarter" idx="4"/>
          </p:nvPr>
        </p:nvSpPr>
        <p:spPr>
          <a:ln/>
        </p:spPr>
        <p:txBody>
          <a:bodyPr/>
          <a:lstStyle/>
          <a:p>
            <a:r>
              <a:rPr lang="en-US" dirty="0"/>
              <a:t>(c) 2007 National Academy for Software Development - http://academy.devbg.org. All rights reserved. Unauthorized copying or re-distribution is strictly prohibited.*</a:t>
            </a:r>
          </a:p>
        </p:txBody>
      </p:sp>
      <p:sp>
        <p:nvSpPr>
          <p:cNvPr id="6" name="Rectangle 7"/>
          <p:cNvSpPr>
            <a:spLocks noGrp="1" noChangeArrowheads="1"/>
          </p:cNvSpPr>
          <p:nvPr>
            <p:ph type="sldNum" sz="quarter" idx="5"/>
          </p:nvPr>
        </p:nvSpPr>
        <p:spPr>
          <a:ln/>
        </p:spPr>
        <p:txBody>
          <a:bodyPr/>
          <a:lstStyle/>
          <a:p>
            <a:fld id="{580C2E71-CDF7-4E92-A503-0EB54294F777}" type="slidenum">
              <a:rPr lang="en-US"/>
              <a:pPr/>
              <a:t>3</a:t>
            </a:fld>
            <a:r>
              <a:rPr lang="en-US" dirty="0"/>
              <a:t>##</a:t>
            </a:r>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bg-B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a:t>
            </a:r>
          </a:p>
        </p:txBody>
      </p:sp>
      <p:sp>
        <p:nvSpPr>
          <p:cNvPr id="5" name="Rectangle 6"/>
          <p:cNvSpPr>
            <a:spLocks noGrp="1" noChangeArrowheads="1"/>
          </p:cNvSpPr>
          <p:nvPr>
            <p:ph type="ftr" sz="quarter" idx="4"/>
          </p:nvPr>
        </p:nvSpPr>
        <p:spPr>
          <a:ln/>
        </p:spPr>
        <p:txBody>
          <a:bodyPr/>
          <a:lstStyle/>
          <a:p>
            <a:r>
              <a:rPr lang="en-US" dirty="0"/>
              <a:t>(c) 2007 National Academy for Software Development - http://academy.devbg.org. All rights reserved. Unauthorized copying or re-distribution is strictly prohibited.*</a:t>
            </a:r>
          </a:p>
        </p:txBody>
      </p:sp>
      <p:sp>
        <p:nvSpPr>
          <p:cNvPr id="6" name="Rectangle 7"/>
          <p:cNvSpPr>
            <a:spLocks noGrp="1" noChangeArrowheads="1"/>
          </p:cNvSpPr>
          <p:nvPr>
            <p:ph type="sldNum" sz="quarter" idx="5"/>
          </p:nvPr>
        </p:nvSpPr>
        <p:spPr>
          <a:ln/>
        </p:spPr>
        <p:txBody>
          <a:bodyPr/>
          <a:lstStyle/>
          <a:p>
            <a:fld id="{B74D87A3-311D-46C8-A1B3-CE652834BFB3}" type="slidenum">
              <a:rPr lang="en-US"/>
              <a:pPr/>
              <a:t>10</a:t>
            </a:fld>
            <a:r>
              <a:rPr lang="en-US" dirty="0"/>
              <a:t>##</a:t>
            </a:r>
          </a:p>
        </p:txBody>
      </p:sp>
      <p:sp>
        <p:nvSpPr>
          <p:cNvPr id="687106" name="Rectangle 2"/>
          <p:cNvSpPr>
            <a:spLocks noGrp="1" noRot="1" noChangeAspect="1" noChangeArrowheads="1" noTextEdit="1"/>
          </p:cNvSpPr>
          <p:nvPr>
            <p:ph type="sldImg"/>
          </p:nvPr>
        </p:nvSpPr>
        <p:spPr>
          <a:ln/>
        </p:spPr>
      </p:sp>
      <p:sp>
        <p:nvSpPr>
          <p:cNvPr id="687107" name="Rectangle 3"/>
          <p:cNvSpPr>
            <a:spLocks noGrp="1" noChangeArrowheads="1"/>
          </p:cNvSpPr>
          <p:nvPr>
            <p:ph type="body" idx="1"/>
          </p:nvPr>
        </p:nvSpPr>
        <p:spPr/>
        <p:txBody>
          <a:bodyPr/>
          <a:lstStyle/>
          <a:p>
            <a:endParaRPr lang="bg-B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hyperlink" Target="http://www.telerik.com/"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30E2307-1E40-4E12-8716-25BFDA8E7013}" type="datetime1">
              <a:rPr lang="en-US" smtClean="0"/>
              <a:pPr/>
              <a:t>2/5/2015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712954011"/>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5CFCF5A-EA79-452C-A52C-1A2668C2E7DF}" type="datetime1">
              <a:rPr lang="en-US" smtClean="0"/>
              <a:pPr/>
              <a:t>2/5/2015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37622448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E5C4C28-BD4B-4892-9A2D-6E19BD753A9A}" type="datetime1">
              <a:rPr lang="en-US" smtClean="0"/>
              <a:pPr/>
              <a:t>2/5/2015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85701007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 Title Slide">
    <p:spTree>
      <p:nvGrpSpPr>
        <p:cNvPr id="1" name=""/>
        <p:cNvGrpSpPr/>
        <p:nvPr/>
      </p:nvGrpSpPr>
      <p:grpSpPr>
        <a:xfrm>
          <a:off x="0" y="0"/>
          <a:ext cx="0" cy="0"/>
          <a:chOff x="0" y="0"/>
          <a:chExt cx="0" cy="0"/>
        </a:xfrm>
      </p:grpSpPr>
      <p:sp>
        <p:nvSpPr>
          <p:cNvPr id="6" name="Title 8"/>
          <p:cNvSpPr>
            <a:spLocks noGrp="1"/>
          </p:cNvSpPr>
          <p:nvPr>
            <p:ph type="ctrTitle" hasCustomPrompt="1"/>
          </p:nvPr>
        </p:nvSpPr>
        <p:spPr>
          <a:xfrm>
            <a:off x="457200" y="1524000"/>
            <a:ext cx="8229600" cy="1524000"/>
          </a:xfrm>
          <a:prstGeom prst="rect">
            <a:avLst/>
          </a:prstGeom>
        </p:spPr>
        <p:txBody>
          <a:bodyPr tIns="0" bIns="0" anchor="b" anchorCtr="0"/>
          <a:lstStyle>
            <a:lvl1pPr algn="r">
              <a:lnSpc>
                <a:spcPts val="5400"/>
              </a:lnSpc>
              <a:defRPr sz="5400" cap="none" baseline="0">
                <a:solidFill>
                  <a:srgbClr val="D4FF5B"/>
                </a:solidFill>
                <a:effectLst>
                  <a:outerShdw blurRad="30000" dist="30000" dir="2700000" algn="tl" rotWithShape="0">
                    <a:schemeClr val="bg2">
                      <a:shade val="45000"/>
                      <a:satMod val="150000"/>
                      <a:alpha val="90000"/>
                    </a:schemeClr>
                  </a:outerShdw>
                  <a:reflection blurRad="12000" stA="25000" endPos="49000" dist="5000" dir="5400000" sy="-100000" algn="bl" rotWithShape="0"/>
                </a:effectLst>
              </a:defRPr>
            </a:lvl1pPr>
          </a:lstStyle>
          <a:p>
            <a:r>
              <a:rPr lang="en-US" dirty="0" smtClean="0"/>
              <a:t>Presentation Title</a:t>
            </a:r>
            <a:endParaRPr lang="en-US" dirty="0"/>
          </a:p>
        </p:txBody>
      </p:sp>
      <p:sp>
        <p:nvSpPr>
          <p:cNvPr id="7" name="Subtitle 16"/>
          <p:cNvSpPr>
            <a:spLocks noGrp="1"/>
          </p:cNvSpPr>
          <p:nvPr>
            <p:ph type="subTitle" idx="1" hasCustomPrompt="1"/>
          </p:nvPr>
        </p:nvSpPr>
        <p:spPr>
          <a:xfrm>
            <a:off x="457200" y="3240880"/>
            <a:ext cx="8229600" cy="569120"/>
          </a:xfrm>
          <a:prstGeom prst="rect">
            <a:avLst/>
          </a:prstGeom>
        </p:spPr>
        <p:txBody>
          <a:bodyPr lIns="0" tIns="0" rIns="0" bIns="0" anchor="ctr" anchorCtr="0"/>
          <a:lstStyle>
            <a:lvl1pPr marL="0" indent="0" algn="r">
              <a:buNone/>
              <a:defRPr sz="2800">
                <a:solidFill>
                  <a:srgbClr val="FAF8C8"/>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Presentation Subtitle</a:t>
            </a:r>
            <a:endParaRPr lang="en-US" dirty="0"/>
          </a:p>
        </p:txBody>
      </p:sp>
      <p:cxnSp>
        <p:nvCxnSpPr>
          <p:cNvPr id="11" name="Straight Connector 10"/>
          <p:cNvCxnSpPr/>
          <p:nvPr userDrawn="1"/>
        </p:nvCxnSpPr>
        <p:spPr>
          <a:xfrm>
            <a:off x="2667000" y="4114800"/>
            <a:ext cx="6248400" cy="0"/>
          </a:xfrm>
          <a:prstGeom prst="line">
            <a:avLst/>
          </a:prstGeom>
          <a:ln w="38100" cap="rnd">
            <a:solidFill>
              <a:schemeClr val="accent5">
                <a:lumMod val="20000"/>
                <a:lumOff val="80000"/>
                <a:alpha val="50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0" hasCustomPrompt="1"/>
          </p:nvPr>
        </p:nvSpPr>
        <p:spPr>
          <a:xfrm>
            <a:off x="457200" y="5224046"/>
            <a:ext cx="3352800" cy="533400"/>
          </a:xfrm>
          <a:prstGeom prst="rect">
            <a:avLst/>
          </a:prstGeom>
          <a:noFill/>
        </p:spPr>
        <p:txBody>
          <a:bodyPr wrap="square" rtlCol="0">
            <a:spAutoFit/>
          </a:bodyPr>
          <a:lstStyle>
            <a:lvl1pPr algn="l" rtl="0" fontAlgn="base">
              <a:spcBef>
                <a:spcPct val="0"/>
              </a:spcBef>
              <a:spcAft>
                <a:spcPct val="0"/>
              </a:spcAft>
              <a:buNone/>
              <a:defRPr lang="en-US" sz="2800" b="1" kern="1200" dirty="0" smtClean="0">
                <a:solidFill>
                  <a:srgbClr val="DEFF9B"/>
                </a:solidFill>
                <a:effectLst>
                  <a:outerShdw blurRad="38100" dist="38100" dir="2700000" algn="tl">
                    <a:srgbClr val="000000">
                      <a:alpha val="43137"/>
                    </a:srgbClr>
                  </a:outerShdw>
                </a:effectLst>
                <a:latin typeface="Corbel" pitchFamily="34" charset="0"/>
                <a:ea typeface="+mn-ea"/>
                <a:cs typeface="+mn-cs"/>
              </a:defRPr>
            </a:lvl1pPr>
          </a:lstStyle>
          <a:p>
            <a:pPr lvl="0"/>
            <a:r>
              <a:rPr lang="en-US" dirty="0" smtClean="0"/>
              <a:t>Author Name</a:t>
            </a:r>
            <a:endParaRPr lang="en-US" dirty="0"/>
          </a:p>
        </p:txBody>
      </p:sp>
      <p:sp>
        <p:nvSpPr>
          <p:cNvPr id="15" name="Text Placeholder 13"/>
          <p:cNvSpPr>
            <a:spLocks noGrp="1"/>
          </p:cNvSpPr>
          <p:nvPr>
            <p:ph type="body" sz="quarter" idx="11" hasCustomPrompt="1"/>
          </p:nvPr>
        </p:nvSpPr>
        <p:spPr>
          <a:xfrm>
            <a:off x="457200" y="5757446"/>
            <a:ext cx="2090957" cy="369332"/>
          </a:xfrm>
          <a:prstGeom prst="rect">
            <a:avLst/>
          </a:prstGeom>
          <a:noFill/>
        </p:spPr>
        <p:txBody>
          <a:bodyPr wrap="none" rtlCol="0">
            <a:spAutoFit/>
          </a:bodyPr>
          <a:lstStyle>
            <a:lvl1pPr algn="l" rtl="0" fontAlgn="base">
              <a:spcBef>
                <a:spcPct val="0"/>
              </a:spcBef>
              <a:spcAft>
                <a:spcPct val="0"/>
              </a:spcAft>
              <a:buNone/>
              <a:defRPr lang="en-US" sz="1800" b="1" kern="1200" dirty="0" smtClean="0">
                <a:solidFill>
                  <a:srgbClr val="0EFE58"/>
                </a:solidFill>
                <a:effectLst>
                  <a:outerShdw blurRad="38100" dist="38100" dir="2700000" algn="tl">
                    <a:srgbClr val="000000">
                      <a:alpha val="43137"/>
                    </a:srgbClr>
                  </a:outerShdw>
                </a:effectLst>
                <a:latin typeface="Corbel" pitchFamily="34" charset="0"/>
                <a:ea typeface="+mn-ea"/>
                <a:cs typeface="+mn-cs"/>
              </a:defRPr>
            </a:lvl1pPr>
          </a:lstStyle>
          <a:p>
            <a:pPr algn="l"/>
            <a:r>
              <a:rPr lang="en-US" sz="1800" b="1" dirty="0" smtClean="0">
                <a:solidFill>
                  <a:srgbClr val="0EFE58"/>
                </a:solidFill>
                <a:effectLst>
                  <a:outerShdw blurRad="38100" dist="38100" dir="2700000" algn="tl">
                    <a:srgbClr val="000000">
                      <a:alpha val="43137"/>
                    </a:srgbClr>
                  </a:outerShdw>
                </a:effectLst>
              </a:rPr>
              <a:t>Telerik Corporation</a:t>
            </a:r>
            <a:endParaRPr lang="en-US" sz="1800" b="1" dirty="0">
              <a:solidFill>
                <a:srgbClr val="0EFE58"/>
              </a:solidFill>
              <a:effectLst>
                <a:outerShdw blurRad="38100" dist="38100" dir="2700000" algn="tl">
                  <a:srgbClr val="000000">
                    <a:alpha val="43137"/>
                  </a:srgbClr>
                </a:outerShdw>
              </a:effectLst>
            </a:endParaRPr>
          </a:p>
        </p:txBody>
      </p:sp>
      <p:sp>
        <p:nvSpPr>
          <p:cNvPr id="16" name="Text Placeholder 13"/>
          <p:cNvSpPr>
            <a:spLocks noGrp="1"/>
          </p:cNvSpPr>
          <p:nvPr>
            <p:ph type="body" sz="quarter" idx="12" hasCustomPrompt="1"/>
          </p:nvPr>
        </p:nvSpPr>
        <p:spPr>
          <a:xfrm>
            <a:off x="457200" y="6062246"/>
            <a:ext cx="1707903" cy="338554"/>
          </a:xfrm>
          <a:prstGeom prst="rect">
            <a:avLst/>
          </a:prstGeom>
          <a:noFill/>
        </p:spPr>
        <p:txBody>
          <a:bodyPr wrap="square" rtlCol="0">
            <a:spAutoFit/>
          </a:bodyPr>
          <a:lstStyle>
            <a:lvl1pPr algn="l" rtl="0" fontAlgn="base">
              <a:spcBef>
                <a:spcPct val="0"/>
              </a:spcBef>
              <a:spcAft>
                <a:spcPct val="0"/>
              </a:spcAft>
              <a:buNone/>
              <a:defRPr lang="en-US" sz="1600" b="1" kern="1200" dirty="0" smtClean="0">
                <a:solidFill>
                  <a:srgbClr val="0EFE58"/>
                </a:solidFill>
                <a:effectLst>
                  <a:outerShdw blurRad="38100" dist="38100" dir="2700000" algn="tl">
                    <a:srgbClr val="000000">
                      <a:alpha val="43137"/>
                    </a:srgbClr>
                  </a:outerShdw>
                </a:effectLst>
                <a:latin typeface="Corbel" pitchFamily="34" charset="0"/>
                <a:ea typeface="+mn-ea"/>
                <a:cs typeface="+mn-cs"/>
              </a:defRPr>
            </a:lvl1pPr>
          </a:lstStyle>
          <a:p>
            <a:pPr algn="l"/>
            <a:r>
              <a:rPr lang="en-US" sz="1600" b="1" dirty="0" smtClean="0">
                <a:solidFill>
                  <a:schemeClr val="tx1">
                    <a:lumMod val="50000"/>
                  </a:schemeClr>
                </a:solidFill>
                <a:effectLst>
                  <a:outerShdw blurRad="38100" dist="38100" dir="2700000" algn="tl">
                    <a:srgbClr val="000000">
                      <a:alpha val="43137"/>
                    </a:srgbClr>
                  </a:outerShdw>
                </a:effectLst>
                <a:hlinkClick r:id="rId2"/>
              </a:rPr>
              <a:t>www.telerik.com</a:t>
            </a:r>
            <a:endParaRPr lang="en-US" sz="1600" b="1" dirty="0">
              <a:solidFill>
                <a:schemeClr val="tx1">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urce Code Example">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828800" y="76200"/>
            <a:ext cx="7086600" cy="914400"/>
          </a:xfrm>
          <a:prstGeom prst="rect">
            <a:avLst/>
          </a:prstGeom>
        </p:spPr>
        <p:txBody>
          <a:bodyPr anchor="ctr" anchorCtr="0">
            <a:noAutofit/>
          </a:bodyPr>
          <a:lstStyle>
            <a:lvl1pPr>
              <a:lnSpc>
                <a:spcPts val="4000"/>
              </a:lnSpc>
              <a:defRPr sz="4000"/>
            </a:lvl1pPr>
          </a:lstStyle>
          <a:p>
            <a:r>
              <a:rPr lang="en-US" dirty="0" smtClean="0"/>
              <a:t>Slide Title</a:t>
            </a:r>
            <a:endParaRPr lang="en-US" dirty="0"/>
          </a:p>
        </p:txBody>
      </p:sp>
      <p:sp>
        <p:nvSpPr>
          <p:cNvPr id="4" name="Content Placeholder 2"/>
          <p:cNvSpPr>
            <a:spLocks noGrp="1"/>
          </p:cNvSpPr>
          <p:nvPr>
            <p:ph idx="1" hasCustomPrompt="1"/>
          </p:nvPr>
        </p:nvSpPr>
        <p:spPr>
          <a:xfrm>
            <a:off x="228600" y="1066800"/>
            <a:ext cx="8686800" cy="579646"/>
          </a:xfrm>
          <a:prstGeom prst="rect">
            <a:avLst/>
          </a:prstGeom>
        </p:spPr>
        <p:txBody>
          <a:bodyPr>
            <a:spAutoFit/>
          </a:bodyPr>
          <a:lstStyle>
            <a:lvl1pPr marL="282575" indent="-282575">
              <a:lnSpc>
                <a:spcPts val="3800"/>
              </a:lnSpc>
              <a:spcBef>
                <a:spcPts val="600"/>
              </a:spcBef>
              <a:spcAft>
                <a:spcPts val="600"/>
              </a:spcAft>
              <a:buClr>
                <a:schemeClr val="accent5">
                  <a:lumMod val="40000"/>
                  <a:lumOff val="60000"/>
                </a:schemeClr>
              </a:buClr>
              <a:buNone/>
              <a:tabLst>
                <a:tab pos="282575" algn="l"/>
              </a:tabLst>
              <a:defRPr sz="3000" baseline="0">
                <a:solidFill>
                  <a:schemeClr val="tx1">
                    <a:lumMod val="40000"/>
                    <a:lumOff val="60000"/>
                  </a:schemeClr>
                </a:solidFill>
              </a:defRPr>
            </a:lvl1pPr>
            <a:lvl2pPr>
              <a:lnSpc>
                <a:spcPts val="3800"/>
              </a:lnSpc>
              <a:spcBef>
                <a:spcPts val="600"/>
              </a:spcBef>
              <a:spcAft>
                <a:spcPts val="600"/>
              </a:spcAft>
              <a:buClr>
                <a:srgbClr val="8FD600"/>
              </a:buClr>
              <a:defRPr sz="3000">
                <a:solidFill>
                  <a:schemeClr val="tx1">
                    <a:lumMod val="40000"/>
                    <a:lumOff val="60000"/>
                  </a:schemeClr>
                </a:solidFill>
              </a:defRPr>
            </a:lvl2pPr>
            <a:lvl3pPr>
              <a:lnSpc>
                <a:spcPts val="3800"/>
              </a:lnSpc>
              <a:spcBef>
                <a:spcPts val="600"/>
              </a:spcBef>
              <a:spcAft>
                <a:spcPts val="600"/>
              </a:spcAft>
              <a:buClr>
                <a:srgbClr val="FFAD9F"/>
              </a:buClr>
              <a:defRPr sz="2800">
                <a:solidFill>
                  <a:schemeClr val="tx1">
                    <a:lumMod val="40000"/>
                    <a:lumOff val="60000"/>
                  </a:schemeClr>
                </a:solidFill>
              </a:defRPr>
            </a:lvl3pPr>
            <a:lvl4pPr>
              <a:lnSpc>
                <a:spcPts val="3800"/>
              </a:lnSpc>
              <a:spcBef>
                <a:spcPts val="600"/>
              </a:spcBef>
              <a:spcAft>
                <a:spcPts val="600"/>
              </a:spcAft>
              <a:buClr>
                <a:srgbClr val="FACF82"/>
              </a:buClr>
              <a:defRPr sz="2600">
                <a:solidFill>
                  <a:schemeClr val="tx1">
                    <a:lumMod val="40000"/>
                    <a:lumOff val="60000"/>
                  </a:schemeClr>
                </a:solidFill>
              </a:defRPr>
            </a:lvl4pPr>
            <a:lvl5pPr>
              <a:lnSpc>
                <a:spcPts val="3800"/>
              </a:lnSpc>
              <a:spcBef>
                <a:spcPts val="600"/>
              </a:spcBef>
              <a:spcAft>
                <a:spcPts val="600"/>
              </a:spcAft>
              <a:defRPr sz="2400">
                <a:solidFill>
                  <a:schemeClr val="tx1">
                    <a:lumMod val="40000"/>
                    <a:lumOff val="60000"/>
                  </a:schemeClr>
                </a:solidFill>
              </a:defRPr>
            </a:lvl5pPr>
          </a:lstStyle>
          <a:p>
            <a:pPr lvl="0"/>
            <a:r>
              <a:rPr lang="en-US" dirty="0" smtClean="0"/>
              <a:t>Example description</a:t>
            </a:r>
            <a:endParaRPr lang="en-US" dirty="0"/>
          </a:p>
        </p:txBody>
      </p:sp>
      <p:sp>
        <p:nvSpPr>
          <p:cNvPr id="6" name="Text Placeholder 5"/>
          <p:cNvSpPr>
            <a:spLocks noGrp="1"/>
          </p:cNvSpPr>
          <p:nvPr>
            <p:ph type="body" sz="quarter" idx="10" hasCustomPrompt="1"/>
          </p:nvPr>
        </p:nvSpPr>
        <p:spPr>
          <a:xfrm>
            <a:off x="342900" y="1828800"/>
            <a:ext cx="8382000" cy="4524315"/>
          </a:xfrm>
          <a:prstGeom prst="rect">
            <a:avLst/>
          </a:prstGeom>
          <a:solidFill>
            <a:schemeClr val="accent5">
              <a:lumMod val="40000"/>
              <a:lumOff val="60000"/>
              <a:alpha val="25000"/>
            </a:schemeClr>
          </a:solidFill>
          <a:ln w="12700">
            <a:solidFill>
              <a:schemeClr val="accent5">
                <a:lumMod val="60000"/>
                <a:lumOff val="40000"/>
              </a:schemeClr>
            </a:solidFill>
          </a:ln>
        </p:spPr>
        <p:txBody>
          <a:bodyPr wrap="square">
            <a:spAutoFit/>
          </a:bodyPr>
          <a:lstStyle>
            <a:lvl1pPr marL="0" indent="0" algn="l">
              <a:spcBef>
                <a:spcPts val="0"/>
              </a:spcBef>
              <a:buNone/>
              <a:defRPr lang="en-US" sz="1800" smtClean="0">
                <a:solidFill>
                  <a:srgbClr val="8CF4F2"/>
                </a:solidFill>
                <a:latin typeface="Consolas" pitchFamily="49" charset="0"/>
                <a:cs typeface="Consolas" pitchFamily="49" charset="0"/>
              </a:defRPr>
            </a:lvl1pPr>
          </a:lstStyle>
          <a:p>
            <a:pPr lvl="0"/>
            <a:r>
              <a:rPr lang="en-US" noProof="1" smtClean="0"/>
              <a:t>Source code box</a:t>
            </a:r>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a:p>
            <a:pPr lvl="0"/>
            <a:endParaRPr lang="en-US" noProof="1" smtClean="0"/>
          </a:p>
        </p:txBody>
      </p:sp>
      <p:sp>
        <p:nvSpPr>
          <p:cNvPr id="8" name="Slide Number Placeholder 7"/>
          <p:cNvSpPr>
            <a:spLocks noGrp="1"/>
          </p:cNvSpPr>
          <p:nvPr>
            <p:ph type="sldNum" sz="quarter" idx="11"/>
          </p:nvPr>
        </p:nvSpPr>
        <p:spPr/>
        <p:txBody>
          <a:bodyPr/>
          <a:lstStyle/>
          <a:p>
            <a:pPr>
              <a:defRPr/>
            </a:pPr>
            <a:fld id="{58452FF4-89E3-4D1B-9927-2DBDC00E58D7}"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estions Slide">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1828800" y="152400"/>
            <a:ext cx="7086600" cy="914400"/>
          </a:xfrm>
          <a:prstGeom prst="rect">
            <a:avLst/>
          </a:prstGeom>
        </p:spPr>
        <p:txBody>
          <a:bodyPr anchor="ctr" anchorCtr="0">
            <a:noAutofit/>
          </a:bodyPr>
          <a:lstStyle>
            <a:lvl1pPr>
              <a:lnSpc>
                <a:spcPts val="4000"/>
              </a:lnSpc>
              <a:defRPr sz="4000"/>
            </a:lvl1pPr>
          </a:lstStyle>
          <a:p>
            <a:r>
              <a:rPr lang="en-US" dirty="0" smtClean="0"/>
              <a:t>Presentation Title</a:t>
            </a:r>
            <a:endParaRPr lang="en-US" dirty="0"/>
          </a:p>
        </p:txBody>
      </p:sp>
      <p:sp>
        <p:nvSpPr>
          <p:cNvPr id="10" name="TextBox 9"/>
          <p:cNvSpPr txBox="1"/>
          <p:nvPr userDrawn="1"/>
        </p:nvSpPr>
        <p:spPr>
          <a:xfrm>
            <a:off x="1295400" y="2438400"/>
            <a:ext cx="6400800" cy="2097345"/>
          </a:xfrm>
          <a:prstGeom prst="rect">
            <a:avLst/>
          </a:prstGeom>
        </p:spPr>
        <p:txBody>
          <a:bodyPr anchor="ctr" anchorCtr="0"/>
          <a:lstStyle/>
          <a:p>
            <a:pPr marL="319088" marR="0" lvl="0" indent="-319088" algn="ctr" defTabSz="914400" rtl="0" eaLnBrk="0" fontAlgn="base" latinLnBrk="0" hangingPunct="0">
              <a:lnSpc>
                <a:spcPct val="100000"/>
              </a:lnSpc>
              <a:spcBef>
                <a:spcPct val="20000"/>
              </a:spcBef>
              <a:spcAft>
                <a:spcPct val="0"/>
              </a:spcAft>
              <a:buClr>
                <a:schemeClr val="accent5">
                  <a:lumMod val="40000"/>
                  <a:lumOff val="60000"/>
                </a:schemeClr>
              </a:buClr>
              <a:buSzPct val="70000"/>
              <a:buFont typeface="Wingdings 2" pitchFamily="18" charset="2"/>
              <a:buNone/>
              <a:tabLst/>
              <a:defRPr/>
            </a:pPr>
            <a:r>
              <a:rPr lang="en-US" sz="8000" b="1" kern="1200" dirty="0" smtClean="0">
                <a:solidFill>
                  <a:srgbClr val="E8FFC8"/>
                </a:solidFill>
                <a:effectLst>
                  <a:outerShdw blurRad="38100" dist="38100" dir="2700000" algn="tl">
                    <a:srgbClr val="000000">
                      <a:alpha val="43137"/>
                    </a:srgbClr>
                  </a:outerShdw>
                </a:effectLst>
                <a:latin typeface="+mn-lt"/>
                <a:ea typeface="+mn-ea"/>
                <a:cs typeface="+mn-cs"/>
              </a:rPr>
              <a:t>Questions?</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1FD9D02-426E-46C9-9EE9-0DE1EF8B2838}" type="datetime1">
              <a:rPr lang="en-US" smtClean="0"/>
              <a:pPr/>
              <a:t>2/5/2015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241389357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B8AEBBE-F8B2-42CF-9895-E86A608384EB}" type="datetime1">
              <a:rPr lang="en-US" smtClean="0"/>
              <a:pPr/>
              <a:t>2/5/2015</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09344059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1FAA6B6-10E5-4810-BC9F-DA72D8452E73}" type="datetime1">
              <a:rPr lang="en-US" smtClean="0"/>
              <a:pPr/>
              <a:t>2/5/2015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76713262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6D18D072-EF12-4AA2-BD71-ABC68B06D0E2}" type="datetime1">
              <a:rPr lang="en-US" smtClean="0"/>
              <a:pPr/>
              <a:t>2/5/2015</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64723736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B8CDBF60-6CC3-4B74-A60D-3486985E4346}" type="datetime1">
              <a:rPr lang="en-US" smtClean="0"/>
              <a:pPr/>
              <a:t>2/5/2015</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8209334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714818-984F-4759-BF72-A33BDC1963BD}" type="datetime1">
              <a:rPr lang="en-US" smtClean="0"/>
              <a:pPr/>
              <a:t>2/5/2015</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58439133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EA7E191-5F94-4FC1-B823-BD7CABF7FA06}" type="datetime1">
              <a:rPr lang="en-US" smtClean="0"/>
              <a:pPr/>
              <a:t>2/5/2015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37859755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8856D55-EFBE-4F9B-8A5F-09D42CA22A9B}" type="datetime1">
              <a:rPr lang="en-US" smtClean="0"/>
              <a:pPr/>
              <a:t>2/5/2015</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323051623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D110F-3F4E-48D9-B8AA-5D0E825AFDBA}" type="datetime1">
              <a:rPr lang="en-US" smtClean="0"/>
              <a:pPr/>
              <a:t>2/5/2015</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8452FF4-89E3-4D1B-9927-2DBDC00E58D7}" type="slidenum">
              <a:rPr lang="en-US" smtClean="0"/>
              <a:pPr>
                <a:defRPr/>
              </a:pPr>
              <a:t>‹#›</a:t>
            </a:fld>
            <a:endParaRPr lang="en-US" dirty="0"/>
          </a:p>
        </p:txBody>
      </p:sp>
    </p:spTree>
    <p:extLst>
      <p:ext uri="{BB962C8B-B14F-4D97-AF65-F5344CB8AC3E}">
        <p14:creationId xmlns:p14="http://schemas.microsoft.com/office/powerpoint/2010/main" val="188133329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03" r:id="rId13"/>
    <p:sldLayoutId id="2147483702"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975" y="1371600"/>
            <a:ext cx="8458200" cy="2514600"/>
          </a:xfrm>
        </p:spPr>
        <p:txBody>
          <a:bodyPr/>
          <a:lstStyle/>
          <a:p>
            <a:pPr>
              <a:lnSpc>
                <a:spcPts val="6000"/>
              </a:lnSpc>
            </a:pPr>
            <a:r>
              <a:rPr lang="tr-TR" dirty="0" smtClean="0">
                <a:solidFill>
                  <a:schemeClr val="tx1"/>
                </a:solidFill>
              </a:rPr>
              <a:t>Web Tabanlı Eşzamanlı Staj Denetimi ile Mesleki Verimliliğin Artırılması</a:t>
            </a:r>
            <a:endParaRPr lang="en-US" dirty="0">
              <a:solidFill>
                <a:schemeClr val="tx1"/>
              </a:solidFill>
            </a:endParaRPr>
          </a:p>
        </p:txBody>
      </p:sp>
      <p:sp>
        <p:nvSpPr>
          <p:cNvPr id="4" name="Text Placeholder 3"/>
          <p:cNvSpPr>
            <a:spLocks noGrp="1"/>
          </p:cNvSpPr>
          <p:nvPr>
            <p:ph type="body" sz="quarter" idx="10"/>
          </p:nvPr>
        </p:nvSpPr>
        <p:spPr>
          <a:xfrm>
            <a:off x="457200" y="5224046"/>
            <a:ext cx="3352800" cy="954107"/>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Ali İhsan Çelik</a:t>
            </a:r>
            <a:endParaRPr lang="en-US"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en-US"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Text Placeholder 5"/>
          <p:cNvSpPr>
            <a:spLocks noGrp="1"/>
          </p:cNvSpPr>
          <p:nvPr>
            <p:ph type="body" sz="quarter" idx="12"/>
          </p:nvPr>
        </p:nvSpPr>
        <p:spPr>
          <a:xfrm>
            <a:off x="460375" y="5867400"/>
            <a:ext cx="2362200" cy="338554"/>
          </a:xfrm>
        </p:spPr>
        <p:txBody>
          <a:bodyPr/>
          <a:lstStyle/>
          <a:p>
            <a:r>
              <a:rPr lang="tr-TR" dirty="0" smtClean="0">
                <a:solidFill>
                  <a:schemeClr val="tx1"/>
                </a:solidFill>
              </a:rPr>
              <a:t>acelik@adiyaman.edu.tr</a:t>
            </a:r>
            <a:endParaRPr lang="en-US" dirty="0">
              <a:solidFill>
                <a:schemeClr val="tx1"/>
              </a:solidFill>
            </a:endParaRPr>
          </a:p>
        </p:txBody>
      </p:sp>
      <p:pic>
        <p:nvPicPr>
          <p:cNvPr id="1026" name="Picture 2" descr="https://encrypted-tbn2.gstatic.com/images?q=tbn:ANd9GcRn2bzUaO-YnMPsBInjBmMchzVoVVWOqp2spRiPdAUnDEW7652eH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22203" y="4495799"/>
            <a:ext cx="2266950" cy="2019301"/>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4" descr="adıyaman üniversitesi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data:image/png;base64,iVBORw0KGgoAAAANSUhEUgAAAOsAAADWCAMAAAAHMIWUAAAAwFBMVEX///8AY7TX19fd29gAXrNslsMAYLMAW7Lb2tjg3dkAXbMAVrEAWbIAVbEAUbAAU7AAZbXQ1NbHztSluM3AytPM0dWEpMe7x9Kvv8/l4dqMqcl6nsWetcwATq+1w9E0ebphjsAudLmVrsohbrdOhL3v9fqHpcdZir9rmczb5/N2mMNfjcBGf7wAabYlcLhRh755o9GWttqkwN+HrNXW5PHC1emzyuStx+LZ5vK/0+mhus7L3O2EqdQARq4/gMFync3m8y8TAAAcSklEQVR4nOVdCXeizNK+0EA3i8oqBIxsRiYKOPt7Z7l5//+/+qqbzYCazS356sw5yaDRfqjq6nq6qov//OcC8v0SX3oh4b5cegRnk28Y3196DGeS7xonhZcexJkkljhO+3rpUZxFvmAORLi79DjOIPcax7AuLj2QM8hCYlg57eelR3Jy+Vqp9f+DFd8JXIv106UHc2LJOqyc9uvSozmp/FQ7qJzEXXo4p5Q7XdrCyin/XnpAJ5RPCvdI1D+XHtHJ5If6GConpZce0skkbSy4tWT899JjOpH8xc1qI5YN2tHHpLJ/GqhSgaz29/jSwzqJtLrEFkHrZp3VPiJt/9JacCTzvNFN2Y9H2+8bqJxu8DyPZq0Vfzza/tBa8AzxFGzDdz4ebW/pjbSQeSZOa8UfjPDctRbMmRVUHiXtBP5YtL2lN9hHfAM2bK34I9H2lt5ID3IDlSd2a8XKx7Hiu9aABZu0WHk0ba3449D2lt7gKeK3hMStFX8U2t7SGymutdr8cJubIOmXHuSRpKU3mluBJEn9C1o1YJXPlx7lUeRzMyuVVWXBxFO1ZuVp78PoI9D2P60Fp800JcSpsZJ5G2N8BNre+h/sNRZsGQjVTkoWW7/1/mn7t47e1PDcAt9y+cqptVx8GNre0Ruus2DetBIxqbX8cWh72NGbGpufuEgGaVZalH0Q2t7Rm01Db8Q8lcr10rNJvcp+ENq+lb2ppycBnRLD8fzVJpySHuGRHi494DfIoqU3Sb20BqE4q2xYRkZjxR+Btv/TWnDe0BvLZzYcLT2TIFRbsfn+aftdC0Fq6I1BZGrDJkDePGwCq1as3y5Mm0sP+pXyqbXgmt6g4LbMpp7JLBjJhltj5eX3Ttt/DemN7SViXoJJrxLbQW3wtE3b36cVtwGRUrMa3uMR80kmuOE8DtdLqwme3jlt7+hNINdRxP/GaTa1KhOWZd61ltGmIQFt2Ky+P9re0ZuyMVTe8ZJgERdFuEpcZsJbVvyeaXu3vdLSG49n66phzhOIJMJsaZmk3X6SW9qO3xttb+mNEtUW7AG90ReBZRPmhREywVGtRb6V90rb79sqpqKOjpAMNmwl4JPSMPLnDv/IhNnNaCOP8tLDf5G02RvNqoNeMar5jWzYni9mi8Wq2XVqrDhqrfjbpcf/AvnSqEjIas2ZUZ7icbqmsWFlwgiCp2i+DfZd0vb7Ljhs4nv+5oaFhqu8LEGjtkF6Jsw/ou3vJ0/5MKA3a456JbmyYddbitkmgwv8Y3mHtP2fdmnNG8XNpuuwwFoo0oWVmTAh9mxp9MC+O9reZW8aemPAynpzwzv2bBqFabyB2ImnNkx6UPl3R9vbsg+8rC1YvFXprotT2bAzt4L1ZhP5Xl+t7462/2qXybi2YAT0ZrUoOUwnrWlUbpg35okzwPrOaHtblCY0y+fSMsCEq9hwkRZhlHiVGx5CfV+0/d8BvZnejscsOKy3mWhsuFhk4KZ2YH1PtP1PF+g1BJ3w7mwZhQWsmpTfkMoNw2JrDXwT/65oezrI3mzWyZyADSPHtpYihBKbYGYyE94FlW7UtJZx3bS9y96ItQXPdDweT1K6cVi5YUIpOpjw1DN3YuXR+6Dt/22jiKJdT2j2BkLDVJL0HDRqVDZMF1tvt2LJvKXtxaUBHZBwQG/CYjH1jBvqhm1K0VM9XsPCivbb8Duh7Vv0prZgU8zCQruVchr81qEEXWzzbOXP99gwSHn1tH0r/1hHCY5vE5kYNvPDKUTDc6Pi6ITuJSb7FLtF2681T5n36Q3KRyqXizOXhhJ063saLRbghl1y0IbfAW3/2jqmRYPCFxdxgccjHFOCwyIJwtszXxQD33J3hIiNGC1tV6+Rtnf0RqknopEvPSLzjjubiiGnSeVmaTmk3mcy3Zm/M3CqrPi6afumX15JspGmanEEkxT88A3veqBmCIfFxHMqBrtfr9dN27vsTdjk5GYJNWFlNMFpVu0zyTLbEF9t8nWQuOYhtB1tF66Ntt+1Eww39CbOpx5/05jwSCvyVeOVEKKbicHq936wV0zb2/JKJah9sKhirKkp3QtmJmxXaWaa0bHrzeEDnviKafuPrvysDvnn2TKI8lTHo5FSZDQjJzdp5tUizMUlsPbDYDvaLl0V4enyj02QGyvFwncJJejBOlZuJ8yEq301ZsJLMcqi5YF1Z4u2Z5fGtyV/+/RGDhRJELCmxauZTZgXBnaTFzhdT73WhBFx98eJV0rbv3enx6pREhfrmRg9pLqijjQ9XM1MZsI8CxfzOBd9zzGeWHbgU67QirvyyobewBWpjGY2DRmCKOTGtxKNhvmqUAI5rhVEGd1KNA9N2Suk7d3psXVlwVVFgIRVVQJG58g3MmJeuJSKDRAeo/XCc7gRwSHNXhtt38o/Vp6m2jJKs2C5yiGUwOlm6fGkrZSgXti3DJ6ACRNy0BWTeTc7Lg2TSd56kOr0WONTJKWMEpvCE3N9UjQJnapSAsJ/EYJFk87ZA2ivjLZvnR6ro4h2rZAkReEgeqJ7h/ZsmsVpTvlOE/5TxhMEfuLZwwRAK+1m3RWcbe/KK6V6/TAbiy50ScCKgjUBGI5H98N5c+5DMLyZgtciTKV0qZ3Pkn7GrrPia8q2D+hNG9vpeZD8ptwm5lRVHY3SpmRNNqhPisSp5fJszh6yYnQ9tL07PZb3K2Q5iCZ0iCVMgxheEmxiHY+1ai+xCxcpabcdcmClNYrm87TL0vauOYbW5B+5VooCbFhTVR2iQ7uy4CTIUnXC0ZQOrWGjsxYIzzQQpzOX361hci2ngjt605RXbjd8WYARW1NWKTHWYpGRdtAoS+iUNGs3c40mQIZrYhAkc5v0w6kroe1bp8dqJVjdXiIz4iIPIBqkhC4KdUUoNtNtxhM9xOF6yhhPtUHuJtNovVrObFoTNCySvyRt77I383pcLeFpFx2s4TKDYAJUCrQdOA+WQppnluusHfipLM/XvtdU7SFnnqyiBSxPHt9zARek7W15pVCfHuucZuWJH1YBuGFdo264WFM3TG2Y2mueAsdL5mZD8qiSF2tx2ZEg4s7Eet/iCmj793bpa+hNuxi2ei2zZO6AoiCQ4PAEQ/RUUx66Qz5dh/Fi1W6QVzYsZisfrPpRJu/ytL3s05suyNmasljj8pVl3twg5oZLraI8tQ0TWsRGI+QEOEKzFwUsCCLIYDbna7QXp+2Pm2Pw9Gyc0IdahHlYKGDDmvRANQqTFjnMhAUdVAyUR64ZTwKcYEFt2GhIEDXrTX2C6cK0vdccY5uUbE/ZPErm89lyHUt4pOq0wIke0ZGJwwLkImZbUTU8uBZkYZgFdLGtdVzPjsvS9n5zjC2y+XjKKrhYL2FpdajHjfGtGq+7xDM14TwOI1BobcGUBcH7yhyuubzcWPElafugOQYKlB1QOV2XYM5iLBVrn05SZsJhITXFEyx24ln1NDVhszVh0PsmLoq8OYfX0fYfZ4Y6aI6xZWWPJYYgf7UoJDprgfBALMGKJ9wkgIslnbTN/jhbfnNaL24Tdg3IPSDmezPk7LR9088/yjstmI1N4PLAcmk6B6LFyWQMfjlxjRtmwhZMWj3N4PUmWmTXwpCuRU1apPqCS9H2n93psTqKWO5wTN2cFRSpYAwHosUloNMmStpukPMOjSDLeAM6rok8jSCX67CECHLWMvnLZNu38o8VvSHmPq1SK85TiIwhWsRaAQvpHN0QytlzaTyhjrkOF+k1mMh064LuN1ITlg2q41RxepHKWWn7oDkGyg9g5fQsSJIkYGW1MGvVguZ0yM0NhIHBolRuhTpclOsAMtQhZIZZ28TMdXIAiReg7QN6s0XQdxuxoHDlOvHMqiSR00YjDCoFBkBuZAgalllJS4JYuFhZNUzuUNdpzAw0idSVix1tx/89F9ZBcwzjkFYZWDplwYjZ0UGas5tGoTIaTVRm1DQXDSvtMoq1Mb1Qr77IZJduhXLhXIq2t+WVQpN/3DyBtQijKALCAzNW0zBbWgFfxXfweDTi6KEOhxWjepTojrQ4mlIbZtTemi4Cchna/r3fHKPrnXZArwWY7G/3NzNhBeYsx6onEPAdttIq6kRIqRHzRL6hJhzFgialzIbhCroQbR80xzD0p6AyuGDEQgyBn8Oz7fFiBDbMaDvNRRvgprJUHY9HtRGDjpkJ49uxEGerpO8YhHPQ9q3yyjqKWA/ozS7RS51NWawAhU+AzlAvDKxWnWhg1P7cATeFmGOWRiNNiNnKigCxtdzE0u267/DPQNvvu6h3D0HfhzXOAh9WVRotwsrDsSMOjcuVNODxOVtraeUiIC6wOlKlsvZUhp3UZMo+I+HpLLgOyo3iKSfcDk4QaPmEzbhNQRfakQI+CBjODZAg8FPFZDzm6FJEr4BVQxitUsHpQvSHZ9tPTds7elOfHuua1zwPr6JING8Hi6bLCCyGpVaCacziRbi2ylMFrLrMlmDCRAYGJLIQBI9WjzJj3Mlp+1b2xtlP0J9QLpu24GItF1yuyUxYHY3Aqmk4RW3YTVY5NxqNhZSZMLwJQsVCrVwhcbsxnBTroDnGji2mA1KEm2A6jfJSAh9F19qSbi5CtGiA+hYp6HikpouArbU8s2q4MtLSxcr3zLnbdDM4C20fNMfYQ9D3axVCwTjyf5uuReMIDsNsVOgVasKIpwpNJeqUIPqAd/EGxBZroEUgCqc3nenOQdsHzTG6U+YvwqtgIWaH9A0WLArMARUs3Id11alMmF4DLk89lWnPVg+wPuP6W7tmXqej7Z8Gp8fKl1hwK3qaSjSphWNAAiZszMHlxhKFp6UbasJA+5gJ05ASRA+jaTJdhXUu8Ay0fev0WB2eTl+hVooVAsZg2hCegsVOhO4wLTclM2sw4fVy5vI055OVuiJQhyZIhVTfY+Pk2fauvLLK3hD7WQHTLpHoxsxq9ptuGabMhLlwTTdibugWDESGKp2icBuA+Xq/Z/4qrP5OMclZaPvW6bHagsNXWXCHVxH0nGbpbAsiQzprsQKhBMxaB1hfsIk5CChpFC1xaRgy7tpmtKN2Op2Ctg+aY3QRzBvwClhTUnbKg7qkkFPYBAVsEA7/9ijd0esbU0Or17qOb2gnIDytG2qaYzhvhqqXiyiiDoiuPBDsW7RCaLouscICDgUrgHkTFtt/U1egnJS2D+hNlyh8g0h6CDqdg8GWtIAESxA2JL/nED2GlXeABfnx17Qre9be+2PT9kFzjKe2mJ6NVlIk2peMN5gNsxAS62W+WECosUuaijHnZLS96/1X5x+doyBt8WKteIiA8wVRqFeXpH1mozunpe1f+vTmyS2m1yBmPld/apdD2JyUtnf0Rqkps/U8gn4SqZkzOU22fdAcwyj2jOM8YpyOtg+aY8jRqyOmY0jTBrbLlx2Ntg9amxPvOD741VI7yC2adSzavh4053/2FtOpROdPQ9sHzTHQ6qIWTEUR+7RdOwptb5tj1L3/XrzFdAqpA9Uj0/Z/+6fHXknQjytNfqWrMzoCbe+aYzTZmxduMZ1IhJXco+1vb+bVL6981RbTKUSbH5u2D5tjvI2gH0/aPPexaPt9vzkGWl6JWgFa7T+6SvS30fbOpdert3nBOLgvzbpwnE7yXXllTW/IwRqQM0u73h+Dtt91SuxzxquQZpvaaWOb19P2QXnloSqmS0gdnx+Btv8zOD12jC2mY0q7hdrR9n9eBbXL3uBq7w7NrsgxVVKzkTfT9sHpMedZNSDnlbpHyRtp+6A5xjNrQM4rTe8Z9JZHZ3Wnx5rySuuqfHAj9a7Qm2j7gN48vwbkzOL0KMmLafuffnMM9LIakPOJVG+hduXFL81TdhY8v44tpv1SJwJeTdv/9rM3L6sBOa/ULQG2Hp31Eto+aI6BVppwtaJt+h7lJbR90BzDicQrlqg67v4q2j5ojsG3HVyuU5pBvpy2d/lH/UAbnmuUl9P2rjn/bFeL4CuWF2fbB80x3pF0qdJn5SnvumDrUHOlK5WXZdsH9OZdyRZtz5+E+nPQ++8UYvDEGXz8M7/vUJcR8hLa3tEbbJ8MK4pube9/Qf/zg2fNGeLP9w7MCBzy/E7yg+YYpxAyn8Kw+v1unMnOBuJ9kYvV3pG5oznpTjEK64NQ/wyePQZjqH50qzZBfN1iqjr81SzCRu9n/UtrH81Rsar7C6Kf0b1GeGKQ7Xc037f1tXbVsax5jTRnv+FNvOvAm+Ajnk/b++WVVOod/1TAUhzYgNMa2cGI7kOjKU2qmGnTXKJmkpv65kwZ8yXTOuNP/LFR/Zywn/ZoJof1Co7CHHmTeVDtbBF34lusbnzs8JqAi8gEXIkyHnMekSf+bKIJHNZSpAnwnklC+Gg8uc0dOrJn0/aO3rR2gpajiqynmTebpqOAwCe6pAS9E1uFl1A0qutS0uqN9qS6T0bBajiIP1qTvVjrcEUOc9kbe8aEfQRac7w1mXkgPD8O5knKGcSbrAxnveDl8dKxvEi3vDkZr+Atlgncesa7qY+sMZ0YW7T9371QB/SGjlhPq7KTQpTBtKa3SxmwovntFJGwABC2klb2bmDWkECOVJ8wtQo6HTnxFY1tCnVYRxVWFbByI1/usMoRe+COqQWyNTartj/jBCEHJ7Kog5eFC/JkiYgc6GDx/NhnLcxIEd2wF61J5QSeQdtbjtp2r6QVCQbHlFwwJiuvFYPqFa1UewmegJc3pTmi3bDpfhT1Z7bCsYSIgac+dig0wZNiOpRdWDfJmD7focYKlgKLOhKxQayxUz0QF7ASXqI6m7LWGhQrDIvd13HCToJDzO/Rqd5gfQZt32qO0Xo6QwlupmxsFVYwpbnFJmsa0qIFmFozOdPZ5E19gc7aOEjZTZIcQ4K7RHxs2EUMatiFdXGTjOFNDVa0gY8ysIiIpcVUKB7iiKrJI1+SIhc9wqqm8JZ0ToxMTadGp9cnn3g9aI5RjRhcG0dh1ljdscewEg/TOmK0KME/qgmMIc94aYnMW8saOVStgSxP4TfA6hCnKEx5J1YECotQgxU+fiYvNRNUpE59EMADA46pB0BGEt8GZBvraA1vWZr0US6BIMxRg/XJR2dtZW+69QZH9twVaVxRY52pdqVXPqVqnU8Cd27nBZ3YU3kqkahE5nhGkKh5rutJoCFqycQIJTPZiZVHHl40WCHsiYkeUWc/Nqt2guPluqBLCf0Ht2v+yIZ9mb2HrTp50ep1a3tsZ55y0ByDak3E9NSQRB+ox7ASVJZyjZVeQLnAGmVovmyPYKjKCm6UjFfIlNhxI0kxEZu1PJ9zYoWRzMb07wn1RRQrj1xhE9dYiadGdMCkcqlsTqKUhqse+//Yv3mEtfKK9KwdmqlOp1fUFWUN85Rb+ccuVDOr3DVaqjb1w0i2cxUspcUKs5fZAIo4PoG1EU3VVIYbEN6IisGGoaxvaqwoU7VqbjgKuHQibzijwsoTUwfVMqy8HLPtI6ZXFkQAVhuvZR5nMpGtW++xb2JNKbz/WfDaWuc7rAdp+6A5BhteXVbK6xtSxKt1Oipd8ADjCmuEUFyle8F/TsVCprMUsMP65o6rEBP5Y9dX6xhDvK2LVJPJIvHzkUXkuCpwJE4Jer2lWMmMLc/wJdFqtYoM/jYh1AfLM/ijQFsTGVY75kco1hzeI3pypq6SbDRD1m2L9QBt75pjhF20aUTNA99na2dFOxp6dHbM1+wTV3DDs3pxQksxWNIhJmyyRNPIaD/Ca35HYhNuzrM0pT6VBPWzuIkhwodVPfDZikXmEZXM4OlXID8ykbcoQhgPWUPYTGYi/dBIhPesYVB+XGRzRNx1Z5N7m3l1+Udhm960jbFg9WKRZ42sfXHrDXWEXP2HdLZBtn5vbzqS5Tq0bS+1L5PmA+t4mFTfT/+I/d5e4Lt4mNSft80KnD2Epz09dkp6c2bZou2LLag/dtCb9y+7aXu78mruB8K689FZg95/H0R20PbvH9KCqQxpe1cjG88Od2Z/tRC+2VNApl19B/zCb3vhk3xt2yxMqmj7ly6zKuHToEVJoQg0gCd2KAkxdQrOQpIKq6mGE08zd5DRVooy2n7/KIks4TIhx/5iCIJWtp2pLnGkhelEKtDwNLaNKYuUgIHhk+y6IyfYOrxFafsX7XF5i6QUiXFctOghpwFwGd2IOt1GiDPZ10zK86mDQL66fxf0DV9qisJ22YOUUsV+6qHlcBEcF63DNmfijBSUSwDr5nMW4HsjmzKbmXx0S0JmJPV0OGF5yvtPag+tIImmfNybjZKJZbLSXGBzts7KJuH/CBbBspwe9buIPM9wDynWm6j4fo37aJXN/JhuCnnjVcVxIa4fzyXGKkyckJJLLHGUHU+zQMRypVfdgYttFnuf9XUr4XB2NDdFXG2NAJtV8TWTGTNvq16iuYjI/uRYARvikxj3kUp9vj60ZFB8cBxTJjamux2E7tsA+SzQghJX4JiGWN7A6472rPzGk18jmwHXQyphblcF9f2nviVzirTx3q5c4ug5JV9oqZoIORLd/vWA7cUbcMhUr8lk79MMni+IeJnUrzjD+r5a8ftPo/6bIb5YGm9UrpFiMQgCn/BxMbPSFJzyRklgWsFCmyuJF0zeHIiDQvyB8UpYOFQVf/dX6leoSQLOLP4NgyHiIluArOCOiWkh0mtoWhYZzcHSPYXwrYUZoNII9x2SpBVPFRLcfdH79wduUBrYBx//cngoXW0O2trWqCNEcjB9/LQQ5CzjPlBAWj6rRvxrqg7+VMB58lZbPoGA7c42tLXIYxHU8Nl1xL8W/WCKRo94MTNer93jCwD1RGmgUk7QshfVmt5/EgamDLZc0Kl7FXAJIvNVumuM0ucXH125+1oMTJmtV9ns4sZMEPJWqTawXU5Si6+v60rwI1OGNw6MWcoT8/BTA08L1PDEYjhJIRzAmzecb77/og9nLoMbBvPDT+Y6EU7kJJtihwaoxX17a7uUH2tt50crmr5ObPl8eIED814QDhbSCqi6OErjhbuv8AXDz2fqTcWZcwb9EjBc21/oyi6g4HjLL8frHfL9G7fLltnCSxv1mPITT0x8C0761BV/k+IdM5SpVPt07LZrfz7vnLoMr6LShzM4RwdM0zq2FeTKDpdbA8XZaXp9/vi0Dy4DTLs6sifEHAExrdjiHWu5SaU9+mSxff7KFeZ5cP9V1H3fTfsSYYk26p/z8hOPFDwIUparp7HgnX6oATo5KdBK/vyNd3rmDrCCsU6f3etWz9c4/Ai6GiHDSOij+aZRyFroHfgKQeOyf870xJX7Lw/SvinUQgbEXFHmUeDPvOrJ8U0p4ZZUd8F0fyf+KsvLQsLgag9/MMbFvz/O+miZu1+fC3XvVNqCTB/agLGmcEUc5otsHTUHYKJonS3ysCw4rIEeQZGHQVYK1fIvZ+vuvy33X7NCG2zcHMJdCTtD1P7vuX8taEr499xPlOnhXev4af2+TSBIU8q/v67hUcb3Pz+H2jMM+lUwBaxKm2/nnaBPyZ+vn2JOOyZg2ktQf/j884KPGzwgd9+//n2AoO3givEcXQJKTd98+3l/VercIXd//vm7DrmRRufxs30PW5kFjFVVf/j07ef3a0f5SO7+/Pz6OQtTXWL9oZXa925jq3yywgrepSJ9yP5+/fW+QPbk7u7++6+fX798+/spWzyEcVmmRVGkZRk/PCzW//799uXrzx/f7+9OjfH/AHFV+xnXuHRKAAAAAElFTkSuQmC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https://encrypted-tbn2.gstatic.com/images?q=tbn:ANd9GcQgw-Qt20JbnxXzvPGHqGNgyjeGoCcjiy5RGMNOcWhVmaGIgqAs1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4916" y="35011"/>
            <a:ext cx="152400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ab2015.anadolu.edu.tr/img/konf_ust_banner_v3.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3516" y="160338"/>
            <a:ext cx="5180484" cy="12833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2"/>
          <p:cNvSpPr>
            <a:spLocks noGrp="1" noChangeArrowheads="1"/>
          </p:cNvSpPr>
          <p:nvPr>
            <p:ph type="ctrTitle"/>
          </p:nvPr>
        </p:nvSpPr>
        <p:spPr>
          <a:xfrm>
            <a:off x="1905000" y="2209800"/>
            <a:ext cx="4968875" cy="2482850"/>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nSpc>
                <a:spcPct val="100000"/>
              </a:lnSpc>
            </a:pPr>
            <a:r>
              <a:rPr lang="tr-T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Teşekkürler</a:t>
            </a:r>
            <a:br>
              <a:rPr lang="tr-T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tr-T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tr-T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tr-T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Ali İhsan ÇELİK</a:t>
            </a:r>
            <a:br>
              <a:rPr lang="tr-T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tr-T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tr-T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tr-TR"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05.02.2015</a:t>
            </a:r>
            <a:endParaRPr lang="en-US" b="1" cap="all" noProof="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6" name="Picture 8" descr="https://encrypted-tbn2.gstatic.com/images?q=tbn:ANd9GcQgw-Qt20JbnxXzvPGHqGNgyjeGoCcjiy5RGMNOcWhVmaGIgqAs1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52399"/>
            <a:ext cx="1524000" cy="1524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ChangeArrowheads="1"/>
          </p:cNvSpPr>
          <p:nvPr>
            <p:ph type="title"/>
          </p:nvPr>
        </p:nvSpPr>
        <p:spPr>
          <a:xfrm>
            <a:off x="457200" y="274638"/>
            <a:ext cx="4724400" cy="1143000"/>
          </a:xfrm>
        </p:spPr>
        <p:txBody>
          <a:bodyPr/>
          <a:lstStyle/>
          <a:p>
            <a:r>
              <a:rPr lang="tr-TR" dirty="0" smtClean="0"/>
              <a:t>Staj Nedir?</a:t>
            </a:r>
            <a:endParaRPr lang="bg-BG" dirty="0"/>
          </a:p>
        </p:txBody>
      </p:sp>
      <p:sp>
        <p:nvSpPr>
          <p:cNvPr id="423939" name="Rectangle 3"/>
          <p:cNvSpPr>
            <a:spLocks noGrp="1" noChangeArrowheads="1"/>
          </p:cNvSpPr>
          <p:nvPr>
            <p:ph idx="1"/>
          </p:nvPr>
        </p:nvSpPr>
        <p:spPr>
          <a:xfrm>
            <a:off x="457200" y="1295400"/>
            <a:ext cx="4953000" cy="4525963"/>
          </a:xfrm>
        </p:spPr>
        <p:txBody>
          <a:bodyPr>
            <a:noAutofit/>
          </a:bodyPr>
          <a:lstStyle/>
          <a:p>
            <a:pPr marL="0" indent="0" algn="just">
              <a:buNone/>
            </a:pPr>
            <a:r>
              <a:rPr lang="tr-TR" sz="2400" dirty="0"/>
              <a:t>Staj üniversite eğitim programlarının vazgeçilmez unsurlarından biridir. </a:t>
            </a:r>
            <a:r>
              <a:rPr lang="tr-TR" sz="2400" dirty="0" smtClean="0"/>
              <a:t>Staj </a:t>
            </a:r>
            <a:r>
              <a:rPr lang="tr-TR" sz="2400" dirty="0"/>
              <a:t>çalışmaları; öğrencilerin üniversitede almış oldukları bilgi, beceri ve alışkanlıklarını, gerçek ortamda gözlemlemeleri ve uygulamalarına olanak sağlamaktadır. Ancak, staj çalışmalarının amacına ulaşabilmesi için, öğrencilerin işe devamları ve alanında uzmanlaşmış öğretim elemanları tarafından denetlenmesi gereklidir</a:t>
            </a:r>
            <a:r>
              <a:rPr lang="tr-TR" sz="3600" dirty="0"/>
              <a:t>.</a:t>
            </a:r>
            <a:endParaRPr lang="en-US" sz="3600" dirty="0"/>
          </a:p>
        </p:txBody>
      </p:sp>
      <p:pic>
        <p:nvPicPr>
          <p:cNvPr id="8" name="Picture 8" descr="https://encrypted-tbn2.gstatic.com/images?q=tbn:ANd9GcQgw-Qt20JbnxXzvPGHqGNgyjeGoCcjiy5RGMNOcWhVmaGIgqAs1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4916" y="35011"/>
            <a:ext cx="152400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http://bys.trakya.edu.tr/data/file.php?id=491303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1522" y="1729946"/>
            <a:ext cx="2523929" cy="35669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ctrTitle"/>
          </p:nvPr>
        </p:nvSpPr>
        <p:spPr>
          <a:xfrm>
            <a:off x="1143000" y="25400"/>
            <a:ext cx="6480175" cy="736600"/>
          </a:xfrm>
        </p:spPr>
        <p:txBody>
          <a:bodyPr>
            <a:normAutofit fontScale="90000"/>
          </a:bodyPr>
          <a:lstStyle/>
          <a:p>
            <a:pPr>
              <a:lnSpc>
                <a:spcPct val="110000"/>
              </a:lnSpc>
            </a:pPr>
            <a:r>
              <a:rPr lang="tr-TR" dirty="0" smtClean="0"/>
              <a:t>Problem Nerede</a:t>
            </a:r>
            <a:r>
              <a:rPr lang="en-US" dirty="0" smtClean="0"/>
              <a:t>?</a:t>
            </a:r>
            <a:endParaRPr lang="bg-BG" dirty="0"/>
          </a:p>
        </p:txBody>
      </p:sp>
      <p:sp>
        <p:nvSpPr>
          <p:cNvPr id="2" name="Dikdörtgen 1"/>
          <p:cNvSpPr/>
          <p:nvPr/>
        </p:nvSpPr>
        <p:spPr>
          <a:xfrm>
            <a:off x="1295399" y="3095002"/>
            <a:ext cx="6705601" cy="3785652"/>
          </a:xfrm>
          <a:prstGeom prst="rect">
            <a:avLst/>
          </a:prstGeom>
        </p:spPr>
        <p:txBody>
          <a:bodyPr wrap="square">
            <a:spAutoFit/>
          </a:bodyPr>
          <a:lstStyle/>
          <a:p>
            <a:pPr algn="just"/>
            <a:r>
              <a:rPr lang="tr-TR" sz="2400" dirty="0">
                <a:solidFill>
                  <a:schemeClr val="tx1"/>
                </a:solidFill>
                <a:latin typeface="Times New Roman" panose="02020603050405020304" pitchFamily="18" charset="0"/>
                <a:cs typeface="Times New Roman" panose="02020603050405020304" pitchFamily="18" charset="0"/>
              </a:rPr>
              <a:t>Ülkemizde üniversiteleşme oranı ve üniversite okuyan genç nüfus her geçen gün artmaktadır. Aynı zamanda sanayileşme alanında önemli gelişmeler kaydedilmektedir. Bu gelişmelerin yanı sıra, diplomalı gençler iş bulmakta </a:t>
            </a:r>
            <a:r>
              <a:rPr lang="tr-TR" sz="2400" dirty="0" smtClean="0">
                <a:solidFill>
                  <a:schemeClr val="tx1"/>
                </a:solidFill>
                <a:latin typeface="Times New Roman" panose="02020603050405020304" pitchFamily="18" charset="0"/>
                <a:cs typeface="Times New Roman" panose="02020603050405020304" pitchFamily="18" charset="0"/>
              </a:rPr>
              <a:t>zorlanmaktadır. Aynı </a:t>
            </a:r>
            <a:r>
              <a:rPr lang="tr-TR" sz="2400" dirty="0">
                <a:solidFill>
                  <a:schemeClr val="tx1"/>
                </a:solidFill>
                <a:latin typeface="Times New Roman" panose="02020603050405020304" pitchFamily="18" charset="0"/>
                <a:cs typeface="Times New Roman" panose="02020603050405020304" pitchFamily="18" charset="0"/>
              </a:rPr>
              <a:t>soruna işverenler, sanayiciler ve şirketlerin insan kaynakları yöneticileri gözüyle bakınca sorun farklı boyutlarda görülmektedir. Bu kişiler aradıkları nitelikli elemanı bulmada zorlandıklarını ifade etmektedirler</a:t>
            </a:r>
            <a:r>
              <a:rPr lang="tr-TR" sz="1800" dirty="0">
                <a:solidFill>
                  <a:schemeClr val="tx1"/>
                </a:solidFill>
                <a:latin typeface="Times New Roman" panose="02020603050405020304" pitchFamily="18" charset="0"/>
                <a:cs typeface="Times New Roman" panose="02020603050405020304" pitchFamily="18" charset="0"/>
              </a:rPr>
              <a:t>. </a:t>
            </a:r>
            <a:endParaRPr lang="en-US" sz="1800" dirty="0">
              <a:solidFill>
                <a:schemeClr val="tx1"/>
              </a:solidFill>
              <a:latin typeface="Times New Roman" panose="02020603050405020304" pitchFamily="18" charset="0"/>
              <a:cs typeface="Times New Roman" panose="02020603050405020304" pitchFamily="18" charset="0"/>
            </a:endParaRPr>
          </a:p>
        </p:txBody>
      </p:sp>
      <p:sp>
        <p:nvSpPr>
          <p:cNvPr id="3" name="AutoShape 2" descr="data:image/jpeg;base64,/9j/4AAQSkZJRgABAQAAAQABAAD/2wCEAAkGBxITEhQUEhQWFhUXFxUUGBcVFxcUFBgYGBQWFhcYFBgaHCggHBolHBQUITEhJSkrLi4uFx8zODMsNygtLisBCgoKDg0OGxAQGiwmHyYsLCwsLCwsLCwsLCwsLCwsLCwsLCwsLCwsLCwsLCwsLCwsLCwsLCwsLCwsLCwsLCwsLP/AABEIAJkBSQMBIgACEQEDEQH/xAAcAAACAgMBAQAAAAAAAAAAAAAFBgQHAAEDAgj/xABKEAABAwIDBQYCBgcEBwkAAAABAAIDBBEFEiEGMUFRYRMiMnGBkaGxBxRCUnLRIzM0YoLB4aKy8PEWJFNzkrPCFRc1RFRjk9LT/8QAGQEAAgMBAAAAAAAAAAAAAAAAAQMAAgQF/8QAJBEAAgICAgMAAwADAAAAAAAAAAECEQMhEjEEIkETUXFhoeH/2gAMAwEAAhEDEQA/ALoh3ld1FpnalSlaXZWPRFreC4hda47lxBVl0VfYQC2tNW0sYYsWLFCGlixbUIcnjULoAvD94XtEBhCjEWKkrhINUURnZqxaYNF6KASBMd61HSk67l7ezveqm2RbKJWR20/VeXREKStOQstRF7JZ2Sk2WrI2Cjh2S8OYpVlylChGjmxdmhcY1JagyI1lXkhdV5coWOaxbK0oA0sWLahDSxYsUIYV5XorSIDFixYoQ0tL0tKENLS2sUIcopLFTPrAshrXgb14qcRiYO88D5+ibKKFRb+HSqqLuXtjkvybRU1zZ9yPX4hdoto4iAWkG9tAe8B5KNqtBUZXsbGHRelAoK5jx3SD8x5hTgUloambWLFiATS2tLahDw/eF7XiTgvaIDFwk3ruuMu9REZ0atrGbltAJFk8XspKjzb1IRYEYsWLEAmWXkhelihDwuUqkELhKigM4xqS1RY1KaiwI9LTlteS4IFjwVpbK0oAxYsWKEMWLFihDS0trShDFixYiA0sW1pQhpautrShBD242jZBHkB77tN5062B3fBVJNicjneNzifs5b+lgTdEn0M1fUPc4nV3fd9lvJrBxsnXDMGpaNlzlYOLnavPnxVMmXY/DgtW9IUMP+tH/wAtK4fhIHxRRmG1xOZlPJ6lgPxcmqh2io3HK2562smelZG4AtIt5lLU2OeKKK9o62tpnB0sUjddXWzNI6ltwrS2bxRtRGHDfxQvEKqGFpL7245dVA2axelMt4H2uRmYRl477fkrxn+xM8WrQ9rFixWFGlteTvWy4BQh5lXtRp6hq4OxeMaE2PUhSyEmsq2RNzSODR1+Q5lK821gfJaMaczvPolzbV1RftZbvYN3Z6taPLh5pco8chGtjdUcmhscaa2W3S40PtD1CKwVLH+Eg/P2VP1O2TGt7o15FRaPb6Rz+6wD+KxRUrKyhRc1RvUhqTdm9qhUd1+jxzTkzcPJXfQpdm1ixYgWMWLFihDFGqCpKj1IRQGR2FQ8f2igo488zvJo1c48gF0rans2F1r2VG7RzVGIVZa0kgG3JrR5KSdIkFboIbTfShPMS2L9E3gG6v8AUoFS7UYkT+jdK73KcMB2KijsXjM7mU6Yfh8bALMA9Fm/Lb0a/wACS2xCw36Sq6Cwq4XObxcWkH8lZezW1VNWszRPF+LTo4eYXqeiie2zmtI6gJF2j2P7E/WaI9nI3Ww8LuhCYpNdi3jT6LTW0jbFbdtqLRVA7OYD+F1t9uvRPDXX3JidiWqNrjUVLWC7j7AknyA1Kj4pWiNpse8d3G3WyWjXi5PE6k8T5lUlkURkMTlsI1mOVF/0VPdvN5sT6A6IHiW1NfFcugYBwsHO9+8iseIBen1bCNfiq87+l/x18IOEbfRO0qG9mfvC5YfTeD7pso6yOVuaNwcOnDS+o3jQ8VWu0uCNcC+LQ7y3e09QOaD7J7USUkzWy3LD3XEcW62trvBN9evNGOTdMEsWrRdK0uNJVMlY18bg5jhcEbv811KcIMWltaUAV5XRMpYg2FozEWb58SVXmNV0TXkSuMr7XIFy0Hkn/ajO4FrNXWsPMoHRbIxxtHaM7WQ94nhfksyo6TTpC7geLw30ZlKszZqYSNO8JYq9kWSOa5sYiPHKdPZGanGqbD2xwHM6V9tGjM7zNuCDqyyvjTOu1Fb2F+1ByW0cdx9eaQY8foyfA5pJ8YuLdQU6Yvi0UpbSTG/ag5QenXgVwptkoA1zHwEZuINzfmChFok01+hq2N2kOQMldnZbuSDXTk5OzXAi41B1BG5U9gmDyUrnx6mPewnkd48wnLYvEzJC6ImxY5w62vqPQpsJXpmTNBLaGKsrWtNswv8AFBJ6qV5NjlHDifMqRVxtbru6oa6rZfK1zb8szboTn8DjxLtnCpw+V+pnd8gheI4NUkEh2bqjDpS06930+RC6MqLai/pr72/JJ5mrh/gUaSvmiBjnabddxCHuwJjpc7SDGe8OHoeqsCbs5G2eA4HT/HX2Sjj+y074nRUr7AnMLn3HmmRlehE48dgbFjRzt7MPEco7t9wKh0myzmEdxrwRYkG9+oSzV7Pzdo5kpyObvzHVOezNLNHED2wcRwvcWV1aFtxk+jtgeHT08lzq3geI6FXRh8maJjubQfgqpO0Db5X6O+Cs3Z2UOpoiPu/zIV07FSVBFYStPcACSbAak9Ep4hWSVLixndi483ef5I3QErDtTjMLNzs54Bne+I0CC1m1r22tCQebjdvwAXemoGMAG/zXeSnjd4gCqc0XWP8AZEpdsoyP0kbx1YC9v8j80bp6yOZmeNwcPYg8iDqD0KgChh+6ELxHBxq+CR0b+Baf8AjobhRTI8f6JG1UpbTyEb7FLOxGGtbS9q62aQl5d04LNoMbdJRzQS2bUZdC3Rsjdxezl1bw8kEx/EntpooISWtEbcxG/dawVpNNAxRakM4xiEPyNcC7doboZthXVMUYMegPFJey1MRO3uOFjcuPIalOeO7V0uTJK1zmXtdjS+3U23LNKPFm6HsrQjQ4tV5tZ5XdG7gnjZvE5H92R5cLWs8WcPzW8GwqjeztYpDkcb8reaa6GGADu2KN2VlHiVHtlQugnzNuL95pGnsrK+j7aVs1KBI/9IzR195HA9Vy2vwdk8JAtmGrfyVe7OM7J8pdJ2TWixdcDU/ZbfS+npZMg/hnyRt2WJilcHO7zgCeF0Pc4JQFFRyuzMkdm33zXJ66i5TTG0ujuNbfy4pOSNu7NWJ0qoybE4o9ZCAFyg2iopDZswB/e7o9ylvE8j79pwudTYBB4cTpc2WzfZg36cTdVhtFp6fZZM8the9wRoRuKR8bc12Ybtd2m/nqieHTNAtEf0Z3s5dWg6tI5KFjMOmYcAg3snG4kvYnav6pMGPJEMhGdp1DHHTtGdOfTVXPdfLcjwbhpNhwvc+ivb6MMbNTQszG74j2LuoABYf+Ej1BWyD+HPyL6NpWltYmChYdRZbuIuSuLZhxCIyuJKDYhoVmlE6ON32daqpBBDR6pVrsNzTduReW2UO5DoveKY+2PutBc7cANboW6Ksl7zy2McA86+w3IXodCLf+EEYMA7Z8cj/HG67Te3un+CUeFw4aHmq2iZVRAOaWvA35HG49DvTNg+PiVtjo4aWO+6FoGSD/AHaGOoDCLEIBg7DDXyMHhls8erbOt6tUmSpJKi9v/rEJO8Zx7j+nxRjNNiMmNqJK2zrmRxntJMjdRoe87oFX+HuopDZrS12/Ncgpx2lwyOVjpJhmd4WNP2G6G7eTieKSK2k7R7OxjyOAy6fa6qrSGwTrrQ+UkpdG1rzm3WdxWn1kMQu9xt/jXRScKw90VIc/jDfY2Vb4rjlr2GY8vzS3F3Q1NUx/jxeKUXhka7mNz/UHxBS8MrDnAPPS2qrLCoc72vymKQd9pAsHN4+asPC3DOwnijtSFypwZC+kvBKdzfrUgILBZxabFzeAPldV02phab0kz282SXLT5FW7tzZ1O9p1a5pB9iVRRpQNYzcLVZgQwuru0b3vGOKt76L8WY+mEOb9IzM7KfuF1wRz1KoOnqSDqrL+ier/ANaZ+8yRnXg+/wDYUXZJbRZO0tbYxwjfJcn8LbaepPwK8QQhjQAED+viavmP+zd2LegZ4v7RcuG0OMThrnRFkUYuBI/VzrcWNt4eRO9CTsvCIwySW3lcDVjmqugxmoe/u1bJOYJt7CycsPzvaDxPLmkSf6NMY62HJcUjaLvcGjmTYKI3aWjJsJ239fnZLO1VA0gdsXBrLmwNr+aUKWeoD/8AV4Wx8WBwu540sbnf4gbC6OO5fCs1GO2x+2ooWSsbJG5rgCSC0g68QD1HBD6DChPHGQbhp19OBWsCxr63E8OZ2c7QQ4DTMQNCR5rzsfidu3aN9xJbzBDreoRi6dAcXphObDw1r2t0e5pAPK43pRjwsUwYA+waO85xvmJNz5phxHGAwOe5CJXdwSOZne7UNOrWjhpzVdM1Y9aDNBtHAxlsujt5DDYqFHi0bpssLjY7wNwvuIXbBzUyDvgBvKwRKSiY3UNaHcSAAqumSVJ6JFNVOIs7fuSBtVgMj3hpt2Re+R9yQ24aGsvYi+82sb707xzhp7ylVcIcxtwLEZvyVsbrYnJDloRKXCYXmKOlicwstmffR1t5foATv1VhU8TI4A0EE2AJS1i1ZJA1v1aLO4uAIBy937Vjz/JBsVx6obI0wMa8X72YlpOutuHzQlkbLRxJKkd9pMDc8Oy3HUan2QvA6WGnDh2IkLm5CXm2m/dYgnmeNk10eKZ3eE5T00vxsphpISb2CrDK0vUtPCpP2QkYdhj45C6MWiJ0bcuLLcBfhy5buCL1kfdNxoQmcuiAtayC4k5pa63Iqs5XsMI1oqeoIEjiPy0urL+hGutUTxE+OMPtwuxwBPtIqxqhZxvzI6eSsX6FaB31x77EBkRBvcEB5Fhb0HstkfhzpfS61ixYnCALO3VL+Ou3tG88UyVTUDrIcxSZ9G3G9gWloWsFwLuO88VxraF7twKL1TQxqFuxIjik9GpSb6PVBhTxqQQpoomA5h4uK5UWMEb9URNQx4vxVWl8A5S+nRoad29Aq6Ux1cLj4RpfhdxA19Looyay4zMD3scNS05iP3d1/Qopr4U48tMJV7InXD/nZR6SWjp2dq8xxMLsoc4gXPmULq6xhdY94dCNUDxyreQ0tp2uaw5mh7c9jzaDxUSaYzTjSHSsx1t3xOAtmsCD80l4thBY/OAMrtAbAjffK5L9VUuqZ4nDMxzXgixs0niCFYeHVeropgOB13EJcm72NilWgDWiTLCSBZhsLADRwtby3KVHUFrorc/5G6O1FNDawHx3IHXxgOuOFwjG5SE5GoxejNqcYBp5rnwxuPruCpqlrC1OO2uIBkJjB1fYegNzdIQetaOcGhUgq9voVw5gohMWDO6R4DyO9lFhYHle6+eKVhc4BfXWzdCyClgjjFmtjZb1AJJ63KiWySeirdkKkyVlTf8A2kxP8Ujr3XHbamkqa2OE5hTtALiwE20v5fdGumq87HuAxStZ/wC7OPQSuVgVMLbEkJV0zRFWqKmGzjRcRtcXXGR17Fu7xW0PkOasnZimdHCO0tcb14cGjWwQ7G6+ptAynLB37zZgSezubhoHHdqq/k5PY5YqVIPYxh8dS0tJBBFtEHg2deD4gRuF2h2nJD2sqTVMlild2YaWOgyghx17wN9DqPZFzWSRPs7dvHH4qnOuy3430mdaHZaON/aMAa7jbQHoQkHE4vqeJhp0ZIS3paQ6f2reysmPFLhLW2NEyoMDnXuyQEkaHKCHEA+iPONlHCZCniB0IvY7lKfURsbd1lBxutja4PZcAlwLXbwRY/IhJmMY0XEgHih/BjbXYen2nLCcpXI7XutqdUlSXO9SaZgKjQObYxO2lLt6dZcTLjk+6B7WVZUkQEgB5ppqZiA4jedB7IJ0tF477J+I4xELsDjcaG3PldDGVrWkENzDk4kOUXCBFC4PkJMg1zEAtBvfug7j11RGuxSKUWfaTed+U3O+2XzOqZ60XUWvn+/+BqPF4nsAGnQ6EFQ5qgg79EsQwEPzMLsv3XHNb+K10T7a+9Z8nZfHonmrPNQ66pIB8itBca82sqItJgttC1j2utd5sdeA5gFWb9HDnCWdrjmIbGQ87y03IF+Wp9ykJ+Fy1GVzXNHZ3t4i6xtc2t03K0dhaARxucL3s1ne390X1697ctGK3NMy5+McTQzrS2tLeckA4hiDW70q12N97RSZ/wBMO6dR8kKkw/W5WSbb6OjjhGPZ7mxBzxuQ2SRFsgDUPc1Kdjk9EcVFt66R4jwXR0d+CjTQ2QCieK2/FGcHqWFviBzcCdL/AOSUJ4LM1dlzubHflncG3+N04VdIyONjAGkNAaOQ048ymY43spkkoOmA8IwogulkldrplbYAC9+V/ZR8QrYc1gJRrbNmJPxuiFiD4T11089eCE18UT3XtqDY2v8AAoytF8T/AEZIxrm5w7tA3Ugjvt6tI3r3S4lmy63IJF+NuHovUcAZuvbfr5cUJja1sxLdAe8ANBc8UrsZKVOxrExKGYjXDKQWZwCTxAsTYXPovBqjuOn9F6nLu8CwtYGbzpfj+aEU4ompy2VntZJnncQCBpYb7aagdLoQyO6L41KHOceZJCFxHVbF0cyVOTon4e2xHmvpXAMXL4Y3B9wGC/LQf0XzXQ3LmgakkADmSbK9KoNpZoYmjK2WPd1Fr/A/BFNrZSUU2kDMLpx/2nPVMLTFOSRlNwHWs6/m4H3ThVv7pSvh8QjdTQtBsO1c/wA3F5+BN/RNBbdqzNuRulFY3S6AecuI5XWYniLWOMcbS94Heyi9uh/qpNZQ3AsbX0uN48lyfhwji7OO+pzOJJLnHm48VILj2Wc4togUUtVcnuR8u0e1p/s3+K7TV0khySxEnhIwZm+eZvd+S9UWFuJ1LR56lGBTdmLBBu10XnON6Aha5ui3Wi8dwbOBBbuOtxca9LqZUNC807Xl7RG0uIDnG3AXaEhR9qQeerZxgw5lfBKXN7xaXNPEuZYA+oNvQKn6uiLXG/NfR+C0bgXPc0tuLWNvPQDcPzKprbbD+yq5mW0L8zfJ3e/mR6LXxagjLzU8joWDT3F7LnTtN0epGCyGzABxVBiR3kg1DkQmm0YozahpZbivdH3u6edweRVBqVBSnpw4arX1RgXCUvjF3ju/eGo9eS4HE28Et30NTRLlZZRc2qjzYhdcTUk7ggkRsLNlUDFZ8xyj1XFspWnM4qLQGR6raWohcY4iGgWaXWu7UC5F9PgrP+hfEnSUszHuLnMmLsxNyRIA75gqmsUsJHAi+axHPcE77BVMdKwl0mV8hBOtgABoD11Put2KKVUczNJyuy8FiWcI2kDrBzg4feH80e+ux/fb7rQZirqSuyPtfepk1TdLUkneup1M69liT+HXlH6Gajwoc3eulRPwUdrtVWQIolLkWAldgLqOXalLbLpEOuDHzwROJAzB+nMHu36Xv7J0xSBwykHQW379w+OiTMConS4h2rmuEUYGU27pIPyuT7J8xInKbDjdaceo0ZcvtKwVO9pa4EFp32PH13cUvVEXEZjYaE77W1+a64vXtaSDY6cd3+aWazGCRoXNtyOUemu+ytLZWDcQrNUg6FwGlibfmoBqG5i4WtawHUckD+sSu0zHja+vuVJo6VziG5iRf35+iXS6Gcn3Qx4WHzEuY0uyi533truQLaTaQvPZsDmgd12a4cbcLcAjmzOPdhI5oFhex62TBjmzVLXtzjuS8Ht/6hxWpeMnHkuzI/Llbi+ilq111GjCZcb2LrYH2MRkaTo9moPnyTJsR9Gr3vEtY3JG06R8Xfi6dFTg+gua7Pf0VbJmSRtVM20bdWA/aPPyCN/SzWZZaV7Tq1xHoU7yuDGhkYsALADcFVv0l5zZ7vCzcmOPrQnlbsesFr43ND3WDsthffrvt7KThNUQXsduvnb5HePQ/wB5J2y8/awNN9QFNqqt8fe4tINufAj1CyM1rI6odbtPFcaydrRoULZUZmhzdQQCPUXXN8jiqubobGCswVBvvXd1c7iomQrw9nNItmjR1nqkw7Gi7ZHkWu7KDzAF9OlyR6JRczVEsHxzsCWE6b7HryTsDSnbM/lJuFIsNqrT6XsM1iqANP1bvm0/MeqfsPxJkrczT59PNKGL4pDWzPpt7A0gHm6+pHktrjyRghPhJMqh7jpZDqtxLkw7QYLJSvs7Vh8LuB6HqgFUbrG006Z001JWjG6BTaSoshgdpqnjYDZUzETzD9EDdrT9sjj+H5qRg5OiSyKCtjdsHhXc7WZu8EMa4X0IsSR1Girba7CPqlZLEPBfPH+B2rR6at/hV1uqso4AAKsNt2GpBnGr4yT5x8R6Wv7rRLElGkYoZ28lsUWtK6NBWqeUEKRcLAzqKjywojTRX0KHtCJ0TlVhBWOYflc19tC0i/Ij+h+CCTykA34KyJKBk8To3G1x3XcjwKThsTXSEs7NoubXdIxoIHEa5rHyW3DK0c/PGmCcPx6aOxY63xCL/wCmtTzb7I1hv0R1sg1lp2DneR//AEAH3Rj/ALjn/wDrh/8ACf8A9E+mZrQEqWFps734LtR1Ft6KTxNeLOCD1VKYjfe3ny81PJ8Rw9o9GjxvMWT1n2ExKCusTQUPo33CIZOSwtm6iU91hZQ5n2BPIE+gGpXtMew9FHI6Zzxms3swDqLOvn+Fh6o44c5UVyzWODkzxE9jGMDNAB/gr1V136MoNI10E0lNJfuaxk/bjPhPmNx6hccUnsyw4pjtFElJJoE1rg++mvpb0QSppuARWSSwUCR5KW2xnBEVsVgiWEjv35BeMOoHzSNjYLucbdAOJPQInjWGimkDWklu4uPFw3q+OLexPkTUI8frAb4v0rj1TThFeYxcmzRqUvlw7TzUHH60uaY2eH7Vvkt2OdI5c42Mkm1EtVIWxy9lGNBYXJ6ohR49LROaJ5DNC47z4m+XMKs9nqx8coaMlidztEybRy9oQA0tLRqL3b6KN3siRddEYpWCSJwc1wuCNUkfShTAU5NuISXsztNUUT+73oz4mHcereRTdtRj8FbSHs3WdcXYdHBSyUKuw1fZxjPomzEWXaR0Vf0URjeJN1inyOcPYCOIWbJGmPg7Jezkv6Ms+6SB5HUfzRQtQXDHBrjbiPkjYckM1wejmQuFQVJeQodQ4JUh0TwFBqqMySNLbXAPdv3nW17o4nfpvUtz0Oqavs5aZ/KojB8nXCGN1ImWNwZEmxSXUMJa06aG10OpsQMMzJB9k2Pkd6b9ucDMN6iMXicbvb9xzvtD90n2J66INRY+q6cdaORJXst2ogjqIrPAc1w49VWe0uxs9PeSEGWLl9tv5hOmxVdmpWlx8F2k+X9EtV2P/XHucyZzI4yQxrBcuI0zv6HgrTgpFseVw6IOxeyLql4lmaWQtO46OeeVuAVtiwaGtAAAsANwCqluI1FKTMybPYXcxwIDgN481YOyO0dPXR5ozZ48UZ8TT/MdUIw4aDPI5u2cdqasxwn97RJUVWRqj30izkGNo6n/AB7pPjqfdQWB8SpxFKQ3Rju83oOLfQ/Cy2x6m4iBM2w3jVp6/kgbXOBLXghzSQQRYgjeCFkzY6dnR8fLaphWNymU7kHimVgbEbHunAnqLth3tbfvSdTyb8SkrE5ukPlljBWzps9hs09uzbpxedGj14+QT/R4NFC0OlIc4faIsPIBT4gyGPcGMaNANABwACSNrNro49ZHho+yN59GjUlbceCOP+nOzeRLJr4OVViLWx52HMBYd3hc2100Q7/t1/3X/wDCfyVQy7bsMn6IPzfevkPsNfdTf9Npvvv/AOJv/wBEx2ykJRS2ibFIpAAIsRoURi3Ls1dNyOekKVXROhOZmrPkvcWJNI3pwf4HeSVY9581yPKwxTtHa8TyJSjUt0DMbxoQxkjVx0aOvBOex9T9Sp4DMdZHtbITwdKdPQHKEr4j+si/E35hOW0/7L/Ez5hW8aCimxXm5XKSj8C22OCCoYHM0mZd0bvm137p/Iqr6mtJOV92uacrmnQgjeFdz/CPIKstp/2uT+H+6FM8E1YfEyteoryyAr1h9C+aTJE3M7puA5uPAIym3YH9XJ+L+SzwxKT2bMudwjaR0wDAmUcbnHvSWu538m9ELqaJs4c2Tjc9QTrcJxxH9W7/ABxQqLetUkkqRy3JydsqXHcPkp3gP8J8LxuI/PovMuGsDQQ+9xfVWPtf+z/xBApv1bPJVjojK+w7BWTVIjO468k/1ezjIoszNwFjmJd8SuOC/r2+adMZ/ZneY+augFatpGuHhXfDcE1J3BN9NuUx3hKskBsq/aKzbtau2G4yGQtuRcaI1iPiKEyJeT2LQdDBsyHPhfUvHdLhFGT+LvuHrZt/xI616l4f/wCGwfgP/NK9NWXJHZtwy9SDK/VQ5nozNxUV6S4miMgT2ihvpBPNBFfxTwu9GSCR39lrkwL1hH7ZT/if/wAt6OOHsgTn6v8Ag7z07XscxwzNcC1zTuIIsQqW2u2ffRy5TcxO1jeeI+6f3h8d6vJLP0g/sw/3rf7r1vZyiqsNxJzKSqjZ43ABoG+7u6bIDg0UkIB3Ebr8RxBTrhX65vkVIxDxe6vFlWtALF65stI4jR1wLcQSUP2aw+SN/axuLHN3Efz5jomKg8XqEepvteqknbLRXrYmY9jkk8maSwc0ZdNxtxQouDt6bsT8Q8lGYl2FqnRI2HwrMXTyi7GeAHi4a36gaep6JD2gqi+qle7RznEkfC/wV3YJ+yt/C7++VXOI/tEv4j8yrZYrgi2GVTE+G7iGt1c4hoHMk2A9yrwx/ainwmlha/vuDGxxxtIDnljQCbnc0cT1SXs/+0wf7xn94Kf9I/7U3/dN/vOVMUeKbL+RLk0hQx/6Ta6pJylkLODWd5w83O3nrZJ9ZWEkve4veeLjcn+id14d4griaFGgGUXd4jv6KV9aTYvKNko//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data:image/jpeg;base64,/9j/4AAQSkZJRgABAQAAAQABAAD/2wCEAAkGBxITEhQUEhQWFhUXFxUUGBcVFxcUFBgYGBQWFhcYFBgaHCggHBolHBQUITEhJSkrLi4uFx8zODMsNygtLisBCgoKDg0OGxAQGiwmHyYsLCwsLCwsLCwsLCwsLCwsLCwsLCwsLCwsLCwsLCwsLCwsLCwsLCwsLCwsLCwsLCwsLP/AABEIAJkBSQMBIgACEQEDEQH/xAAcAAACAgMBAQAAAAAAAAAAAAAFBgQHAAEDAgj/xABKEAABAwIDBQYCBgcEBwkAAAABAAIDBBEFEiEGMUFRYRMiMnGBkaGxBxRCUnLRIzM0YoLB4aKy8PEWJFNzkrPCFRc1RFRjk9LT/8QAGQEAAgMBAAAAAAAAAAAAAAAAAQMAAgQF/8QAJBEAAgICAgMAAwADAAAAAAAAAAECEQMhEjEEIkETUXFhoeH/2gAMAwEAAhEDEQA/ALoh3ld1FpnalSlaXZWPRFreC4hda47lxBVl0VfYQC2tNW0sYYsWLFCGlixbUIcnjULoAvD94XtEBhCjEWKkrhINUURnZqxaYNF6KASBMd61HSk67l7ezveqm2RbKJWR20/VeXREKStOQstRF7JZ2Sk2WrI2Cjh2S8OYpVlylChGjmxdmhcY1JagyI1lXkhdV5coWOaxbK0oA0sWLahDSxYsUIYV5XorSIDFixYoQ0tL0tKENLS2sUIcopLFTPrAshrXgb14qcRiYO88D5+ibKKFRb+HSqqLuXtjkvybRU1zZ9yPX4hdoto4iAWkG9tAe8B5KNqtBUZXsbGHRelAoK5jx3SD8x5hTgUloambWLFiATS2tLahDw/eF7XiTgvaIDFwk3ruuMu9REZ0atrGbltAJFk8XspKjzb1IRYEYsWLEAmWXkhelihDwuUqkELhKigM4xqS1RY1KaiwI9LTlteS4IFjwVpbK0oAxYsWKEMWLFihDS0trShDFixYiA0sW1pQhpautrShBD242jZBHkB77tN5062B3fBVJNicjneNzifs5b+lgTdEn0M1fUPc4nV3fd9lvJrBxsnXDMGpaNlzlYOLnavPnxVMmXY/DgtW9IUMP+tH/wAtK4fhIHxRRmG1xOZlPJ6lgPxcmqh2io3HK2562smelZG4AtIt5lLU2OeKKK9o62tpnB0sUjddXWzNI6ltwrS2bxRtRGHDfxQvEKqGFpL7245dVA2axelMt4H2uRmYRl477fkrxn+xM8WrQ9rFixWFGlteTvWy4BQh5lXtRp6hq4OxeMaE2PUhSyEmsq2RNzSODR1+Q5lK821gfJaMaczvPolzbV1RftZbvYN3Z6taPLh5pco8chGtjdUcmhscaa2W3S40PtD1CKwVLH+Eg/P2VP1O2TGt7o15FRaPb6Rz+6wD+KxRUrKyhRc1RvUhqTdm9qhUd1+jxzTkzcPJXfQpdm1ixYgWMWLFihDFGqCpKj1IRQGR2FQ8f2igo488zvJo1c48gF0rans2F1r2VG7RzVGIVZa0kgG3JrR5KSdIkFboIbTfShPMS2L9E3gG6v8AUoFS7UYkT+jdK73KcMB2KijsXjM7mU6Yfh8bALMA9Fm/Lb0a/wACS2xCw36Sq6Cwq4XObxcWkH8lZezW1VNWszRPF+LTo4eYXqeiie2zmtI6gJF2j2P7E/WaI9nI3Ww8LuhCYpNdi3jT6LTW0jbFbdtqLRVA7OYD+F1t9uvRPDXX3JidiWqNrjUVLWC7j7AknyA1Kj4pWiNpse8d3G3WyWjXi5PE6k8T5lUlkURkMTlsI1mOVF/0VPdvN5sT6A6IHiW1NfFcugYBwsHO9+8iseIBen1bCNfiq87+l/x18IOEbfRO0qG9mfvC5YfTeD7pso6yOVuaNwcOnDS+o3jQ8VWu0uCNcC+LQ7y3e09QOaD7J7USUkzWy3LD3XEcW62trvBN9evNGOTdMEsWrRdK0uNJVMlY18bg5jhcEbv811KcIMWltaUAV5XRMpYg2FozEWb58SVXmNV0TXkSuMr7XIFy0Hkn/ajO4FrNXWsPMoHRbIxxtHaM7WQ94nhfksyo6TTpC7geLw30ZlKszZqYSNO8JYq9kWSOa5sYiPHKdPZGanGqbD2xwHM6V9tGjM7zNuCDqyyvjTOu1Fb2F+1ByW0cdx9eaQY8foyfA5pJ8YuLdQU6Yvi0UpbSTG/ag5QenXgVwptkoA1zHwEZuINzfmChFok01+hq2N2kOQMldnZbuSDXTk5OzXAi41B1BG5U9gmDyUrnx6mPewnkd48wnLYvEzJC6ImxY5w62vqPQpsJXpmTNBLaGKsrWtNswv8AFBJ6qV5NjlHDifMqRVxtbru6oa6rZfK1zb8szboTn8DjxLtnCpw+V+pnd8gheI4NUkEh2bqjDpS06930+RC6MqLai/pr72/JJ5mrh/gUaSvmiBjnabddxCHuwJjpc7SDGe8OHoeqsCbs5G2eA4HT/HX2Sjj+y074nRUr7AnMLn3HmmRlehE48dgbFjRzt7MPEco7t9wKh0myzmEdxrwRYkG9+oSzV7Pzdo5kpyObvzHVOezNLNHED2wcRwvcWV1aFtxk+jtgeHT08lzq3geI6FXRh8maJjubQfgqpO0Db5X6O+Cs3Z2UOpoiPu/zIV07FSVBFYStPcACSbAak9Ep4hWSVLixndi483ef5I3QErDtTjMLNzs54Bne+I0CC1m1r22tCQebjdvwAXemoGMAG/zXeSnjd4gCqc0XWP8AZEpdsoyP0kbx1YC9v8j80bp6yOZmeNwcPYg8iDqD0KgChh+6ELxHBxq+CR0b+Baf8AjobhRTI8f6JG1UpbTyEb7FLOxGGtbS9q62aQl5d04LNoMbdJRzQS2bUZdC3Rsjdxezl1bw8kEx/EntpooISWtEbcxG/dawVpNNAxRakM4xiEPyNcC7doboZthXVMUYMegPFJey1MRO3uOFjcuPIalOeO7V0uTJK1zmXtdjS+3U23LNKPFm6HsrQjQ4tV5tZ5XdG7gnjZvE5H92R5cLWs8WcPzW8GwqjeztYpDkcb8reaa6GGADu2KN2VlHiVHtlQugnzNuL95pGnsrK+j7aVs1KBI/9IzR195HA9Vy2vwdk8JAtmGrfyVe7OM7J8pdJ2TWixdcDU/ZbfS+npZMg/hnyRt2WJilcHO7zgCeF0Pc4JQFFRyuzMkdm33zXJ66i5TTG0ujuNbfy4pOSNu7NWJ0qoybE4o9ZCAFyg2iopDZswB/e7o9ylvE8j79pwudTYBB4cTpc2WzfZg36cTdVhtFp6fZZM8the9wRoRuKR8bc12Ybtd2m/nqieHTNAtEf0Z3s5dWg6tI5KFjMOmYcAg3snG4kvYnav6pMGPJEMhGdp1DHHTtGdOfTVXPdfLcjwbhpNhwvc+ivb6MMbNTQszG74j2LuoABYf+Ej1BWyD+HPyL6NpWltYmChYdRZbuIuSuLZhxCIyuJKDYhoVmlE6ON32daqpBBDR6pVrsNzTduReW2UO5DoveKY+2PutBc7cANboW6Ksl7zy2McA86+w3IXodCLf+EEYMA7Z8cj/HG67Te3un+CUeFw4aHmq2iZVRAOaWvA35HG49DvTNg+PiVtjo4aWO+6FoGSD/AHaGOoDCLEIBg7DDXyMHhls8erbOt6tUmSpJKi9v/rEJO8Zx7j+nxRjNNiMmNqJK2zrmRxntJMjdRoe87oFX+HuopDZrS12/Ncgpx2lwyOVjpJhmd4WNP2G6G7eTieKSK2k7R7OxjyOAy6fa6qrSGwTrrQ+UkpdG1rzm3WdxWn1kMQu9xt/jXRScKw90VIc/jDfY2Vb4rjlr2GY8vzS3F3Q1NUx/jxeKUXhka7mNz/UHxBS8MrDnAPPS2qrLCoc72vymKQd9pAsHN4+asPC3DOwnijtSFypwZC+kvBKdzfrUgILBZxabFzeAPldV02phab0kz282SXLT5FW7tzZ1O9p1a5pB9iVRRpQNYzcLVZgQwuru0b3vGOKt76L8WY+mEOb9IzM7KfuF1wRz1KoOnqSDqrL+ier/ANaZ+8yRnXg+/wDYUXZJbRZO0tbYxwjfJcn8LbaepPwK8QQhjQAED+viavmP+zd2LegZ4v7RcuG0OMThrnRFkUYuBI/VzrcWNt4eRO9CTsvCIwySW3lcDVjmqugxmoe/u1bJOYJt7CycsPzvaDxPLmkSf6NMY62HJcUjaLvcGjmTYKI3aWjJsJ239fnZLO1VA0gdsXBrLmwNr+aUKWeoD/8AV4Wx8WBwu540sbnf4gbC6OO5fCs1GO2x+2ooWSsbJG5rgCSC0g68QD1HBD6DChPHGQbhp19OBWsCxr63E8OZ2c7QQ4DTMQNCR5rzsfidu3aN9xJbzBDreoRi6dAcXphObDw1r2t0e5pAPK43pRjwsUwYA+waO85xvmJNz5phxHGAwOe5CJXdwSOZne7UNOrWjhpzVdM1Y9aDNBtHAxlsujt5DDYqFHi0bpssLjY7wNwvuIXbBzUyDvgBvKwRKSiY3UNaHcSAAqumSVJ6JFNVOIs7fuSBtVgMj3hpt2Re+R9yQ24aGsvYi+82sb707xzhp7ylVcIcxtwLEZvyVsbrYnJDloRKXCYXmKOlicwstmffR1t5foATv1VhU8TI4A0EE2AJS1i1ZJA1v1aLO4uAIBy937Vjz/JBsVx6obI0wMa8X72YlpOutuHzQlkbLRxJKkd9pMDc8Oy3HUan2QvA6WGnDh2IkLm5CXm2m/dYgnmeNk10eKZ3eE5T00vxsphpISb2CrDK0vUtPCpP2QkYdhj45C6MWiJ0bcuLLcBfhy5buCL1kfdNxoQmcuiAtayC4k5pa63Iqs5XsMI1oqeoIEjiPy0urL+hGutUTxE+OMPtwuxwBPtIqxqhZxvzI6eSsX6FaB31x77EBkRBvcEB5Fhb0HstkfhzpfS61ixYnCALO3VL+Ou3tG88UyVTUDrIcxSZ9G3G9gWloWsFwLuO88VxraF7twKL1TQxqFuxIjik9GpSb6PVBhTxqQQpoomA5h4uK5UWMEb9URNQx4vxVWl8A5S+nRoad29Aq6Ux1cLj4RpfhdxA19Looyay4zMD3scNS05iP3d1/Qopr4U48tMJV7InXD/nZR6SWjp2dq8xxMLsoc4gXPmULq6xhdY94dCNUDxyreQ0tp2uaw5mh7c9jzaDxUSaYzTjSHSsx1t3xOAtmsCD80l4thBY/OAMrtAbAjffK5L9VUuqZ4nDMxzXgixs0niCFYeHVeropgOB13EJcm72NilWgDWiTLCSBZhsLADRwtby3KVHUFrorc/5G6O1FNDawHx3IHXxgOuOFwjG5SE5GoxejNqcYBp5rnwxuPruCpqlrC1OO2uIBkJjB1fYegNzdIQetaOcGhUgq9voVw5gohMWDO6R4DyO9lFhYHle6+eKVhc4BfXWzdCyClgjjFmtjZb1AJJ63KiWySeirdkKkyVlTf8A2kxP8Ujr3XHbamkqa2OE5hTtALiwE20v5fdGumq87HuAxStZ/wC7OPQSuVgVMLbEkJV0zRFWqKmGzjRcRtcXXGR17Fu7xW0PkOasnZimdHCO0tcb14cGjWwQ7G6+ptAynLB37zZgSezubhoHHdqq/k5PY5YqVIPYxh8dS0tJBBFtEHg2deD4gRuF2h2nJD2sqTVMlild2YaWOgyghx17wN9DqPZFzWSRPs7dvHH4qnOuy3430mdaHZaON/aMAa7jbQHoQkHE4vqeJhp0ZIS3paQ6f2reysmPFLhLW2NEyoMDnXuyQEkaHKCHEA+iPONlHCZCniB0IvY7lKfURsbd1lBxutja4PZcAlwLXbwRY/IhJmMY0XEgHih/BjbXYen2nLCcpXI7XutqdUlSXO9SaZgKjQObYxO2lLt6dZcTLjk+6B7WVZUkQEgB5ppqZiA4jedB7IJ0tF477J+I4xELsDjcaG3PldDGVrWkENzDk4kOUXCBFC4PkJMg1zEAtBvfug7j11RGuxSKUWfaTed+U3O+2XzOqZ60XUWvn+/+BqPF4nsAGnQ6EFQ5qgg79EsQwEPzMLsv3XHNb+K10T7a+9Z8nZfHonmrPNQ66pIB8itBca82sqItJgttC1j2utd5sdeA5gFWb9HDnCWdrjmIbGQ87y03IF+Wp9ykJ+Fy1GVzXNHZ3t4i6xtc2t03K0dhaARxucL3s1ne390X1697ctGK3NMy5+McTQzrS2tLeckA4hiDW70q12N97RSZ/wBMO6dR8kKkw/W5WSbb6OjjhGPZ7mxBzxuQ2SRFsgDUPc1Kdjk9EcVFt66R4jwXR0d+CjTQ2QCieK2/FGcHqWFviBzcCdL/AOSUJ4LM1dlzubHflncG3+N04VdIyONjAGkNAaOQ048ymY43spkkoOmA8IwogulkldrplbYAC9+V/ZR8QrYc1gJRrbNmJPxuiFiD4T11089eCE18UT3XtqDY2v8AAoytF8T/AEZIxrm5w7tA3Ugjvt6tI3r3S4lmy63IJF+NuHovUcAZuvbfr5cUJja1sxLdAe8ANBc8UrsZKVOxrExKGYjXDKQWZwCTxAsTYXPovBqjuOn9F6nLu8CwtYGbzpfj+aEU4ompy2VntZJnncQCBpYb7aagdLoQyO6L41KHOceZJCFxHVbF0cyVOTon4e2xHmvpXAMXL4Y3B9wGC/LQf0XzXQ3LmgakkADmSbK9KoNpZoYmjK2WPd1Fr/A/BFNrZSUU2kDMLpx/2nPVMLTFOSRlNwHWs6/m4H3ThVv7pSvh8QjdTQtBsO1c/wA3F5+BN/RNBbdqzNuRulFY3S6AecuI5XWYniLWOMcbS94Heyi9uh/qpNZQ3AsbX0uN48lyfhwji7OO+pzOJJLnHm48VILj2Wc4togUUtVcnuR8u0e1p/s3+K7TV0khySxEnhIwZm+eZvd+S9UWFuJ1LR56lGBTdmLBBu10XnON6Aha5ui3Wi8dwbOBBbuOtxca9LqZUNC807Xl7RG0uIDnG3AXaEhR9qQeerZxgw5lfBKXN7xaXNPEuZYA+oNvQKn6uiLXG/NfR+C0bgXPc0tuLWNvPQDcPzKprbbD+yq5mW0L8zfJ3e/mR6LXxagjLzU8joWDT3F7LnTtN0epGCyGzABxVBiR3kg1DkQmm0YozahpZbivdH3u6edweRVBqVBSnpw4arX1RgXCUvjF3ju/eGo9eS4HE28Et30NTRLlZZRc2qjzYhdcTUk7ggkRsLNlUDFZ8xyj1XFspWnM4qLQGR6raWohcY4iGgWaXWu7UC5F9PgrP+hfEnSUszHuLnMmLsxNyRIA75gqmsUsJHAi+axHPcE77BVMdKwl0mV8hBOtgABoD11Put2KKVUczNJyuy8FiWcI2kDrBzg4feH80e+ux/fb7rQZirqSuyPtfepk1TdLUkneup1M69liT+HXlH6Gajwoc3eulRPwUdrtVWQIolLkWAldgLqOXalLbLpEOuDHzwROJAzB+nMHu36Xv7J0xSBwykHQW379w+OiTMConS4h2rmuEUYGU27pIPyuT7J8xInKbDjdaceo0ZcvtKwVO9pa4EFp32PH13cUvVEXEZjYaE77W1+a64vXtaSDY6cd3+aWazGCRoXNtyOUemu+ytLZWDcQrNUg6FwGlibfmoBqG5i4WtawHUckD+sSu0zHja+vuVJo6VziG5iRf35+iXS6Gcn3Qx4WHzEuY0uyi533truQLaTaQvPZsDmgd12a4cbcLcAjmzOPdhI5oFhex62TBjmzVLXtzjuS8Ht/6hxWpeMnHkuzI/Llbi+ilq111GjCZcb2LrYH2MRkaTo9moPnyTJsR9Gr3vEtY3JG06R8Xfi6dFTg+gua7Pf0VbJmSRtVM20bdWA/aPPyCN/SzWZZaV7Tq1xHoU7yuDGhkYsALADcFVv0l5zZ7vCzcmOPrQnlbsesFr43ND3WDsthffrvt7KThNUQXsduvnb5HePQ/wB5J2y8/awNN9QFNqqt8fe4tINufAj1CyM1rI6odbtPFcaydrRoULZUZmhzdQQCPUXXN8jiqubobGCswVBvvXd1c7iomQrw9nNItmjR1nqkw7Gi7ZHkWu7KDzAF9OlyR6JRczVEsHxzsCWE6b7HryTsDSnbM/lJuFIsNqrT6XsM1iqANP1bvm0/MeqfsPxJkrczT59PNKGL4pDWzPpt7A0gHm6+pHktrjyRghPhJMqh7jpZDqtxLkw7QYLJSvs7Vh8LuB6HqgFUbrG006Z001JWjG6BTaSoshgdpqnjYDZUzETzD9EDdrT9sjj+H5qRg5OiSyKCtjdsHhXc7WZu8EMa4X0IsSR1Girba7CPqlZLEPBfPH+B2rR6at/hV1uqso4AAKsNt2GpBnGr4yT5x8R6Wv7rRLElGkYoZ28lsUWtK6NBWqeUEKRcLAzqKjywojTRX0KHtCJ0TlVhBWOYflc19tC0i/Ij+h+CCTykA34KyJKBk8To3G1x3XcjwKThsTXSEs7NoubXdIxoIHEa5rHyW3DK0c/PGmCcPx6aOxY63xCL/wCmtTzb7I1hv0R1sg1lp2DneR//AEAH3Rj/ALjn/wDrh/8ACf8A9E+mZrQEqWFps734LtR1Ft6KTxNeLOCD1VKYjfe3ny81PJ8Rw9o9GjxvMWT1n2ExKCusTQUPo33CIZOSwtm6iU91hZQ5n2BPIE+gGpXtMew9FHI6Zzxms3swDqLOvn+Fh6o44c5UVyzWODkzxE9jGMDNAB/gr1V136MoNI10E0lNJfuaxk/bjPhPmNx6hccUnsyw4pjtFElJJoE1rg++mvpb0QSppuARWSSwUCR5KW2xnBEVsVgiWEjv35BeMOoHzSNjYLucbdAOJPQInjWGimkDWklu4uPFw3q+OLexPkTUI8frAb4v0rj1TThFeYxcmzRqUvlw7TzUHH60uaY2eH7Vvkt2OdI5c42Mkm1EtVIWxy9lGNBYXJ6ohR49LROaJ5DNC47z4m+XMKs9nqx8coaMlidztEybRy9oQA0tLRqL3b6KN3siRddEYpWCSJwc1wuCNUkfShTAU5NuISXsztNUUT+73oz4mHcereRTdtRj8FbSHs3WdcXYdHBSyUKuw1fZxjPomzEWXaR0Vf0URjeJN1inyOcPYCOIWbJGmPg7Jezkv6Ms+6SB5HUfzRQtQXDHBrjbiPkjYckM1wejmQuFQVJeQodQ4JUh0TwFBqqMySNLbXAPdv3nW17o4nfpvUtz0Oqavs5aZ/KojB8nXCGN1ImWNwZEmxSXUMJa06aG10OpsQMMzJB9k2Pkd6b9ucDMN6iMXicbvb9xzvtD90n2J66INRY+q6cdaORJXst2ogjqIrPAc1w49VWe0uxs9PeSEGWLl9tv5hOmxVdmpWlx8F2k+X9EtV2P/XHucyZzI4yQxrBcuI0zv6HgrTgpFseVw6IOxeyLql4lmaWQtO46OeeVuAVtiwaGtAAAsANwCqluI1FKTMybPYXcxwIDgN481YOyO0dPXR5ozZ48UZ8TT/MdUIw4aDPI5u2cdqasxwn97RJUVWRqj30izkGNo6n/AB7pPjqfdQWB8SpxFKQ3Rju83oOLfQ/Cy2x6m4iBM2w3jVp6/kgbXOBLXghzSQQRYgjeCFkzY6dnR8fLaphWNymU7kHimVgbEbHunAnqLth3tbfvSdTyb8SkrE5ukPlljBWzps9hs09uzbpxedGj14+QT/R4NFC0OlIc4faIsPIBT4gyGPcGMaNANABwACSNrNro49ZHho+yN59GjUlbceCOP+nOzeRLJr4OVViLWx52HMBYd3hc2100Q7/t1/3X/wDCfyVQy7bsMn6IPzfevkPsNfdTf9Npvvv/AOJv/wBEx2ykJRS2ibFIpAAIsRoURi3Ls1dNyOekKVXROhOZmrPkvcWJNI3pwf4HeSVY9581yPKwxTtHa8TyJSjUt0DMbxoQxkjVx0aOvBOex9T9Sp4DMdZHtbITwdKdPQHKEr4j+si/E35hOW0/7L/Ez5hW8aCimxXm5XKSj8C22OCCoYHM0mZd0bvm137p/Iqr6mtJOV92uacrmnQgjeFdz/CPIKstp/2uT+H+6FM8E1YfEyteoryyAr1h9C+aTJE3M7puA5uPAIym3YH9XJ+L+SzwxKT2bMudwjaR0wDAmUcbnHvSWu538m9ELqaJs4c2Tjc9QTrcJxxH9W7/ABxQqLetUkkqRy3JydsqXHcPkp3gP8J8LxuI/PovMuGsDQQ+9xfVWPtf+z/xBApv1bPJVjojK+w7BWTVIjO468k/1ezjIoszNwFjmJd8SuOC/r2+adMZ/ZneY+augFatpGuHhXfDcE1J3BN9NuUx3hKskBsq/aKzbtau2G4yGQtuRcaI1iPiKEyJeT2LQdDBsyHPhfUvHdLhFGT+LvuHrZt/xI616l4f/wCGwfgP/NK9NWXJHZtwy9SDK/VQ5nozNxUV6S4miMgT2ihvpBPNBFfxTwu9GSCR39lrkwL1hH7ZT/if/wAt6OOHsgTn6v8Ag7z07XscxwzNcC1zTuIIsQqW2u2ffRy5TcxO1jeeI+6f3h8d6vJLP0g/sw/3rf7r1vZyiqsNxJzKSqjZ43ABoG+7u6bIDg0UkIB3Ebr8RxBTrhX65vkVIxDxe6vFlWtALF65stI4jR1wLcQSUP2aw+SN/axuLHN3Efz5jomKg8XqEepvteqknbLRXrYmY9jkk8maSwc0ZdNxtxQouDt6bsT8Q8lGYl2FqnRI2HwrMXTyi7GeAHi4a36gaep6JD2gqi+qle7RznEkfC/wV3YJ+yt/C7++VXOI/tEv4j8yrZYrgi2GVTE+G7iGt1c4hoHMk2A9yrwx/ainwmlha/vuDGxxxtIDnljQCbnc0cT1SXs/+0wf7xn94Kf9I/7U3/dN/vOVMUeKbL+RLk0hQx/6Ta6pJylkLODWd5w83O3nrZJ9ZWEkve4veeLjcn+id14d4griaFGgGUXd4jv6KV9aTYvKNko//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80" name="Picture 8" descr="http://www.bayar.edu.tr/~fef/images/sta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2" y="609600"/>
            <a:ext cx="4238625" cy="257601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https://encrypted-tbn2.gstatic.com/images?q=tbn:ANd9GcQgw-Qt20JbnxXzvPGHqGNgyjeGoCcjiy5RGMNOcWhVmaGIgqAs1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4916" y="35011"/>
            <a:ext cx="1524000" cy="1524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a:xfrm>
            <a:off x="457200" y="304800"/>
            <a:ext cx="8229600" cy="1143000"/>
          </a:xfrm>
        </p:spPr>
        <p:txBody>
          <a:bodyPr/>
          <a:lstStyle/>
          <a:p>
            <a:r>
              <a:rPr lang="tr-TR" dirty="0" smtClean="0"/>
              <a:t>Çözüm Nedir </a:t>
            </a:r>
            <a:r>
              <a:rPr lang="en-US" dirty="0" smtClean="0"/>
              <a:t>?</a:t>
            </a:r>
            <a:endParaRPr lang="bg-BG" dirty="0"/>
          </a:p>
        </p:txBody>
      </p:sp>
      <p:sp>
        <p:nvSpPr>
          <p:cNvPr id="428035" name="Rectangle 3"/>
          <p:cNvSpPr>
            <a:spLocks noGrp="1" noChangeArrowheads="1"/>
          </p:cNvSpPr>
          <p:nvPr>
            <p:ph idx="1"/>
          </p:nvPr>
        </p:nvSpPr>
        <p:spPr>
          <a:xfrm>
            <a:off x="762000" y="1692876"/>
            <a:ext cx="3505200" cy="3412524"/>
          </a:xfrm>
        </p:spPr>
        <p:txBody>
          <a:bodyPr>
            <a:normAutofit fontScale="85000" lnSpcReduction="20000"/>
          </a:bodyPr>
          <a:lstStyle/>
          <a:p>
            <a:pPr marL="0" indent="0">
              <a:buNone/>
            </a:pPr>
            <a:r>
              <a:rPr lang="tr-TR" dirty="0"/>
              <a:t>Bu problemlerin giderilmesi veya şikâyetlerin en aza indirilmesi, öğrencilerin okul döneminde işletmelerde yaptıkları stajın verimli bir şekilde gerçekleştirilmesi ile mümkün olabilir. </a:t>
            </a:r>
            <a:endParaRPr lang="en-US" dirty="0"/>
          </a:p>
        </p:txBody>
      </p:sp>
      <p:pic>
        <p:nvPicPr>
          <p:cNvPr id="4098" name="Picture 2" descr="https://encrypted-tbn3.gstatic.com/images?q=tbn:ANd9GcRWQcSk_8ETUnyVvGZnZ01226Qu78_gHsUVhfUgEcI8KSYa_Gn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676400"/>
            <a:ext cx="3581400" cy="29718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https://encrypted-tbn2.gstatic.com/images?q=tbn:ANd9GcQgw-Qt20JbnxXzvPGHqGNgyjeGoCcjiy5RGMNOcWhVmaGIgqAs1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4916" y="35011"/>
            <a:ext cx="1524000" cy="1524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Eş zamanlı Staj Denetimi</a:t>
            </a:r>
            <a:endParaRPr lang="en-US" dirty="0"/>
          </a:p>
        </p:txBody>
      </p:sp>
      <p:sp>
        <p:nvSpPr>
          <p:cNvPr id="3" name="İçerik Yer Tutucusu 2"/>
          <p:cNvSpPr>
            <a:spLocks noGrp="1"/>
          </p:cNvSpPr>
          <p:nvPr>
            <p:ph idx="1"/>
          </p:nvPr>
        </p:nvSpPr>
        <p:spPr>
          <a:xfrm>
            <a:off x="381000" y="1242218"/>
            <a:ext cx="5181600" cy="5082382"/>
          </a:xfrm>
        </p:spPr>
        <p:txBody>
          <a:bodyPr>
            <a:noAutofit/>
          </a:bodyPr>
          <a:lstStyle/>
          <a:p>
            <a:pPr marL="0" indent="0">
              <a:buNone/>
            </a:pPr>
            <a:r>
              <a:rPr lang="tr-TR" sz="2400" dirty="0"/>
              <a:t>Her alanda yaygın olarak kullanılan internet teknolojisiyle geliştirilen bu staj otomasyonu aracılığıyla; </a:t>
            </a:r>
            <a:endParaRPr lang="tr-TR" sz="2400" dirty="0" smtClean="0"/>
          </a:p>
          <a:p>
            <a:pPr marL="0" indent="0">
              <a:buNone/>
            </a:pPr>
            <a:r>
              <a:rPr lang="tr-TR" sz="2400" b="1" u="sng" dirty="0" smtClean="0">
                <a:solidFill>
                  <a:srgbClr val="FF0000"/>
                </a:solidFill>
              </a:rPr>
              <a:t>öğrenci</a:t>
            </a:r>
            <a:r>
              <a:rPr lang="tr-TR" sz="2400" dirty="0" smtClean="0"/>
              <a:t>- </a:t>
            </a:r>
            <a:r>
              <a:rPr lang="tr-TR" sz="2400" u="sng" dirty="0" smtClean="0">
                <a:solidFill>
                  <a:schemeClr val="tx2">
                    <a:lumMod val="60000"/>
                    <a:lumOff val="40000"/>
                  </a:schemeClr>
                </a:solidFill>
              </a:rPr>
              <a:t>işyeri yetkilisi </a:t>
            </a:r>
            <a:r>
              <a:rPr lang="tr-TR" sz="2400" dirty="0" smtClean="0"/>
              <a:t>-</a:t>
            </a:r>
            <a:r>
              <a:rPr lang="tr-TR" sz="2400" u="sng" dirty="0">
                <a:solidFill>
                  <a:srgbClr val="FF0000"/>
                </a:solidFill>
              </a:rPr>
              <a:t>danışman</a:t>
            </a:r>
            <a:r>
              <a:rPr lang="tr-TR" sz="2400" dirty="0"/>
              <a:t> üçlüsü, staj döneminde aktif olarak eş zamanlı çalışarak mesleki verimliliğin </a:t>
            </a:r>
            <a:r>
              <a:rPr lang="tr-TR" sz="2400" dirty="0" smtClean="0"/>
              <a:t>artırılması  sağlanacaktır. İş yeri yetkilisi ve danışman gün </a:t>
            </a:r>
            <a:r>
              <a:rPr lang="tr-TR" sz="2400" dirty="0"/>
              <a:t>içeresinde bilgisayarın başında oturamasa bile akıllı telefonlar aracılığıyla internete bağlanarak staj kontrolü ve onayı yapabilirler. </a:t>
            </a:r>
            <a:endParaRPr lang="en-US" sz="2400" dirty="0"/>
          </a:p>
        </p:txBody>
      </p:sp>
      <p:sp>
        <p:nvSpPr>
          <p:cNvPr id="4" name="Slayt Numarası Yer Tutucusu 3"/>
          <p:cNvSpPr>
            <a:spLocks noGrp="1"/>
          </p:cNvSpPr>
          <p:nvPr>
            <p:ph type="sldNum" sz="quarter" idx="12"/>
          </p:nvPr>
        </p:nvSpPr>
        <p:spPr/>
        <p:txBody>
          <a:bodyPr/>
          <a:lstStyle/>
          <a:p>
            <a:pPr>
              <a:defRPr/>
            </a:pPr>
            <a:fld id="{58452FF4-89E3-4D1B-9927-2DBDC00E58D7}" type="slidenum">
              <a:rPr lang="en-US" smtClean="0"/>
              <a:pPr>
                <a:defRPr/>
              </a:pPr>
              <a:t>5</a:t>
            </a:fld>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164771"/>
            <a:ext cx="3124200" cy="30262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descr="http://teoremedu.com.tr/images/sta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3505200"/>
            <a:ext cx="3124200" cy="2571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508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2392" y="225511"/>
            <a:ext cx="7239000" cy="1143000"/>
          </a:xfrm>
        </p:spPr>
        <p:txBody>
          <a:bodyPr>
            <a:normAutofit/>
          </a:bodyPr>
          <a:lstStyle/>
          <a:p>
            <a:r>
              <a:rPr lang="tr-TR" b="1" dirty="0" smtClean="0"/>
              <a:t>Bu Projeye Neden İhtiyaç Var?</a:t>
            </a:r>
            <a:endParaRPr lang="en-US" dirty="0"/>
          </a:p>
        </p:txBody>
      </p:sp>
      <p:sp>
        <p:nvSpPr>
          <p:cNvPr id="3" name="İçerik Yer Tutucusu 2"/>
          <p:cNvSpPr>
            <a:spLocks noGrp="1"/>
          </p:cNvSpPr>
          <p:nvPr>
            <p:ph idx="1"/>
          </p:nvPr>
        </p:nvSpPr>
        <p:spPr>
          <a:xfrm>
            <a:off x="381000" y="1591963"/>
            <a:ext cx="5791200" cy="4525963"/>
          </a:xfrm>
        </p:spPr>
        <p:txBody>
          <a:bodyPr>
            <a:normAutofit fontScale="25000" lnSpcReduction="20000"/>
          </a:bodyPr>
          <a:lstStyle/>
          <a:p>
            <a:pPr lvl="0"/>
            <a:r>
              <a:rPr lang="tr-TR" sz="8000" dirty="0"/>
              <a:t>Öğrencinin staj döneminde işyerine gidip, gitmediği tam olarak anlaşılamamaktadır. </a:t>
            </a:r>
            <a:endParaRPr lang="en-US" sz="8000" dirty="0"/>
          </a:p>
          <a:p>
            <a:pPr lvl="0"/>
            <a:r>
              <a:rPr lang="tr-TR" sz="8000" dirty="0"/>
              <a:t>Öğrenciler staj defterini günlük doldurmadıkları için yaptıkları iş ile yazdıkları rapor uyum sağlamamaktadır.</a:t>
            </a:r>
            <a:endParaRPr lang="en-US" sz="8000" dirty="0"/>
          </a:p>
          <a:p>
            <a:pPr lvl="0"/>
            <a:r>
              <a:rPr lang="tr-TR" sz="8000" dirty="0"/>
              <a:t>Yaz döneminde öğretim elemanlarının çoğu izinli olduğundan öğrencileri staj yaptıkları işletmelerde denetimleri mümkün olamamaktadır.</a:t>
            </a:r>
            <a:endParaRPr lang="en-US" sz="8000" dirty="0"/>
          </a:p>
          <a:p>
            <a:pPr lvl="0"/>
            <a:r>
              <a:rPr lang="tr-TR" sz="8000" dirty="0"/>
              <a:t>Öğrenci stajını bitirdiğinde yaz döneminde danışmanı izinli ise defterini onaylatamamakta ve mezuniyeti gecikmektedir. </a:t>
            </a:r>
            <a:endParaRPr lang="en-US" sz="8000" dirty="0"/>
          </a:p>
          <a:p>
            <a:pPr lvl="0"/>
            <a:r>
              <a:rPr lang="tr-TR" sz="8000" dirty="0"/>
              <a:t>Öğrencinin staj defteri danışmanı tarafından yetersiz görülse bile, kağıt üzerinde yapılacak düzeltmelerin uygulamaya bir katkısı olmamaktadır.</a:t>
            </a:r>
            <a:endParaRPr lang="en-US" sz="8000" dirty="0"/>
          </a:p>
          <a:p>
            <a:pPr lvl="0"/>
            <a:r>
              <a:rPr lang="tr-TR" sz="8000" dirty="0"/>
              <a:t>Eş zamanlı bir kontrol olmadığından dolayı bazı işletmelerde öğrenciler alanları dışında çalıştırılmaktadır</a:t>
            </a:r>
            <a:r>
              <a:rPr lang="tr-TR" sz="8000" dirty="0" smtClean="0"/>
              <a:t>.</a:t>
            </a:r>
          </a:p>
          <a:p>
            <a:pPr lvl="0"/>
            <a:r>
              <a:rPr lang="tr-TR" sz="8000" dirty="0" smtClean="0"/>
              <a:t>Staj defterinin arşivlenmesi problem olmaktadır.</a:t>
            </a:r>
            <a:endParaRPr lang="en-US" sz="8000" dirty="0"/>
          </a:p>
          <a:p>
            <a:endParaRPr lang="en-US" dirty="0"/>
          </a:p>
        </p:txBody>
      </p:sp>
      <p:pic>
        <p:nvPicPr>
          <p:cNvPr id="5" name="Picture 8" descr="https://encrypted-tbn2.gstatic.com/images?q=tbn:ANd9GcQgw-Qt20JbnxXzvPGHqGNgyjeGoCcjiy5RGMNOcWhVmaGIgqAs1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4916" y="35011"/>
            <a:ext cx="152400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C:\Trash\lots-of-files.png"/>
          <p:cNvPicPr>
            <a:picLocks noChangeAspect="1" noChangeArrowheads="1"/>
          </p:cNvPicPr>
          <p:nvPr/>
        </p:nvPicPr>
        <p:blipFill>
          <a:blip r:embed="rId3" cstate="screen"/>
          <a:srcRect/>
          <a:stretch>
            <a:fillRect/>
          </a:stretch>
        </p:blipFill>
        <p:spPr bwMode="auto">
          <a:xfrm>
            <a:off x="6286500" y="1577547"/>
            <a:ext cx="2857500" cy="4010025"/>
          </a:xfrm>
          <a:prstGeom prst="rect">
            <a:avLst/>
          </a:prstGeom>
          <a:noFill/>
          <a:effectLst>
            <a:softEdge rad="31750"/>
          </a:effectLst>
        </p:spPr>
      </p:pic>
    </p:spTree>
    <p:extLst>
      <p:ext uri="{BB962C8B-B14F-4D97-AF65-F5344CB8AC3E}">
        <p14:creationId xmlns:p14="http://schemas.microsoft.com/office/powerpoint/2010/main" val="2492421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a:xfrm>
            <a:off x="228600" y="0"/>
            <a:ext cx="8229600" cy="1143000"/>
          </a:xfrm>
        </p:spPr>
        <p:txBody>
          <a:bodyPr/>
          <a:lstStyle/>
          <a:p>
            <a:r>
              <a:rPr lang="tr-TR" dirty="0" smtClean="0"/>
              <a:t>Staj Otomasyonu Nasıl Çalışır?</a:t>
            </a:r>
            <a:endParaRPr lang="bg-BG" dirty="0"/>
          </a:p>
        </p:txBody>
      </p:sp>
      <p:sp>
        <p:nvSpPr>
          <p:cNvPr id="2" name="Yuvarlatılmış Dikdörtgen 1"/>
          <p:cNvSpPr/>
          <p:nvPr/>
        </p:nvSpPr>
        <p:spPr>
          <a:xfrm>
            <a:off x="923925" y="1143000"/>
            <a:ext cx="3124200" cy="6858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dirty="0" smtClean="0"/>
              <a:t>Staj Süreci</a:t>
            </a:r>
            <a:endParaRPr lang="en-US" dirty="0"/>
          </a:p>
        </p:txBody>
      </p:sp>
      <p:sp>
        <p:nvSpPr>
          <p:cNvPr id="5" name="İçerik Yer Tutucusu 4"/>
          <p:cNvSpPr>
            <a:spLocks noGrp="1"/>
          </p:cNvSpPr>
          <p:nvPr>
            <p:ph idx="1"/>
          </p:nvPr>
        </p:nvSpPr>
        <p:spPr>
          <a:xfrm>
            <a:off x="1000125" y="2286000"/>
            <a:ext cx="3048000" cy="7620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normAutofit lnSpcReduction="10000"/>
          </a:bodyPr>
          <a:lstStyle/>
          <a:p>
            <a:pPr marL="0" indent="0" algn="ctr">
              <a:buNone/>
            </a:pPr>
            <a:r>
              <a:rPr lang="tr-TR" sz="2000" dirty="0" smtClean="0"/>
              <a:t>Öğrenci staj yapacağı kurumu belirler</a:t>
            </a:r>
            <a:endParaRPr lang="en-US" sz="2000" dirty="0"/>
          </a:p>
        </p:txBody>
      </p:sp>
      <p:sp>
        <p:nvSpPr>
          <p:cNvPr id="6" name="İçerik Yer Tutucusu 4"/>
          <p:cNvSpPr txBox="1">
            <a:spLocks/>
          </p:cNvSpPr>
          <p:nvPr/>
        </p:nvSpPr>
        <p:spPr>
          <a:xfrm>
            <a:off x="1000125" y="3352800"/>
            <a:ext cx="3048000" cy="762000"/>
          </a:xfrm>
          <a:prstGeom prst="roundRect">
            <a:avLst/>
          </a:prstGeom>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2000" dirty="0" smtClean="0"/>
              <a:t>Öğrenci  ve staj yeri bilgileri otomasyona girilir</a:t>
            </a:r>
            <a:endParaRPr lang="en-US" sz="2000" dirty="0" smtClean="0"/>
          </a:p>
        </p:txBody>
      </p:sp>
      <p:sp>
        <p:nvSpPr>
          <p:cNvPr id="7" name="İçerik Yer Tutucusu 4"/>
          <p:cNvSpPr txBox="1">
            <a:spLocks/>
          </p:cNvSpPr>
          <p:nvPr/>
        </p:nvSpPr>
        <p:spPr>
          <a:xfrm>
            <a:off x="962025" y="4495800"/>
            <a:ext cx="3048000" cy="762000"/>
          </a:xfrm>
          <a:prstGeom prst="roundRect">
            <a:avLst/>
          </a:prstGeom>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Her öğrenci Staja başlama ve bitiş tarihlerini kendisine verilen yetki ile otomasyona girer</a:t>
            </a:r>
            <a:endParaRPr lang="en-US" sz="1600" dirty="0" smtClean="0"/>
          </a:p>
        </p:txBody>
      </p:sp>
      <p:sp>
        <p:nvSpPr>
          <p:cNvPr id="8" name="Yuvarlatılmış Dikdörtgen 7"/>
          <p:cNvSpPr/>
          <p:nvPr/>
        </p:nvSpPr>
        <p:spPr>
          <a:xfrm>
            <a:off x="1676400" y="5589373"/>
            <a:ext cx="1619250" cy="5334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dirty="0" smtClean="0"/>
              <a:t>Onay</a:t>
            </a:r>
            <a:endParaRPr lang="en-US" dirty="0"/>
          </a:p>
        </p:txBody>
      </p:sp>
      <p:sp>
        <p:nvSpPr>
          <p:cNvPr id="9" name="İçerik Yer Tutucusu 4"/>
          <p:cNvSpPr txBox="1">
            <a:spLocks/>
          </p:cNvSpPr>
          <p:nvPr/>
        </p:nvSpPr>
        <p:spPr>
          <a:xfrm>
            <a:off x="3733800" y="5703673"/>
            <a:ext cx="1219200"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Evet</a:t>
            </a:r>
            <a:endParaRPr lang="en-US" sz="1600" dirty="0" smtClean="0"/>
          </a:p>
        </p:txBody>
      </p:sp>
      <p:sp>
        <p:nvSpPr>
          <p:cNvPr id="11" name="İçerik Yer Tutucusu 4"/>
          <p:cNvSpPr txBox="1">
            <a:spLocks/>
          </p:cNvSpPr>
          <p:nvPr/>
        </p:nvSpPr>
        <p:spPr>
          <a:xfrm>
            <a:off x="34239" y="5741773"/>
            <a:ext cx="1219200"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Hayır</a:t>
            </a:r>
            <a:endParaRPr lang="en-US" sz="1600" dirty="0" smtClean="0"/>
          </a:p>
        </p:txBody>
      </p:sp>
      <p:sp>
        <p:nvSpPr>
          <p:cNvPr id="3" name="Aşağı Ok 2"/>
          <p:cNvSpPr/>
          <p:nvPr/>
        </p:nvSpPr>
        <p:spPr>
          <a:xfrm>
            <a:off x="6313144" y="1784522"/>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şağı Ok 12"/>
          <p:cNvSpPr/>
          <p:nvPr/>
        </p:nvSpPr>
        <p:spPr>
          <a:xfrm>
            <a:off x="6313144" y="2927522"/>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şağı Ok 13"/>
          <p:cNvSpPr/>
          <p:nvPr/>
        </p:nvSpPr>
        <p:spPr>
          <a:xfrm>
            <a:off x="6314302" y="4069492"/>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ağ Ok 3"/>
          <p:cNvSpPr/>
          <p:nvPr/>
        </p:nvSpPr>
        <p:spPr>
          <a:xfrm>
            <a:off x="3375711" y="5850924"/>
            <a:ext cx="286780" cy="1441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ol Ok 11"/>
          <p:cNvSpPr/>
          <p:nvPr/>
        </p:nvSpPr>
        <p:spPr>
          <a:xfrm>
            <a:off x="1326292" y="5829300"/>
            <a:ext cx="350108" cy="1657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Yuvarlatılmış Dikdörtgen 19"/>
          <p:cNvSpPr/>
          <p:nvPr/>
        </p:nvSpPr>
        <p:spPr>
          <a:xfrm>
            <a:off x="4948881" y="1079156"/>
            <a:ext cx="3124200" cy="6858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sz="1400" dirty="0" smtClean="0"/>
              <a:t>Öğrenci tanımladığı tarihten itibaren günlük staj raporunu kaydeder. Gün </a:t>
            </a:r>
            <a:r>
              <a:rPr lang="tr-TR" sz="1400" dirty="0" err="1" smtClean="0"/>
              <a:t>sornunda</a:t>
            </a:r>
            <a:r>
              <a:rPr lang="tr-TR" sz="1400" dirty="0" smtClean="0"/>
              <a:t> işletme yetkilisine gönderir</a:t>
            </a:r>
            <a:endParaRPr lang="en-US" sz="1400" dirty="0"/>
          </a:p>
        </p:txBody>
      </p:sp>
      <p:sp>
        <p:nvSpPr>
          <p:cNvPr id="21" name="İçerik Yer Tutucusu 4"/>
          <p:cNvSpPr txBox="1">
            <a:spLocks/>
          </p:cNvSpPr>
          <p:nvPr/>
        </p:nvSpPr>
        <p:spPr>
          <a:xfrm>
            <a:off x="5025081" y="2165522"/>
            <a:ext cx="3048000" cy="818634"/>
          </a:xfrm>
          <a:prstGeom prst="roundRect">
            <a:avLst>
              <a:gd name="adj" fmla="val 50000"/>
            </a:avLst>
          </a:prstGeom>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800" dirty="0" smtClean="0"/>
              <a:t>İşyeri Yetkili Onayı</a:t>
            </a:r>
            <a:endParaRPr lang="en-US" sz="1800" dirty="0" smtClean="0"/>
          </a:p>
        </p:txBody>
      </p:sp>
      <p:sp>
        <p:nvSpPr>
          <p:cNvPr id="22" name="İçerik Yer Tutucusu 4"/>
          <p:cNvSpPr txBox="1">
            <a:spLocks/>
          </p:cNvSpPr>
          <p:nvPr/>
        </p:nvSpPr>
        <p:spPr>
          <a:xfrm>
            <a:off x="5027269" y="3288956"/>
            <a:ext cx="3048000" cy="762000"/>
          </a:xfrm>
          <a:prstGeom prst="roundRect">
            <a:avLst>
              <a:gd name="adj" fmla="val 50000"/>
            </a:avLst>
          </a:prstGeom>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800" dirty="0" smtClean="0"/>
              <a:t>Danışman Onayı</a:t>
            </a:r>
            <a:endParaRPr lang="en-US" sz="1800" dirty="0" smtClean="0"/>
          </a:p>
        </p:txBody>
      </p:sp>
      <p:sp>
        <p:nvSpPr>
          <p:cNvPr id="23" name="İçerik Yer Tutucusu 4"/>
          <p:cNvSpPr txBox="1">
            <a:spLocks/>
          </p:cNvSpPr>
          <p:nvPr/>
        </p:nvSpPr>
        <p:spPr>
          <a:xfrm>
            <a:off x="4986981" y="4431956"/>
            <a:ext cx="3048000" cy="1143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just" fontAlgn="auto">
              <a:spcAft>
                <a:spcPts val="0"/>
              </a:spcAft>
              <a:buFont typeface="Arial" panose="020B0604020202020204" pitchFamily="34" charset="0"/>
              <a:buNone/>
            </a:pPr>
            <a:r>
              <a:rPr lang="tr-TR" sz="1400" dirty="0" smtClean="0"/>
              <a:t>Staj bitiminde danışman öğrenciyi işyerinden gelen değerlendirme formu ile birlikte genel bir </a:t>
            </a:r>
            <a:r>
              <a:rPr lang="tr-TR" sz="1400" dirty="0"/>
              <a:t>d</a:t>
            </a:r>
            <a:r>
              <a:rPr lang="tr-TR" sz="1400" dirty="0" smtClean="0"/>
              <a:t>eğerlendirme </a:t>
            </a:r>
            <a:r>
              <a:rPr lang="tr-TR" sz="1400" dirty="0" smtClean="0"/>
              <a:t>yapar ve uygunluk </a:t>
            </a:r>
            <a:r>
              <a:rPr lang="tr-TR" sz="1400" dirty="0" smtClean="0"/>
              <a:t>verir. </a:t>
            </a:r>
            <a:endParaRPr lang="en-US" sz="1400" dirty="0" smtClean="0"/>
          </a:p>
        </p:txBody>
      </p:sp>
      <p:pic>
        <p:nvPicPr>
          <p:cNvPr id="26" name="Picture 8" descr="https://encrypted-tbn2.gstatic.com/images?q=tbn:ANd9GcQgw-Qt20JbnxXzvPGHqGNgyjeGoCcjiy5RGMNOcWhVmaGIgqAs1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4980" y="35012"/>
            <a:ext cx="1033935" cy="1033936"/>
          </a:xfrm>
          <a:prstGeom prst="rect">
            <a:avLst/>
          </a:prstGeom>
          <a:noFill/>
          <a:extLst>
            <a:ext uri="{909E8E84-426E-40DD-AFC4-6F175D3DCCD1}">
              <a14:hiddenFill xmlns:a14="http://schemas.microsoft.com/office/drawing/2010/main">
                <a:solidFill>
                  <a:srgbClr val="FFFFFF"/>
                </a:solidFill>
              </a14:hiddenFill>
            </a:ext>
          </a:extLst>
        </p:spPr>
      </p:pic>
      <p:sp>
        <p:nvSpPr>
          <p:cNvPr id="27" name="Aşağı Ok 26"/>
          <p:cNvSpPr/>
          <p:nvPr/>
        </p:nvSpPr>
        <p:spPr>
          <a:xfrm>
            <a:off x="2260256" y="1814383"/>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şağı Ok 27"/>
          <p:cNvSpPr/>
          <p:nvPr/>
        </p:nvSpPr>
        <p:spPr>
          <a:xfrm>
            <a:off x="2260256" y="2957383"/>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şağı Ok 28"/>
          <p:cNvSpPr/>
          <p:nvPr/>
        </p:nvSpPr>
        <p:spPr>
          <a:xfrm>
            <a:off x="2261414" y="4099353"/>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şağı Ok 29"/>
          <p:cNvSpPr/>
          <p:nvPr/>
        </p:nvSpPr>
        <p:spPr>
          <a:xfrm>
            <a:off x="2298356" y="5193956"/>
            <a:ext cx="200025"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ükülü Ok 17"/>
          <p:cNvSpPr/>
          <p:nvPr/>
        </p:nvSpPr>
        <p:spPr>
          <a:xfrm>
            <a:off x="381000" y="1422056"/>
            <a:ext cx="466725" cy="4281617"/>
          </a:xfrm>
          <a:prstGeom prst="ben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chemeClr val="tx1"/>
              </a:solidFill>
            </a:endParaRPr>
          </a:p>
        </p:txBody>
      </p:sp>
      <p:sp>
        <p:nvSpPr>
          <p:cNvPr id="31" name="Bükülü Ok 30"/>
          <p:cNvSpPr/>
          <p:nvPr/>
        </p:nvSpPr>
        <p:spPr>
          <a:xfrm>
            <a:off x="4191000" y="1259358"/>
            <a:ext cx="466725" cy="4444315"/>
          </a:xfrm>
          <a:prstGeom prst="ben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chemeClr val="tx1"/>
              </a:solidFill>
            </a:endParaRPr>
          </a:p>
        </p:txBody>
      </p:sp>
      <p:sp>
        <p:nvSpPr>
          <p:cNvPr id="32" name="İçerik Yer Tutucusu 4"/>
          <p:cNvSpPr txBox="1">
            <a:spLocks/>
          </p:cNvSpPr>
          <p:nvPr/>
        </p:nvSpPr>
        <p:spPr>
          <a:xfrm>
            <a:off x="4339281" y="2384339"/>
            <a:ext cx="687988"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Hayır</a:t>
            </a:r>
            <a:endParaRPr lang="en-US" sz="1600" dirty="0" smtClean="0"/>
          </a:p>
        </p:txBody>
      </p:sp>
      <p:sp>
        <p:nvSpPr>
          <p:cNvPr id="10" name="Bükülü Ok 9"/>
          <p:cNvSpPr/>
          <p:nvPr/>
        </p:nvSpPr>
        <p:spPr>
          <a:xfrm>
            <a:off x="4683275" y="1422056"/>
            <a:ext cx="265606" cy="96228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İçerik Yer Tutucusu 4"/>
          <p:cNvSpPr txBox="1">
            <a:spLocks/>
          </p:cNvSpPr>
          <p:nvPr/>
        </p:nvSpPr>
        <p:spPr>
          <a:xfrm>
            <a:off x="4367985" y="3481515"/>
            <a:ext cx="687988"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Hayır</a:t>
            </a:r>
            <a:endParaRPr lang="en-US" sz="1600" dirty="0" smtClean="0"/>
          </a:p>
        </p:txBody>
      </p:sp>
      <p:sp>
        <p:nvSpPr>
          <p:cNvPr id="16" name="Bükülü Ok 15"/>
          <p:cNvSpPr/>
          <p:nvPr/>
        </p:nvSpPr>
        <p:spPr>
          <a:xfrm>
            <a:off x="4816078" y="1764956"/>
            <a:ext cx="132803" cy="171655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İçerik Yer Tutucusu 4"/>
          <p:cNvSpPr txBox="1">
            <a:spLocks/>
          </p:cNvSpPr>
          <p:nvPr/>
        </p:nvSpPr>
        <p:spPr>
          <a:xfrm>
            <a:off x="8145206" y="2347268"/>
            <a:ext cx="855747"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Evet</a:t>
            </a:r>
            <a:endParaRPr lang="en-US" sz="1600" dirty="0" smtClean="0"/>
          </a:p>
        </p:txBody>
      </p:sp>
      <p:sp>
        <p:nvSpPr>
          <p:cNvPr id="36" name="Bükülü Ok 35"/>
          <p:cNvSpPr/>
          <p:nvPr/>
        </p:nvSpPr>
        <p:spPr>
          <a:xfrm rot="10800000">
            <a:off x="8172898" y="2765337"/>
            <a:ext cx="343649" cy="716177"/>
          </a:xfrm>
          <a:prstGeom prst="ben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rgbClr val="FF0000"/>
              </a:solidFill>
            </a:endParaRPr>
          </a:p>
        </p:txBody>
      </p:sp>
      <p:sp>
        <p:nvSpPr>
          <p:cNvPr id="37" name="İçerik Yer Tutucusu 4"/>
          <p:cNvSpPr txBox="1">
            <a:spLocks/>
          </p:cNvSpPr>
          <p:nvPr/>
        </p:nvSpPr>
        <p:spPr>
          <a:xfrm>
            <a:off x="8124073" y="3562864"/>
            <a:ext cx="855747" cy="381000"/>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lt1"/>
                </a:solidFill>
                <a:latin typeface="+mn-lt"/>
                <a:ea typeface="+mn-ea"/>
                <a:cs typeface="+mn-cs"/>
              </a:defRPr>
            </a:lvl9pPr>
          </a:lstStyle>
          <a:p>
            <a:pPr marL="0" indent="0" algn="ctr" fontAlgn="auto">
              <a:spcAft>
                <a:spcPts val="0"/>
              </a:spcAft>
              <a:buFont typeface="Arial" panose="020B0604020202020204" pitchFamily="34" charset="0"/>
              <a:buNone/>
            </a:pPr>
            <a:r>
              <a:rPr lang="tr-TR" sz="1600" dirty="0" smtClean="0"/>
              <a:t>Evet</a:t>
            </a:r>
            <a:endParaRPr lang="en-US" sz="1600" dirty="0" smtClean="0"/>
          </a:p>
        </p:txBody>
      </p:sp>
      <p:sp>
        <p:nvSpPr>
          <p:cNvPr id="38" name="Bükülü Ok 37"/>
          <p:cNvSpPr/>
          <p:nvPr/>
        </p:nvSpPr>
        <p:spPr>
          <a:xfrm rot="10800000">
            <a:off x="8137500" y="4069492"/>
            <a:ext cx="379048" cy="883508"/>
          </a:xfrm>
          <a:prstGeom prst="ben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chemeClr val="tx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pPr>
              <a:defRPr/>
            </a:pPr>
            <a:fld id="{58452FF4-89E3-4D1B-9927-2DBDC00E58D7}" type="slidenum">
              <a:rPr lang="en-US" smtClean="0"/>
              <a:pPr>
                <a:defRPr/>
              </a:pPr>
              <a:t>8</a:t>
            </a:fld>
            <a:endParaRPr lang="en-US" dirty="0"/>
          </a:p>
        </p:txBody>
      </p:sp>
      <p:pic>
        <p:nvPicPr>
          <p:cNvPr id="5" name="İçerik Yer Tutucusu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609600"/>
            <a:ext cx="8229600" cy="3581400"/>
          </a:xfrm>
          <a:prstGeom prst="rect">
            <a:avLst/>
          </a:prstGeom>
          <a:noFill/>
          <a:ln>
            <a:noFill/>
          </a:ln>
        </p:spPr>
      </p:pic>
    </p:spTree>
    <p:extLst>
      <p:ext uri="{BB962C8B-B14F-4D97-AF65-F5344CB8AC3E}">
        <p14:creationId xmlns:p14="http://schemas.microsoft.com/office/powerpoint/2010/main" val="570073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 ve Beklentiler</a:t>
            </a:r>
            <a:endParaRPr lang="en-US" dirty="0"/>
          </a:p>
        </p:txBody>
      </p:sp>
      <p:sp>
        <p:nvSpPr>
          <p:cNvPr id="3" name="İçerik Yer Tutucusu 2"/>
          <p:cNvSpPr>
            <a:spLocks noGrp="1"/>
          </p:cNvSpPr>
          <p:nvPr>
            <p:ph idx="1"/>
          </p:nvPr>
        </p:nvSpPr>
        <p:spPr>
          <a:xfrm>
            <a:off x="457200" y="1295400"/>
            <a:ext cx="8229600" cy="4525963"/>
          </a:xfrm>
        </p:spPr>
        <p:txBody>
          <a:bodyPr>
            <a:normAutofit fontScale="25000" lnSpcReduction="20000"/>
          </a:bodyPr>
          <a:lstStyle/>
          <a:p>
            <a:pPr lvl="0"/>
            <a:r>
              <a:rPr lang="tr-TR" sz="8000" dirty="0"/>
              <a:t>Eş zamanlı kontrol edilen öğrenci staja daha fazla önem verecek ve kendi alanı ile ilgili beceriler kazanma performansı artacaktır</a:t>
            </a:r>
            <a:r>
              <a:rPr lang="tr-TR" sz="8000" dirty="0" smtClean="0"/>
              <a:t>.</a:t>
            </a:r>
          </a:p>
          <a:p>
            <a:pPr lvl="0"/>
            <a:endParaRPr lang="en-US" sz="8000" dirty="0"/>
          </a:p>
          <a:p>
            <a:pPr lvl="0"/>
            <a:r>
              <a:rPr lang="tr-TR" sz="8000" dirty="0"/>
              <a:t>Her birim veya bölüm kendi alanı ile ilgili bir işyeri arşivi oluşturmuş </a:t>
            </a:r>
            <a:r>
              <a:rPr lang="tr-TR" sz="8000" dirty="0" smtClean="0"/>
              <a:t>olacak.</a:t>
            </a:r>
          </a:p>
          <a:p>
            <a:pPr marL="0" lvl="0" indent="0">
              <a:buNone/>
            </a:pPr>
            <a:r>
              <a:rPr lang="tr-TR" sz="8000" dirty="0" smtClean="0"/>
              <a:t> </a:t>
            </a:r>
          </a:p>
          <a:p>
            <a:pPr lvl="0"/>
            <a:r>
              <a:rPr lang="tr-TR" sz="8000" dirty="0" smtClean="0"/>
              <a:t>Özellikle </a:t>
            </a:r>
            <a:r>
              <a:rPr lang="tr-TR" sz="8000" dirty="0"/>
              <a:t>son sınıf öğrencileri staj biter bitmez mezuniyet belgelerini </a:t>
            </a:r>
            <a:r>
              <a:rPr lang="tr-TR" sz="8000" dirty="0" smtClean="0"/>
              <a:t> zamanında alabilecektir.</a:t>
            </a:r>
            <a:endParaRPr lang="tr-TR" sz="8000" dirty="0"/>
          </a:p>
          <a:p>
            <a:pPr lvl="0"/>
            <a:endParaRPr lang="tr-TR" sz="8000" dirty="0" smtClean="0"/>
          </a:p>
          <a:p>
            <a:pPr lvl="0"/>
            <a:r>
              <a:rPr lang="tr-TR" sz="8000" dirty="0" smtClean="0"/>
              <a:t>Sistem </a:t>
            </a:r>
            <a:r>
              <a:rPr lang="tr-TR" sz="8000" dirty="0"/>
              <a:t>taraflar arasında interaktif bir iletişim sağlayacağından dolayı </a:t>
            </a:r>
            <a:r>
              <a:rPr lang="tr-TR" sz="8000" dirty="0" smtClean="0"/>
              <a:t>nitelikli </a:t>
            </a:r>
            <a:r>
              <a:rPr lang="tr-TR" sz="8000" dirty="0"/>
              <a:t>iş gücünün yetiştirilmesi </a:t>
            </a:r>
            <a:r>
              <a:rPr lang="tr-TR" sz="8000" dirty="0" smtClean="0"/>
              <a:t> ve işletmelerdeki verimliliğin </a:t>
            </a:r>
            <a:r>
              <a:rPr lang="tr-TR" sz="8000" dirty="0"/>
              <a:t>artması </a:t>
            </a:r>
            <a:r>
              <a:rPr lang="tr-TR" sz="8000" dirty="0" smtClean="0"/>
              <a:t>beklenilmektedir.</a:t>
            </a:r>
          </a:p>
          <a:p>
            <a:pPr lvl="0"/>
            <a:endParaRPr lang="en-US" sz="8000" dirty="0"/>
          </a:p>
          <a:p>
            <a:pPr lvl="0"/>
            <a:r>
              <a:rPr lang="tr-TR" sz="8000" dirty="0"/>
              <a:t>Zamanla sistemin öğrenci otomasyonu ile entegrasyonu sağlanarak, bütün staj işlemleri evrak ve deftere gerek kalmadan internet üzerinden gerçekleştirilebilecektir. </a:t>
            </a:r>
            <a:endParaRPr lang="tr-TR" sz="8000" dirty="0" smtClean="0"/>
          </a:p>
          <a:p>
            <a:pPr lvl="0"/>
            <a:endParaRPr lang="en-US" sz="7200" dirty="0"/>
          </a:p>
          <a:p>
            <a:pPr marL="0" lvl="0" indent="0">
              <a:buNone/>
            </a:pPr>
            <a:endParaRPr lang="en-US" sz="7200" dirty="0"/>
          </a:p>
          <a:p>
            <a:endParaRPr lang="en-US" dirty="0"/>
          </a:p>
        </p:txBody>
      </p:sp>
      <p:sp>
        <p:nvSpPr>
          <p:cNvPr id="4" name="Slayt Numarası Yer Tutucusu 3"/>
          <p:cNvSpPr>
            <a:spLocks noGrp="1"/>
          </p:cNvSpPr>
          <p:nvPr>
            <p:ph type="sldNum" sz="quarter" idx="12"/>
          </p:nvPr>
        </p:nvSpPr>
        <p:spPr/>
        <p:txBody>
          <a:bodyPr/>
          <a:lstStyle/>
          <a:p>
            <a:pPr>
              <a:defRPr/>
            </a:pPr>
            <a:fld id="{58452FF4-89E3-4D1B-9927-2DBDC00E58D7}" type="slidenum">
              <a:rPr lang="en-US" smtClean="0"/>
              <a:pPr>
                <a:defRPr/>
              </a:pPr>
              <a:t>9</a:t>
            </a:fld>
            <a:endParaRPr lang="en-US" dirty="0"/>
          </a:p>
        </p:txBody>
      </p:sp>
      <p:pic>
        <p:nvPicPr>
          <p:cNvPr id="5" name="Picture 8" descr="https://encrypted-tbn2.gstatic.com/images?q=tbn:ANd9GcQgw-Qt20JbnxXzvPGHqGNgyjeGoCcjiy5RGMNOcWhVmaGIgqAs1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6128" y="35011"/>
            <a:ext cx="1412788" cy="13365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574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24985</TotalTime>
  <Words>563</Words>
  <Application>Microsoft Office PowerPoint</Application>
  <PresentationFormat>Ekran Gösterisi (4:3)</PresentationFormat>
  <Paragraphs>60</Paragraphs>
  <Slides>10</Slides>
  <Notes>3</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Web Tabanlı Eşzamanlı Staj Denetimi ile Mesleki Verimliliğin Artırılması</vt:lpstr>
      <vt:lpstr>Staj Nedir?</vt:lpstr>
      <vt:lpstr>Problem Nerede?</vt:lpstr>
      <vt:lpstr>Çözüm Nedir ?</vt:lpstr>
      <vt:lpstr>Eş zamanlı Staj Denetimi</vt:lpstr>
      <vt:lpstr>Bu Projeye Neden İhtiyaç Var?</vt:lpstr>
      <vt:lpstr>Staj Otomasyonu Nasıl Çalışır?</vt:lpstr>
      <vt:lpstr>PowerPoint Sunusu</vt:lpstr>
      <vt:lpstr>Sonuç ve Beklentiler</vt:lpstr>
      <vt:lpstr>Teşekkürler  Ali İhsan ÇELİK  05.02.2015</vt:lpstr>
    </vt:vector>
  </TitlesOfParts>
  <Company>Telerik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Files</dc:title>
  <dc:subject>C# Fundamentals Course</dc:subject>
  <dc:creator>Svetlin Nakov</dc:creator>
  <dc:description>C# Programming Fundamentals Course @ Telerik Academy
http://academy.telerik.com</dc:description>
  <cp:lastModifiedBy>BMYO_AI</cp:lastModifiedBy>
  <cp:revision>1678</cp:revision>
  <dcterms:created xsi:type="dcterms:W3CDTF">2007-12-08T16:03:35Z</dcterms:created>
  <dcterms:modified xsi:type="dcterms:W3CDTF">2015-02-05T13:03:36Z</dcterms:modified>
</cp:coreProperties>
</file>