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6"/>
  </p:notesMasterIdLst>
  <p:sldIdLst>
    <p:sldId id="256" r:id="rId2"/>
    <p:sldId id="276" r:id="rId3"/>
    <p:sldId id="257" r:id="rId4"/>
    <p:sldId id="280" r:id="rId5"/>
    <p:sldId id="277" r:id="rId6"/>
    <p:sldId id="278" r:id="rId7"/>
    <p:sldId id="279"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68" r:id="rId23"/>
    <p:sldId id="269" r:id="rId24"/>
    <p:sldId id="270"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88444" autoAdjust="0"/>
  </p:normalViewPr>
  <p:slideViewPr>
    <p:cSldViewPr>
      <p:cViewPr>
        <p:scale>
          <a:sx n="77" d="100"/>
          <a:sy n="77" d="100"/>
        </p:scale>
        <p:origin x="-2946" y="-6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27EA9-58DD-4F47-AC1D-E4F727B6D819}" type="datetimeFigureOut">
              <a:rPr lang="tr-TR" smtClean="0"/>
              <a:pPr/>
              <a:t>9.2.2015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B15ED-07E5-4802-9798-3B32DCB14615}" type="slidenum">
              <a:rPr lang="tr-TR" smtClean="0"/>
              <a:pPr/>
              <a:t>‹#›</a:t>
            </a:fld>
            <a:endParaRPr lang="tr-TR"/>
          </a:p>
        </p:txBody>
      </p:sp>
    </p:spTree>
    <p:extLst>
      <p:ext uri="{BB962C8B-B14F-4D97-AF65-F5344CB8AC3E}">
        <p14:creationId xmlns:p14="http://schemas.microsoft.com/office/powerpoint/2010/main" val="255581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0B15ED-07E5-4802-9798-3B32DCB14615}"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0B15ED-07E5-4802-9798-3B32DCB14615}"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0B15ED-07E5-4802-9798-3B32DCB14615}"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060B15ED-07E5-4802-9798-3B32DCB14615}" type="slidenum">
              <a:rPr lang="tr-TR" smtClean="0"/>
              <a:pPr/>
              <a:t>8</a:t>
            </a:fld>
            <a:endParaRPr lang="tr-TR"/>
          </a:p>
        </p:txBody>
      </p:sp>
    </p:spTree>
    <p:extLst>
      <p:ext uri="{BB962C8B-B14F-4D97-AF65-F5344CB8AC3E}">
        <p14:creationId xmlns:p14="http://schemas.microsoft.com/office/powerpoint/2010/main" val="264924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060B15ED-07E5-4802-9798-3B32DCB14615}" type="slidenum">
              <a:rPr lang="tr-TR" smtClean="0"/>
              <a:pPr/>
              <a:t>12</a:t>
            </a:fld>
            <a:endParaRPr lang="tr-TR"/>
          </a:p>
        </p:txBody>
      </p:sp>
    </p:spTree>
    <p:extLst>
      <p:ext uri="{BB962C8B-B14F-4D97-AF65-F5344CB8AC3E}">
        <p14:creationId xmlns:p14="http://schemas.microsoft.com/office/powerpoint/2010/main" val="73966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tr-TR" dirty="0" smtClean="0"/>
          </a:p>
          <a:p>
            <a:endParaRPr lang="en-US" dirty="0"/>
          </a:p>
        </p:txBody>
      </p:sp>
      <p:sp>
        <p:nvSpPr>
          <p:cNvPr id="4" name="Slide Number Placeholder 3"/>
          <p:cNvSpPr>
            <a:spLocks noGrp="1"/>
          </p:cNvSpPr>
          <p:nvPr>
            <p:ph type="sldNum" sz="quarter" idx="10"/>
          </p:nvPr>
        </p:nvSpPr>
        <p:spPr/>
        <p:txBody>
          <a:bodyPr/>
          <a:lstStyle/>
          <a:p>
            <a:fld id="{060B15ED-07E5-4802-9798-3B32DCB14615}" type="slidenum">
              <a:rPr lang="tr-TR" smtClean="0"/>
              <a:pPr/>
              <a:t>22</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0B15ED-07E5-4802-9798-3B32DCB14615}" type="slidenum">
              <a:rPr lang="tr-TR" smtClean="0"/>
              <a:pPr/>
              <a:t>23</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0B15ED-07E5-4802-9798-3B32DCB14615}" type="slidenum">
              <a:rPr lang="tr-TR" smtClean="0"/>
              <a:pPr/>
              <a:t>24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C7125A2-1B9B-4B3F-9DAA-64E72965E0C0}" type="datetime1">
              <a:rPr lang="tr-TR" smtClean="0"/>
              <a:pPr/>
              <a:t>9.2.2015</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7EE384B-B19E-4B87-89C4-1EE1CB4DCBE5}" type="slidenum">
              <a:rPr lang="tr-TR" smtClean="0"/>
              <a:pPr/>
              <a:t>‹#›</a:t>
            </a:fld>
            <a:endParaRPr lang="tr-T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A5FD5-2357-444F-AC89-603B2416976F}" type="datetime1">
              <a:rPr lang="tr-TR" smtClean="0"/>
              <a:pPr/>
              <a:t>9.2.2015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EE384B-B19E-4B87-89C4-1EE1CB4DCBE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7BAE2A-3102-4E3B-9EC2-D6A575F9AF63}" type="datetime1">
              <a:rPr lang="tr-TR" smtClean="0"/>
              <a:pPr/>
              <a:t>9.2.2015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EE384B-B19E-4B87-89C4-1EE1CB4DCBE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BE376-0893-4E34-A656-11C9C66FA549}" type="datetime1">
              <a:rPr lang="tr-TR" smtClean="0"/>
              <a:pPr/>
              <a:t>9.2.2015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EE384B-B19E-4B87-89C4-1EE1CB4DCBE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798405-DEFE-4274-8F02-B5EDDF80F088}" type="datetime1">
              <a:rPr lang="tr-TR" smtClean="0"/>
              <a:pPr/>
              <a:t>9.2.2015</a:t>
            </a:fld>
            <a:endParaRPr lang="tr-T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EE384B-B19E-4B87-89C4-1EE1CB4DCBE5}" type="slidenum">
              <a:rPr lang="tr-TR" smtClean="0"/>
              <a:pPr/>
              <a:t>‹#›</a:t>
            </a:fld>
            <a:endParaRPr lang="tr-T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1A5A2E-8096-4B27-B2AC-F1041D5DE561}" type="datetime1">
              <a:rPr lang="tr-TR" smtClean="0"/>
              <a:pPr/>
              <a:t>9.2.2015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EE384B-B19E-4B87-89C4-1EE1CB4DCBE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6A3F8F-08BA-4CF1-9669-28685E2734B4}" type="datetime1">
              <a:rPr lang="tr-TR" smtClean="0"/>
              <a:pPr/>
              <a:t>9.2.2015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7EE384B-B19E-4B87-89C4-1EE1CB4DCBE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F7E763-9A77-4006-A602-424B6BCB7ECD}" type="datetime1">
              <a:rPr lang="tr-TR" smtClean="0"/>
              <a:pPr/>
              <a:t>9.2.2015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7EE384B-B19E-4B87-89C4-1EE1CB4DCBE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85B4C3C-FA49-4CDE-9B72-533885EE2A09}" type="datetime1">
              <a:rPr lang="tr-TR" smtClean="0"/>
              <a:pPr/>
              <a:t>9.2.2015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7EE384B-B19E-4B87-89C4-1EE1CB4DCBE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380E0F-416C-4AAA-820A-B198743CB26D}" type="datetime1">
              <a:rPr lang="tr-TR" smtClean="0"/>
              <a:pPr/>
              <a:t>9.2.2015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EE384B-B19E-4B87-89C4-1EE1CB4DCBE5}" type="slidenum">
              <a:rPr lang="tr-TR" smtClean="0"/>
              <a:pPr/>
              <a:t>‹#›</a:t>
            </a:fld>
            <a:endParaRPr lang="tr-T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EDDCF17-60DF-46AD-8568-873492ED117F}" type="datetime1">
              <a:rPr lang="tr-TR" smtClean="0"/>
              <a:pPr/>
              <a:t>9.2.2015</a:t>
            </a:fld>
            <a:endParaRPr lang="tr-TR"/>
          </a:p>
        </p:txBody>
      </p:sp>
      <p:sp>
        <p:nvSpPr>
          <p:cNvPr id="7" name="Slide Number Placeholder 6"/>
          <p:cNvSpPr>
            <a:spLocks noGrp="1"/>
          </p:cNvSpPr>
          <p:nvPr>
            <p:ph type="sldNum" sz="quarter" idx="12"/>
          </p:nvPr>
        </p:nvSpPr>
        <p:spPr/>
        <p:txBody>
          <a:bodyPr/>
          <a:lstStyle/>
          <a:p>
            <a:fld id="{C7EE384B-B19E-4B87-89C4-1EE1CB4DCBE5}" type="slidenum">
              <a:rPr lang="tr-TR" smtClean="0"/>
              <a:pPr/>
              <a:t>‹#›</a:t>
            </a:fld>
            <a:endParaRPr lang="tr-T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C16E206-216D-41B5-B70E-FD0EFB88A019}" type="datetime1">
              <a:rPr lang="tr-TR" smtClean="0"/>
              <a:pPr/>
              <a:t>9.2.2015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7EE384B-B19E-4B87-89C4-1EE1CB4DCBE5}" type="slidenum">
              <a:rPr lang="tr-TR" smtClean="0"/>
              <a:pPr/>
              <a:t>‹#›</a:t>
            </a:fld>
            <a:endParaRPr lang="tr-T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215440"/>
            <a:ext cx="6511131" cy="1437696"/>
          </a:xfrm>
        </p:spPr>
        <p:txBody>
          <a:bodyPr>
            <a:normAutofit/>
          </a:bodyPr>
          <a:lstStyle/>
          <a:p>
            <a:r>
              <a:rPr lang="tr-TR" dirty="0" smtClean="0">
                <a:solidFill>
                  <a:schemeClr val="tx1"/>
                </a:solidFill>
              </a:rPr>
              <a:t>                            YUNUS DOĞAN</a:t>
            </a:r>
            <a:r>
              <a:rPr lang="tr-TR" b="1" baseline="30000" dirty="0" smtClean="0">
                <a:solidFill>
                  <a:schemeClr val="tx1"/>
                </a:solidFill>
              </a:rPr>
              <a:t>1</a:t>
            </a:r>
            <a:endParaRPr lang="tr-TR" dirty="0">
              <a:solidFill>
                <a:schemeClr val="tx1"/>
              </a:solidFill>
            </a:endParaRPr>
          </a:p>
          <a:p>
            <a:r>
              <a:rPr lang="tr-TR" dirty="0" smtClean="0">
                <a:solidFill>
                  <a:schemeClr val="tx1"/>
                </a:solidFill>
              </a:rPr>
              <a:t>                            FERİŞTAH DALKILIÇ</a:t>
            </a:r>
            <a:r>
              <a:rPr lang="tr-TR" b="1" baseline="30000" dirty="0" smtClean="0">
                <a:solidFill>
                  <a:schemeClr val="tx1"/>
                </a:solidFill>
              </a:rPr>
              <a:t>1</a:t>
            </a:r>
          </a:p>
          <a:p>
            <a:r>
              <a:rPr lang="tr-TR" dirty="0" smtClean="0">
                <a:solidFill>
                  <a:schemeClr val="tx1"/>
                </a:solidFill>
              </a:rPr>
              <a:t>                              ALP KUT</a:t>
            </a:r>
            <a:r>
              <a:rPr lang="tr-TR" b="1" baseline="30000" dirty="0" smtClean="0">
                <a:solidFill>
                  <a:schemeClr val="tx1"/>
                </a:solidFill>
              </a:rPr>
              <a:t>1</a:t>
            </a:r>
          </a:p>
          <a:p>
            <a:endParaRPr lang="tr-TR" b="1" baseline="30000" dirty="0">
              <a:solidFill>
                <a:schemeClr val="tx1"/>
              </a:solidFill>
            </a:endParaRPr>
          </a:p>
          <a:p>
            <a:endParaRPr lang="tr-TR" dirty="0">
              <a:solidFill>
                <a:schemeClr val="tx1"/>
              </a:solidFill>
            </a:endParaRPr>
          </a:p>
          <a:p>
            <a:endParaRPr lang="tr-TR" dirty="0">
              <a:solidFill>
                <a:schemeClr val="tx1"/>
              </a:solidFill>
            </a:endParaRPr>
          </a:p>
        </p:txBody>
      </p:sp>
      <p:sp>
        <p:nvSpPr>
          <p:cNvPr id="2" name="Title 1"/>
          <p:cNvSpPr>
            <a:spLocks noGrp="1"/>
          </p:cNvSpPr>
          <p:nvPr>
            <p:ph type="ctrTitle"/>
          </p:nvPr>
        </p:nvSpPr>
        <p:spPr>
          <a:xfrm>
            <a:off x="251520" y="188640"/>
            <a:ext cx="8640960" cy="2664296"/>
          </a:xfrm>
        </p:spPr>
        <p:txBody>
          <a:bodyPr/>
          <a:lstStyle/>
          <a:p>
            <a:r>
              <a:rPr lang="tr-TR" sz="2800" b="1" dirty="0"/>
              <a:t>Hastane </a:t>
            </a:r>
            <a:r>
              <a:rPr lang="tr-TR" sz="2800" b="1" dirty="0" smtClean="0"/>
              <a:t>Bİlgİ Yönetİm Sİstemİ Verİlerİnde Akademİk ÇalIşmalar İçİn AçIk </a:t>
            </a:r>
            <a:r>
              <a:rPr lang="tr-TR" sz="2800" b="1" dirty="0"/>
              <a:t>Kaynak </a:t>
            </a:r>
            <a:r>
              <a:rPr lang="tr-TR" sz="2800" b="1" dirty="0" smtClean="0"/>
              <a:t>Önerİlerİ </a:t>
            </a:r>
            <a:br>
              <a:rPr lang="tr-TR" sz="2800" b="1" dirty="0" smtClean="0"/>
            </a:br>
            <a:r>
              <a:rPr lang="tr-TR" sz="2000" b="1" dirty="0" smtClean="0"/>
              <a:t>ve</a:t>
            </a:r>
            <a:r>
              <a:rPr lang="tr-TR" sz="2800" b="1" dirty="0" smtClean="0"/>
              <a:t> </a:t>
            </a:r>
            <a:br>
              <a:rPr lang="tr-TR" sz="2800" b="1" dirty="0" smtClean="0"/>
            </a:br>
            <a:r>
              <a:rPr lang="tr-TR" sz="2800" b="1" dirty="0" smtClean="0"/>
              <a:t>Örnek Uygulamalar</a:t>
            </a:r>
            <a:endParaRPr lang="tr-TR" sz="2700" dirty="0"/>
          </a:p>
        </p:txBody>
      </p:sp>
      <p:pic>
        <p:nvPicPr>
          <p:cNvPr id="1026" name="Picture 2" descr="http://ab.org.tr/ab15/ab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218077"/>
            <a:ext cx="3168352" cy="12910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ydoga_000\Desktop\doktora_tezi\349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3789040"/>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8298" y="4685074"/>
            <a:ext cx="3530006" cy="246221"/>
          </a:xfrm>
          <a:prstGeom prst="rect">
            <a:avLst/>
          </a:prstGeom>
          <a:noFill/>
        </p:spPr>
        <p:txBody>
          <a:bodyPr wrap="square" rtlCol="0">
            <a:spAutoFit/>
          </a:bodyPr>
          <a:lstStyle/>
          <a:p>
            <a:r>
              <a:rPr lang="tr-TR" sz="1000" b="1" baseline="30000" dirty="0" smtClean="0">
                <a:solidFill>
                  <a:schemeClr val="tx1"/>
                </a:solidFill>
              </a:rPr>
              <a:t>1 </a:t>
            </a:r>
            <a:r>
              <a:rPr lang="tr-TR" sz="1000" dirty="0" smtClean="0"/>
              <a:t>Dokuz Eylül Üniversitesi Bilgisayar Mühendisliği Bölümü</a:t>
            </a:r>
            <a:endParaRPr lang="tr-TR" sz="1000" dirty="0"/>
          </a:p>
        </p:txBody>
      </p:sp>
    </p:spTree>
    <p:extLst>
      <p:ext uri="{BB962C8B-B14F-4D97-AF65-F5344CB8AC3E}">
        <p14:creationId xmlns:p14="http://schemas.microsoft.com/office/powerpoint/2010/main" val="583605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SOM + K-MEANS</a:t>
            </a:r>
            <a:endParaRPr lang="tr-TR" b="1" dirty="0"/>
          </a:p>
        </p:txBody>
      </p:sp>
      <p:sp>
        <p:nvSpPr>
          <p:cNvPr id="3" name="Content Placeholder 2"/>
          <p:cNvSpPr>
            <a:spLocks noGrp="1"/>
          </p:cNvSpPr>
          <p:nvPr>
            <p:ph idx="1"/>
          </p:nvPr>
        </p:nvSpPr>
        <p:spPr/>
        <p:txBody>
          <a:bodyPr>
            <a:normAutofit fontScale="92500" lnSpcReduction="20000"/>
          </a:bodyPr>
          <a:lstStyle/>
          <a:p>
            <a:pPr algn="just"/>
            <a:r>
              <a:rPr lang="tr-TR" dirty="0"/>
              <a:t>Veri seti üzerinde bulunan verilerin seçilmesi işleminde, bilgi girilmemiş ve test referans değerleri arasında bulunan veriler inceleme dışı bırakılmıştır. </a:t>
            </a:r>
            <a:endParaRPr lang="tr-TR" dirty="0" smtClean="0"/>
          </a:p>
          <a:p>
            <a:pPr algn="just"/>
            <a:endParaRPr lang="tr-TR" dirty="0"/>
          </a:p>
          <a:p>
            <a:pPr algn="just"/>
            <a:r>
              <a:rPr lang="tr-TR" dirty="0" smtClean="0"/>
              <a:t>Ön </a:t>
            </a:r>
            <a:r>
              <a:rPr lang="tr-TR" dirty="0"/>
              <a:t>işleme sonucu </a:t>
            </a:r>
            <a:r>
              <a:rPr lang="tr-TR" dirty="0" smtClean="0"/>
              <a:t>18.781 </a:t>
            </a:r>
            <a:r>
              <a:rPr lang="tr-TR" dirty="0"/>
              <a:t>bireye ait toplam 39 özellik üzerinde çalışma yürütülmüştür. </a:t>
            </a:r>
            <a:endParaRPr lang="tr-TR" dirty="0" smtClean="0"/>
          </a:p>
          <a:p>
            <a:pPr algn="just"/>
            <a:endParaRPr lang="tr-TR" dirty="0"/>
          </a:p>
          <a:p>
            <a:pPr algn="just"/>
            <a:r>
              <a:rPr lang="tr-TR" dirty="0" smtClean="0"/>
              <a:t>Veri </a:t>
            </a:r>
            <a:r>
              <a:rPr lang="tr-TR" dirty="0"/>
              <a:t>setimizde hastalık sonucu gibi belirleyici bir sınıf bilgisi olmadığı için veri setindeki verilerin eğiticisiz kümelenmesi yöntemine gidilmiştir. </a:t>
            </a:r>
            <a:endParaRPr lang="tr-TR" dirty="0" smtClean="0"/>
          </a:p>
          <a:p>
            <a:pPr algn="just"/>
            <a:endParaRPr lang="tr-TR" dirty="0"/>
          </a:p>
          <a:p>
            <a:pPr algn="just"/>
            <a:r>
              <a:rPr lang="tr-TR" dirty="0" smtClean="0"/>
              <a:t>Verilerin </a:t>
            </a:r>
            <a:r>
              <a:rPr lang="tr-TR" dirty="0"/>
              <a:t>600X600 ızgara yapısında SOM’a aktarılmış ve harita üzerinde k-means algoritması ile verilerin kümelenmesi sağlanmıştır.</a:t>
            </a:r>
          </a:p>
          <a:p>
            <a:pPr algn="just"/>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10</a:t>
            </a:fld>
            <a:endParaRPr lang="tr-TR"/>
          </a:p>
        </p:txBody>
      </p:sp>
    </p:spTree>
    <p:extLst>
      <p:ext uri="{BB962C8B-B14F-4D97-AF65-F5344CB8AC3E}">
        <p14:creationId xmlns:p14="http://schemas.microsoft.com/office/powerpoint/2010/main" val="3750649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UYGULAMA SONUÇLARI</a:t>
            </a:r>
            <a:endParaRPr lang="tr-TR" b="1" dirty="0"/>
          </a:p>
        </p:txBody>
      </p:sp>
      <p:sp>
        <p:nvSpPr>
          <p:cNvPr id="3" name="Content Placeholder 2"/>
          <p:cNvSpPr>
            <a:spLocks noGrp="1"/>
          </p:cNvSpPr>
          <p:nvPr>
            <p:ph idx="1"/>
          </p:nvPr>
        </p:nvSpPr>
        <p:spPr>
          <a:xfrm>
            <a:off x="251519" y="1628800"/>
            <a:ext cx="8682993" cy="1859272"/>
          </a:xfrm>
        </p:spPr>
        <p:txBody>
          <a:bodyPr>
            <a:normAutofit fontScale="62500" lnSpcReduction="20000"/>
          </a:bodyPr>
          <a:lstStyle/>
          <a:p>
            <a:pPr algn="just"/>
            <a:r>
              <a:rPr lang="tr-TR" dirty="0"/>
              <a:t>Tıbbi laboratuar test verilerinin 600X600 ızgara yapısında SOM’a aktarılarak haritalanmasından sonra kümelemenin sağlanması için k-means algoritması uygulandı ve 3 kümeye veriler ayrıldı </a:t>
            </a:r>
            <a:r>
              <a:rPr lang="tr-TR" dirty="0" smtClean="0"/>
              <a:t>.</a:t>
            </a:r>
          </a:p>
          <a:p>
            <a:pPr algn="just"/>
            <a:endParaRPr lang="tr-TR" dirty="0" smtClean="0"/>
          </a:p>
          <a:p>
            <a:pPr algn="just"/>
            <a:r>
              <a:rPr lang="tr-TR" dirty="0" smtClean="0"/>
              <a:t>18781 </a:t>
            </a:r>
            <a:r>
              <a:rPr lang="tr-TR" dirty="0"/>
              <a:t>bireye ait toplam 39 özellik içeren verilerin kümelenmesi sağlandıktan sonra yeni bir test sonucu rasgele bir değer </a:t>
            </a:r>
            <a:r>
              <a:rPr lang="tr-TR" dirty="0" smtClean="0"/>
              <a:t>atanarak sisteme </a:t>
            </a:r>
            <a:r>
              <a:rPr lang="tr-TR" dirty="0"/>
              <a:t>girilmesi ile kümelenmesi sağlandı. </a:t>
            </a:r>
            <a:endParaRPr lang="tr-TR" dirty="0" smtClean="0"/>
          </a:p>
          <a:p>
            <a:pPr algn="just"/>
            <a:endParaRPr lang="tr-TR" dirty="0"/>
          </a:p>
          <a:p>
            <a:pPr algn="just"/>
            <a:r>
              <a:rPr lang="tr-TR" dirty="0" smtClean="0"/>
              <a:t>Daha </a:t>
            </a:r>
            <a:r>
              <a:rPr lang="tr-TR" dirty="0"/>
              <a:t>sonra 3 kümenin içerdiği verilerin incelenmesi sağlandı.</a:t>
            </a:r>
          </a:p>
        </p:txBody>
      </p:sp>
      <p:sp>
        <p:nvSpPr>
          <p:cNvPr id="4" name="Slide Number Placeholder 3"/>
          <p:cNvSpPr>
            <a:spLocks noGrp="1"/>
          </p:cNvSpPr>
          <p:nvPr>
            <p:ph type="sldNum" sz="quarter" idx="12"/>
          </p:nvPr>
        </p:nvSpPr>
        <p:spPr/>
        <p:txBody>
          <a:bodyPr/>
          <a:lstStyle/>
          <a:p>
            <a:fld id="{C7EE384B-B19E-4B87-89C4-1EE1CB4DCBE5}" type="slidenum">
              <a:rPr lang="tr-TR" smtClean="0"/>
              <a:pPr/>
              <a:t>11</a:t>
            </a:fld>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501008"/>
            <a:ext cx="324036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6992" y="3488072"/>
            <a:ext cx="3151232" cy="32532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088159"/>
            <a:ext cx="2346289" cy="236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41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BaskIn </a:t>
            </a:r>
            <a:r>
              <a:rPr lang="tr-TR" b="1" dirty="0"/>
              <a:t>Alt </a:t>
            </a:r>
            <a:r>
              <a:rPr lang="tr-TR" b="1" dirty="0" smtClean="0"/>
              <a:t>AlanlarIn Tespİtİ İçİn Genetİk Algorİtma YaklaşImI</a:t>
            </a:r>
            <a:endParaRPr lang="tr-TR" dirty="0"/>
          </a:p>
        </p:txBody>
      </p:sp>
      <p:sp>
        <p:nvSpPr>
          <p:cNvPr id="3" name="Content Placeholder 2"/>
          <p:cNvSpPr>
            <a:spLocks noGrp="1"/>
          </p:cNvSpPr>
          <p:nvPr>
            <p:ph idx="1"/>
          </p:nvPr>
        </p:nvSpPr>
        <p:spPr>
          <a:xfrm>
            <a:off x="457200" y="1752600"/>
            <a:ext cx="8229600" cy="4844752"/>
          </a:xfrm>
        </p:spPr>
        <p:txBody>
          <a:bodyPr>
            <a:noAutofit/>
          </a:bodyPr>
          <a:lstStyle/>
          <a:p>
            <a:pPr algn="just"/>
            <a:r>
              <a:rPr lang="tr-TR" sz="1600" dirty="0"/>
              <a:t>Bu çalışmanın amacı, veri kümemiz içinde hedef alt alan olan kolesterol alanını etkileyen en baskın alt alanları bulabilmektir. 303 hastanın kolesterol değerleri hakkında olan veri kümemiz 22 Temmuz 1988 yılında David Aha tarafından derlenmiş ve açık kaynak olarak </a:t>
            </a:r>
            <a:r>
              <a:rPr lang="tr-TR" sz="1600" dirty="0" smtClean="0"/>
              <a:t>paylaşılmıştır.</a:t>
            </a:r>
            <a:endParaRPr lang="tr-TR" sz="1600" dirty="0"/>
          </a:p>
          <a:p>
            <a:pPr algn="just"/>
            <a:r>
              <a:rPr lang="tr-TR" sz="1600" dirty="0"/>
              <a:t> </a:t>
            </a:r>
          </a:p>
          <a:p>
            <a:pPr algn="just"/>
            <a:r>
              <a:rPr lang="tr-TR" sz="1600" dirty="0"/>
              <a:t>Veri kümesinde hedef kolesterol değeri ile beraber 14 alt alan </a:t>
            </a:r>
            <a:r>
              <a:rPr lang="tr-TR" sz="1600" dirty="0" smtClean="0"/>
              <a:t>bulunmaktadır. Diğer </a:t>
            </a:r>
            <a:r>
              <a:rPr lang="tr-TR" sz="1600" dirty="0"/>
              <a:t>alt alanlar; </a:t>
            </a:r>
            <a:endParaRPr lang="tr-TR" sz="1600" dirty="0" smtClean="0"/>
          </a:p>
          <a:p>
            <a:pPr marL="114300" indent="0" algn="just">
              <a:buNone/>
            </a:pPr>
            <a:r>
              <a:rPr lang="tr-TR" sz="1200" dirty="0" smtClean="0"/>
              <a:t>hastanın </a:t>
            </a:r>
            <a:r>
              <a:rPr lang="tr-TR" sz="1200" dirty="0"/>
              <a:t>yaşı, </a:t>
            </a:r>
            <a:endParaRPr lang="tr-TR" sz="1200" dirty="0" smtClean="0"/>
          </a:p>
          <a:p>
            <a:pPr marL="114300" indent="0" algn="just">
              <a:buNone/>
            </a:pPr>
            <a:r>
              <a:rPr lang="tr-TR" sz="1200" dirty="0" smtClean="0"/>
              <a:t>cinsiyeti</a:t>
            </a:r>
            <a:r>
              <a:rPr lang="tr-TR" sz="1200" dirty="0"/>
              <a:t>, </a:t>
            </a:r>
            <a:endParaRPr lang="tr-TR" sz="1200" dirty="0" smtClean="0"/>
          </a:p>
          <a:p>
            <a:pPr marL="114300" indent="0" algn="just">
              <a:buNone/>
            </a:pPr>
            <a:r>
              <a:rPr lang="tr-TR" sz="1200" dirty="0" smtClean="0"/>
              <a:t>göğüs </a:t>
            </a:r>
            <a:r>
              <a:rPr lang="tr-TR" sz="1200" dirty="0"/>
              <a:t>ağrı tipi, </a:t>
            </a:r>
            <a:endParaRPr lang="tr-TR" sz="1200" dirty="0" smtClean="0"/>
          </a:p>
          <a:p>
            <a:pPr marL="114300" indent="0" algn="just">
              <a:buNone/>
            </a:pPr>
            <a:r>
              <a:rPr lang="tr-TR" sz="1200" dirty="0" smtClean="0"/>
              <a:t>dinlenme </a:t>
            </a:r>
            <a:r>
              <a:rPr lang="tr-TR" sz="1200" dirty="0"/>
              <a:t>anındaki kan basıncı, </a:t>
            </a:r>
            <a:endParaRPr lang="tr-TR" sz="1200" dirty="0" smtClean="0"/>
          </a:p>
          <a:p>
            <a:pPr marL="114300" indent="0" algn="just">
              <a:buNone/>
            </a:pPr>
            <a:r>
              <a:rPr lang="tr-TR" sz="1200" dirty="0" smtClean="0"/>
              <a:t>kan </a:t>
            </a:r>
            <a:r>
              <a:rPr lang="tr-TR" sz="1200" dirty="0"/>
              <a:t>şekeri değerinin 120 mg / dl den büyük olup olmaması, </a:t>
            </a:r>
            <a:endParaRPr lang="tr-TR" sz="1200" dirty="0" smtClean="0"/>
          </a:p>
          <a:p>
            <a:pPr marL="114300" indent="0" algn="just">
              <a:buNone/>
            </a:pPr>
            <a:r>
              <a:rPr lang="tr-TR" sz="1200" dirty="0" smtClean="0"/>
              <a:t>dinlenme </a:t>
            </a:r>
            <a:r>
              <a:rPr lang="tr-TR" sz="1200" dirty="0"/>
              <a:t>anındaki elektro-kardiografik sonucu, </a:t>
            </a:r>
            <a:endParaRPr lang="tr-TR" sz="1200" dirty="0" smtClean="0"/>
          </a:p>
          <a:p>
            <a:pPr marL="114300" indent="0" algn="just">
              <a:buNone/>
            </a:pPr>
            <a:r>
              <a:rPr lang="tr-TR" sz="1200" dirty="0" smtClean="0"/>
              <a:t>maksimum </a:t>
            </a:r>
            <a:r>
              <a:rPr lang="tr-TR" sz="1200" dirty="0"/>
              <a:t>kalp hızı atımı, </a:t>
            </a:r>
            <a:endParaRPr lang="tr-TR" sz="1200" dirty="0" smtClean="0"/>
          </a:p>
          <a:p>
            <a:pPr marL="114300" indent="0" algn="just">
              <a:buNone/>
            </a:pPr>
            <a:r>
              <a:rPr lang="tr-TR" sz="1200" dirty="0" smtClean="0"/>
              <a:t>uyarılmış </a:t>
            </a:r>
            <a:r>
              <a:rPr lang="tr-TR" sz="1200" dirty="0"/>
              <a:t>anjin egzersizi, </a:t>
            </a:r>
            <a:endParaRPr lang="tr-TR" sz="1200" dirty="0" smtClean="0"/>
          </a:p>
          <a:p>
            <a:pPr marL="114300" indent="0" algn="just">
              <a:buNone/>
            </a:pPr>
            <a:r>
              <a:rPr lang="tr-TR" sz="1200" dirty="0" smtClean="0"/>
              <a:t>dinlenme </a:t>
            </a:r>
            <a:r>
              <a:rPr lang="tr-TR" sz="1200" dirty="0"/>
              <a:t>anındaki ST segment atımı, </a:t>
            </a:r>
            <a:endParaRPr lang="tr-TR" sz="1200" dirty="0" smtClean="0"/>
          </a:p>
          <a:p>
            <a:pPr marL="114300" indent="0" algn="just">
              <a:buNone/>
            </a:pPr>
            <a:r>
              <a:rPr lang="tr-TR" sz="1200" dirty="0" smtClean="0"/>
              <a:t>ST </a:t>
            </a:r>
            <a:r>
              <a:rPr lang="tr-TR" sz="1200" dirty="0"/>
              <a:t>segment egzersizi atımı, </a:t>
            </a:r>
            <a:endParaRPr lang="tr-TR" sz="1200" dirty="0" smtClean="0"/>
          </a:p>
          <a:p>
            <a:pPr marL="114300" indent="0" algn="just">
              <a:buNone/>
            </a:pPr>
            <a:r>
              <a:rPr lang="tr-TR" sz="1200" dirty="0" smtClean="0"/>
              <a:t>ana </a:t>
            </a:r>
            <a:r>
              <a:rPr lang="tr-TR" sz="1200" dirty="0"/>
              <a:t>damar sayısı, </a:t>
            </a:r>
            <a:endParaRPr lang="tr-TR" sz="1200" dirty="0" smtClean="0"/>
          </a:p>
          <a:p>
            <a:pPr marL="114300" indent="0" algn="just">
              <a:buNone/>
            </a:pPr>
            <a:r>
              <a:rPr lang="tr-TR" sz="1200" dirty="0" smtClean="0"/>
              <a:t>genel </a:t>
            </a:r>
            <a:r>
              <a:rPr lang="tr-TR" sz="1200" dirty="0"/>
              <a:t>durumu, </a:t>
            </a:r>
            <a:endParaRPr lang="tr-TR" sz="1200" dirty="0" smtClean="0"/>
          </a:p>
          <a:p>
            <a:pPr marL="114300" indent="0" algn="just">
              <a:buNone/>
            </a:pPr>
            <a:r>
              <a:rPr lang="tr-TR" sz="1200" dirty="0" smtClean="0"/>
              <a:t>kalp </a:t>
            </a:r>
            <a:r>
              <a:rPr lang="tr-TR" sz="1200" dirty="0"/>
              <a:t>rahatsızlığı olup olmamasıdır.</a:t>
            </a:r>
          </a:p>
        </p:txBody>
      </p:sp>
      <p:sp>
        <p:nvSpPr>
          <p:cNvPr id="4" name="Slide Number Placeholder 3"/>
          <p:cNvSpPr>
            <a:spLocks noGrp="1"/>
          </p:cNvSpPr>
          <p:nvPr>
            <p:ph type="sldNum" sz="quarter" idx="12"/>
          </p:nvPr>
        </p:nvSpPr>
        <p:spPr/>
        <p:txBody>
          <a:bodyPr/>
          <a:lstStyle/>
          <a:p>
            <a:fld id="{C7EE384B-B19E-4B87-89C4-1EE1CB4DCBE5}" type="slidenum">
              <a:rPr lang="tr-TR" smtClean="0"/>
              <a:pPr/>
              <a:t>12</a:t>
            </a:fld>
            <a:endParaRPr lang="tr-TR"/>
          </a:p>
        </p:txBody>
      </p:sp>
    </p:spTree>
    <p:extLst>
      <p:ext uri="{BB962C8B-B14F-4D97-AF65-F5344CB8AC3E}">
        <p14:creationId xmlns:p14="http://schemas.microsoft.com/office/powerpoint/2010/main" val="55282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Genetİk </a:t>
            </a:r>
            <a:r>
              <a:rPr lang="tr-TR" b="1" dirty="0"/>
              <a:t>Algoritma</a:t>
            </a:r>
            <a:endParaRPr lang="tr-TR" dirty="0"/>
          </a:p>
        </p:txBody>
      </p:sp>
      <p:sp>
        <p:nvSpPr>
          <p:cNvPr id="3" name="Content Placeholder 2"/>
          <p:cNvSpPr>
            <a:spLocks noGrp="1"/>
          </p:cNvSpPr>
          <p:nvPr>
            <p:ph idx="1"/>
          </p:nvPr>
        </p:nvSpPr>
        <p:spPr/>
        <p:txBody>
          <a:bodyPr/>
          <a:lstStyle/>
          <a:p>
            <a:r>
              <a:rPr lang="tr-TR" b="1" dirty="0"/>
              <a:t>Başlangıç </a:t>
            </a:r>
            <a:r>
              <a:rPr lang="tr-TR" b="1" dirty="0" smtClean="0"/>
              <a:t>Popülasyonu</a:t>
            </a:r>
          </a:p>
          <a:p>
            <a:endParaRPr lang="tr-TR" b="1" dirty="0"/>
          </a:p>
          <a:p>
            <a:r>
              <a:rPr lang="tr-TR" dirty="0"/>
              <a:t>Algoritmanın başlangıcında rastgele ve farklı kromozomlar oluşturulur. Örneğin; 5 kromozom, 6 alt alan için yani 6 gen için algoritma çalıştırılmıştır.</a:t>
            </a:r>
          </a:p>
          <a:p>
            <a:endParaRPr lang="tr-TR" dirty="0" smtClean="0"/>
          </a:p>
          <a:p>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13</a:t>
            </a:fld>
            <a:endParaRPr lang="tr-T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077072"/>
            <a:ext cx="391519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338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GENETİK ALGORİTMA</a:t>
            </a:r>
            <a:endParaRPr lang="tr-TR" b="1" dirty="0"/>
          </a:p>
        </p:txBody>
      </p:sp>
      <p:sp>
        <p:nvSpPr>
          <p:cNvPr id="3" name="Content Placeholder 2"/>
          <p:cNvSpPr>
            <a:spLocks noGrp="1"/>
          </p:cNvSpPr>
          <p:nvPr>
            <p:ph idx="1"/>
          </p:nvPr>
        </p:nvSpPr>
        <p:spPr/>
        <p:txBody>
          <a:bodyPr/>
          <a:lstStyle/>
          <a:p>
            <a:pPr algn="just"/>
            <a:r>
              <a:rPr lang="tr-TR" b="1" dirty="0"/>
              <a:t>Uygunluk </a:t>
            </a:r>
            <a:r>
              <a:rPr lang="tr-TR" b="1" dirty="0" smtClean="0"/>
              <a:t>Fonksiyonu</a:t>
            </a:r>
          </a:p>
          <a:p>
            <a:pPr algn="just"/>
            <a:endParaRPr lang="tr-TR" dirty="0" smtClean="0"/>
          </a:p>
          <a:p>
            <a:pPr algn="just"/>
            <a:r>
              <a:rPr lang="tr-TR" dirty="0" smtClean="0"/>
              <a:t>Bu </a:t>
            </a:r>
            <a:r>
              <a:rPr lang="tr-TR" dirty="0"/>
              <a:t>fonksiyonun en önemli hedefi kolesterol değerleri arasındaki asgari farklılıkları yakalamaktır. </a:t>
            </a:r>
            <a:endParaRPr lang="tr-TR" dirty="0" smtClean="0"/>
          </a:p>
          <a:p>
            <a:pPr algn="just"/>
            <a:endParaRPr lang="tr-TR" dirty="0"/>
          </a:p>
          <a:p>
            <a:pPr algn="just"/>
            <a:r>
              <a:rPr lang="tr-TR" dirty="0" smtClean="0"/>
              <a:t>Sadece </a:t>
            </a:r>
            <a:r>
              <a:rPr lang="tr-TR" dirty="0"/>
              <a:t>bu amaç tek başına yeterli değildir ve aşağıdaki gibi kötü sonuçların elde edebilme olasılığı vardır.</a:t>
            </a:r>
          </a:p>
          <a:p>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14</a:t>
            </a:fld>
            <a:endParaRPr lang="tr-T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1163" y="4797152"/>
            <a:ext cx="3888432" cy="185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559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Uygunluk FONKSİYONU</a:t>
            </a:r>
            <a:endParaRPr lang="tr-TR" b="1" dirty="0"/>
          </a:p>
        </p:txBody>
      </p:sp>
      <p:sp>
        <p:nvSpPr>
          <p:cNvPr id="3" name="Content Placeholder 2"/>
          <p:cNvSpPr>
            <a:spLocks noGrp="1"/>
          </p:cNvSpPr>
          <p:nvPr>
            <p:ph idx="1"/>
          </p:nvPr>
        </p:nvSpPr>
        <p:spPr/>
        <p:txBody>
          <a:bodyPr>
            <a:normAutofit/>
          </a:bodyPr>
          <a:lstStyle/>
          <a:p>
            <a:pPr algn="just"/>
            <a:r>
              <a:rPr lang="tr-TR" dirty="0"/>
              <a:t>Uygunluk fonksiyonunu bu durumlara uyumlu hale getirebilmek için diğer alt alanları da hesaba katmak </a:t>
            </a:r>
            <a:r>
              <a:rPr lang="tr-TR" dirty="0" smtClean="0"/>
              <a:t>gerekmiştir.</a:t>
            </a:r>
          </a:p>
          <a:p>
            <a:pPr algn="just"/>
            <a:endParaRPr lang="tr-TR" dirty="0"/>
          </a:p>
          <a:p>
            <a:pPr algn="just"/>
            <a:endParaRPr lang="tr-TR" dirty="0" smtClean="0"/>
          </a:p>
          <a:p>
            <a:pPr algn="just"/>
            <a:endParaRPr lang="tr-TR" dirty="0"/>
          </a:p>
          <a:p>
            <a:pPr algn="just"/>
            <a:r>
              <a:rPr lang="tr-TR" dirty="0" smtClean="0"/>
              <a:t>Bu </a:t>
            </a:r>
            <a:r>
              <a:rPr lang="tr-TR" dirty="0"/>
              <a:t>örnek de istenmeyen bir durumdur ve her iki durumu da sağlaması açısından uygunluk fonksiyonu (U) aşağıdaki gibi kullanılmıştır.</a:t>
            </a:r>
          </a:p>
          <a:p>
            <a:pPr algn="just"/>
            <a:endParaRPr lang="tr-TR" dirty="0" smtClean="0"/>
          </a:p>
          <a:p>
            <a:pPr algn="just"/>
            <a:endParaRPr lang="tr-TR" dirty="0"/>
          </a:p>
          <a:p>
            <a:pPr algn="just"/>
            <a:endParaRPr lang="tr-TR" dirty="0"/>
          </a:p>
          <a:p>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15</a:t>
            </a:fld>
            <a:endParaRPr lang="tr-T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810457"/>
            <a:ext cx="3109404" cy="127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553" y="5661248"/>
            <a:ext cx="3239831" cy="86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13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Genetİk AlgorİTma UygulamasI</a:t>
            </a:r>
            <a:endParaRPr lang="tr-TR" dirty="0"/>
          </a:p>
        </p:txBody>
      </p:sp>
      <p:sp>
        <p:nvSpPr>
          <p:cNvPr id="3" name="Content Placeholder 2"/>
          <p:cNvSpPr>
            <a:spLocks noGrp="1"/>
          </p:cNvSpPr>
          <p:nvPr>
            <p:ph idx="1"/>
          </p:nvPr>
        </p:nvSpPr>
        <p:spPr>
          <a:xfrm>
            <a:off x="457200" y="1752601"/>
            <a:ext cx="8229600" cy="2324472"/>
          </a:xfrm>
        </p:spPr>
        <p:txBody>
          <a:bodyPr>
            <a:normAutofit fontScale="85000" lnSpcReduction="20000"/>
          </a:bodyPr>
          <a:lstStyle/>
          <a:p>
            <a:pPr algn="just"/>
            <a:r>
              <a:rPr lang="tr-TR" dirty="0"/>
              <a:t>Uygunluk fonksiyonu aşağıdaki gibi çalışır: Örneğin ilk kromozom 5, 7, 8, 10, 11 ve 12 alt alanlarını içeren genlere sahip olsun. </a:t>
            </a:r>
            <a:endParaRPr lang="tr-TR" dirty="0" smtClean="0"/>
          </a:p>
          <a:p>
            <a:endParaRPr lang="tr-TR" dirty="0"/>
          </a:p>
          <a:p>
            <a:pPr algn="just"/>
            <a:r>
              <a:rPr lang="tr-TR" dirty="0" smtClean="0"/>
              <a:t>Tüm </a:t>
            </a:r>
            <a:r>
              <a:rPr lang="tr-TR" dirty="0"/>
              <a:t>veriler </a:t>
            </a:r>
            <a:r>
              <a:rPr lang="tr-TR" dirty="0" smtClean="0"/>
              <a:t>şekil </a:t>
            </a:r>
            <a:r>
              <a:rPr lang="tr-TR" dirty="0"/>
              <a:t>deki gibi, seçilmemiş (1, 2, 3, 4, 6, 9 ve 13) diğer alt alanlarından arındırılırlar. Bu hali ile tüm veriler için karşılıklı uygunluk fonksiyonu çalıştırılır </a:t>
            </a:r>
            <a:r>
              <a:rPr lang="tr-TR"/>
              <a:t>ve </a:t>
            </a:r>
            <a:r>
              <a:rPr lang="tr-TR" smtClean="0"/>
              <a:t>Şekil </a:t>
            </a:r>
            <a:r>
              <a:rPr lang="tr-TR" dirty="0"/>
              <a:t>deki gibi bir çıktı elde edilir. </a:t>
            </a:r>
          </a:p>
          <a:p>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16</a:t>
            </a:fld>
            <a:endParaRPr lang="tr-T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984049"/>
            <a:ext cx="4992809" cy="25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52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Genetİk AlgorİTma UygulamasI</a:t>
            </a:r>
            <a:endParaRPr lang="tr-TR" dirty="0"/>
          </a:p>
        </p:txBody>
      </p:sp>
      <p:sp>
        <p:nvSpPr>
          <p:cNvPr id="3" name="Content Placeholder 2"/>
          <p:cNvSpPr>
            <a:spLocks noGrp="1"/>
          </p:cNvSpPr>
          <p:nvPr>
            <p:ph idx="1"/>
          </p:nvPr>
        </p:nvSpPr>
        <p:spPr>
          <a:xfrm>
            <a:off x="107504" y="1752600"/>
            <a:ext cx="8579296" cy="2684511"/>
          </a:xfrm>
        </p:spPr>
        <p:txBody>
          <a:bodyPr>
            <a:normAutofit fontScale="77500" lnSpcReduction="20000"/>
          </a:bodyPr>
          <a:lstStyle/>
          <a:p>
            <a:pPr algn="just"/>
            <a:r>
              <a:rPr lang="tr-TR" dirty="0"/>
              <a:t>Bu aşamadan sonra 303x303 alana sahip bir benzerlik matrisi oluşturulur ve içi uygunluk fonsiyonundan çıkan sayılarla doldurulur. </a:t>
            </a:r>
            <a:endParaRPr lang="tr-TR" dirty="0" smtClean="0"/>
          </a:p>
          <a:p>
            <a:pPr algn="just"/>
            <a:endParaRPr lang="tr-TR" dirty="0"/>
          </a:p>
          <a:p>
            <a:pPr algn="just"/>
            <a:r>
              <a:rPr lang="tr-TR" dirty="0" smtClean="0"/>
              <a:t>Benzerlik </a:t>
            </a:r>
            <a:r>
              <a:rPr lang="tr-TR" dirty="0"/>
              <a:t>değerlerinin tutulduğu bu matriste diagonale göre üst ve alt değerlerin tekrarlanmasından ötürü, her bir kromozom önerisi için sadece diagolanin alt kısmındaki sayıların tümü ile toplam uygunluk değerleri elde edilir. </a:t>
            </a:r>
            <a:endParaRPr lang="tr-TR" dirty="0" smtClean="0"/>
          </a:p>
          <a:p>
            <a:pPr algn="just"/>
            <a:endParaRPr lang="tr-TR" dirty="0"/>
          </a:p>
          <a:p>
            <a:pPr algn="just"/>
            <a:r>
              <a:rPr lang="tr-TR" dirty="0" smtClean="0"/>
              <a:t>Bu </a:t>
            </a:r>
            <a:r>
              <a:rPr lang="tr-TR" dirty="0"/>
              <a:t>sayılar daha sonra normalize edilmesi adına aritmetik ortalama ile anlaşılır sayılara indirgenir</a:t>
            </a:r>
          </a:p>
        </p:txBody>
      </p:sp>
      <p:sp>
        <p:nvSpPr>
          <p:cNvPr id="4" name="Slide Number Placeholder 3"/>
          <p:cNvSpPr>
            <a:spLocks noGrp="1"/>
          </p:cNvSpPr>
          <p:nvPr>
            <p:ph type="sldNum" sz="quarter" idx="12"/>
          </p:nvPr>
        </p:nvSpPr>
        <p:spPr/>
        <p:txBody>
          <a:bodyPr/>
          <a:lstStyle/>
          <a:p>
            <a:fld id="{C7EE384B-B19E-4B87-89C4-1EE1CB4DCBE5}" type="slidenum">
              <a:rPr lang="tr-TR" smtClean="0"/>
              <a:pPr/>
              <a:t>17</a:t>
            </a:fld>
            <a:endParaRPr lang="tr-T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509120"/>
            <a:ext cx="4464496" cy="217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61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Genetİk AlgorİTma UygulamasI</a:t>
            </a:r>
            <a:endParaRPr lang="tr-TR" dirty="0"/>
          </a:p>
        </p:txBody>
      </p:sp>
      <p:sp>
        <p:nvSpPr>
          <p:cNvPr id="3" name="Content Placeholder 2"/>
          <p:cNvSpPr>
            <a:spLocks noGrp="1"/>
          </p:cNvSpPr>
          <p:nvPr>
            <p:ph idx="1"/>
          </p:nvPr>
        </p:nvSpPr>
        <p:spPr>
          <a:xfrm>
            <a:off x="457200" y="1752601"/>
            <a:ext cx="8229600" cy="2396480"/>
          </a:xfrm>
        </p:spPr>
        <p:txBody>
          <a:bodyPr>
            <a:normAutofit fontScale="77500" lnSpcReduction="20000"/>
          </a:bodyPr>
          <a:lstStyle/>
          <a:p>
            <a:pPr algn="just"/>
            <a:r>
              <a:rPr lang="tr-TR" dirty="0"/>
              <a:t>Uygunluk fonksiyonundan çıkan değerlerin küçük olması bize kromozomun uygunluğunu göstermekteydi. </a:t>
            </a:r>
            <a:endParaRPr lang="tr-TR" dirty="0" smtClean="0"/>
          </a:p>
          <a:p>
            <a:pPr algn="just"/>
            <a:endParaRPr lang="tr-TR" dirty="0"/>
          </a:p>
          <a:p>
            <a:pPr algn="just"/>
            <a:r>
              <a:rPr lang="tr-TR" dirty="0" smtClean="0"/>
              <a:t>Bu </a:t>
            </a:r>
            <a:r>
              <a:rPr lang="tr-TR" dirty="0"/>
              <a:t>nedenle elimizdeki örnekten yola çıkarsak 239 çıkan 1. kromozom ve 283 çıkan 5. kromozon çaprazlama geçiş (Cross-Over) tekniklerinden geçirilerek 2 ayrı yeni birey elde edilmiş ve popülasyondaki en kötü uygunluğa sahip 2 birey (örneğimizde 1902 ile 2. </a:t>
            </a:r>
            <a:r>
              <a:rPr lang="tr-TR" dirty="0" smtClean="0"/>
              <a:t>Kromozom </a:t>
            </a:r>
            <a:r>
              <a:rPr lang="tr-TR" dirty="0"/>
              <a:t>ve 700 ile 4. kromozom) popülasyondan çıkarılmıştır.</a:t>
            </a:r>
          </a:p>
          <a:p>
            <a:pPr algn="just"/>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18</a:t>
            </a:fld>
            <a:endParaRPr lang="tr-T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149080"/>
            <a:ext cx="4464496" cy="217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00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Genetİk AlgorİTma UygulamasI</a:t>
            </a:r>
            <a:endParaRPr lang="tr-TR" dirty="0"/>
          </a:p>
        </p:txBody>
      </p:sp>
      <p:sp>
        <p:nvSpPr>
          <p:cNvPr id="3" name="Content Placeholder 2"/>
          <p:cNvSpPr>
            <a:spLocks noGrp="1"/>
          </p:cNvSpPr>
          <p:nvPr>
            <p:ph idx="1"/>
          </p:nvPr>
        </p:nvSpPr>
        <p:spPr>
          <a:xfrm>
            <a:off x="457200" y="1752601"/>
            <a:ext cx="5194920" cy="2324472"/>
          </a:xfrm>
        </p:spPr>
        <p:txBody>
          <a:bodyPr>
            <a:normAutofit/>
          </a:bodyPr>
          <a:lstStyle/>
          <a:p>
            <a:pPr algn="just"/>
            <a:r>
              <a:rPr lang="tr-TR" dirty="0"/>
              <a:t>Çaprazlama geçişinde, en iyi iki bireyin ortak genleri sabit tutularak (örneğimizde 10 ve 12) diğer genleri rastgele belirleme ile yeni bireyleri elde etme yöntemi kullanılmıştır</a:t>
            </a:r>
            <a:r>
              <a:rPr lang="tr-TR" dirty="0" smtClean="0"/>
              <a:t>.</a:t>
            </a:r>
          </a:p>
          <a:p>
            <a:pPr algn="just"/>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19</a:t>
            </a:fld>
            <a:endParaRPr lang="tr-T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1382" y="2276872"/>
            <a:ext cx="3137119" cy="1531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395536" y="4149081"/>
            <a:ext cx="8120917" cy="23042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lgn="just"/>
            <a:r>
              <a:rPr lang="tr-TR" dirty="0" smtClean="0"/>
              <a:t>Çaprazlama geçiş tekniği dışında, rastgele anlarda, en iyi 2 birey ve onların da oluşturduğu diğer 2 birey olmayan bireylerden rastgele seçilen bireylerin rastgele genlerinde Mutasyon tekniği uygulanarak yerel optimal (Local Optimum) probleminden kaçınılmıştır</a:t>
            </a:r>
            <a:endParaRPr lang="tr-TR" dirty="0"/>
          </a:p>
        </p:txBody>
      </p:sp>
    </p:spTree>
    <p:extLst>
      <p:ext uri="{BB962C8B-B14F-4D97-AF65-F5344CB8AC3E}">
        <p14:creationId xmlns:p14="http://schemas.microsoft.com/office/powerpoint/2010/main" val="2493841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İÇERİK</a:t>
            </a:r>
            <a:endParaRPr lang="en-US" b="1" dirty="0"/>
          </a:p>
        </p:txBody>
      </p:sp>
      <p:sp>
        <p:nvSpPr>
          <p:cNvPr id="3" name="Content Placeholder 2"/>
          <p:cNvSpPr>
            <a:spLocks noGrp="1"/>
          </p:cNvSpPr>
          <p:nvPr>
            <p:ph idx="1"/>
          </p:nvPr>
        </p:nvSpPr>
        <p:spPr>
          <a:xfrm>
            <a:off x="457200" y="1752600"/>
            <a:ext cx="8363272" cy="4844751"/>
          </a:xfrm>
        </p:spPr>
        <p:txBody>
          <a:bodyPr>
            <a:normAutofit fontScale="92500"/>
          </a:bodyPr>
          <a:lstStyle/>
          <a:p>
            <a:r>
              <a:rPr lang="tr-TR" sz="3000" dirty="0" smtClean="0"/>
              <a:t>Giriş</a:t>
            </a:r>
          </a:p>
          <a:p>
            <a:r>
              <a:rPr lang="tr-TR" sz="3000" dirty="0" smtClean="0"/>
              <a:t>Günümüzde Kullanılan Hbys</a:t>
            </a:r>
          </a:p>
          <a:p>
            <a:r>
              <a:rPr lang="tr-TR" sz="3000" dirty="0" smtClean="0"/>
              <a:t>Yurt Dışında Hbys</a:t>
            </a:r>
          </a:p>
          <a:p>
            <a:r>
              <a:rPr lang="tr-TR" sz="3000" dirty="0" smtClean="0"/>
              <a:t>Etik Kurul İzinleri</a:t>
            </a:r>
          </a:p>
          <a:p>
            <a:r>
              <a:rPr lang="tr-TR" sz="3000" dirty="0" smtClean="0"/>
              <a:t>Örnek Uygulamalarımız</a:t>
            </a:r>
          </a:p>
          <a:p>
            <a:r>
              <a:rPr lang="tr-TR" sz="3200" dirty="0" smtClean="0"/>
              <a:t>Tıbbi Laboratuar Testleri &amp; SOM + Kmeans</a:t>
            </a:r>
          </a:p>
          <a:p>
            <a:r>
              <a:rPr lang="tr-TR" sz="3200" dirty="0" smtClean="0"/>
              <a:t>Baskın Alt Alanların Tespiti İçin Genetik Algoritma Yaklaşımı</a:t>
            </a:r>
          </a:p>
          <a:p>
            <a:r>
              <a:rPr lang="tr-TR" sz="3000" dirty="0" smtClean="0"/>
              <a:t>Sonuç</a:t>
            </a:r>
          </a:p>
          <a:p>
            <a:endParaRPr lang="tr-TR" sz="3000" dirty="0" smtClean="0"/>
          </a:p>
          <a:p>
            <a:endParaRPr lang="tr-TR" sz="3000" dirty="0" smtClean="0"/>
          </a:p>
          <a:p>
            <a:endParaRPr lang="tr-TR" sz="3000" dirty="0" smtClean="0"/>
          </a:p>
          <a:p>
            <a:endParaRPr lang="tr-TR" sz="3000" dirty="0" smtClean="0"/>
          </a:p>
          <a:p>
            <a:endParaRPr lang="tr-TR" sz="3000" dirty="0" smtClean="0"/>
          </a:p>
          <a:p>
            <a:endParaRPr lang="tr-TR" sz="3000" dirty="0" smtClean="0"/>
          </a:p>
        </p:txBody>
      </p:sp>
      <p:sp>
        <p:nvSpPr>
          <p:cNvPr id="4" name="Slide Number Placeholder 3"/>
          <p:cNvSpPr>
            <a:spLocks noGrp="1"/>
          </p:cNvSpPr>
          <p:nvPr>
            <p:ph type="sldNum" sz="quarter" idx="12"/>
          </p:nvPr>
        </p:nvSpPr>
        <p:spPr/>
        <p:txBody>
          <a:bodyPr/>
          <a:lstStyle/>
          <a:p>
            <a:fld id="{C7EE384B-B19E-4B87-89C4-1EE1CB4DCBE5}"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Genetİk Algorİtma SonuçlarI </a:t>
            </a:r>
            <a:endParaRPr lang="tr-TR" dirty="0"/>
          </a:p>
        </p:txBody>
      </p:sp>
      <p:sp>
        <p:nvSpPr>
          <p:cNvPr id="3" name="Content Placeholder 2"/>
          <p:cNvSpPr>
            <a:spLocks noGrp="1"/>
          </p:cNvSpPr>
          <p:nvPr>
            <p:ph idx="1"/>
          </p:nvPr>
        </p:nvSpPr>
        <p:spPr>
          <a:xfrm>
            <a:off x="457200" y="1752601"/>
            <a:ext cx="8229600" cy="1892424"/>
          </a:xfrm>
        </p:spPr>
        <p:txBody>
          <a:bodyPr>
            <a:normAutofit fontScale="85000" lnSpcReduction="10000"/>
          </a:bodyPr>
          <a:lstStyle/>
          <a:p>
            <a:pPr algn="just"/>
            <a:r>
              <a:rPr lang="tr-TR" dirty="0"/>
              <a:t>Uygulamamızı 14 alt alandan kolesterol değerini etkileyen en baskın 6 alt alanı bulma adına şu parametrelerle çalıştırdık; çaprazlama geçiş sonucunda 3 yeni birey oluşsun, en kötü 3 birey popülasyondan çıksın ve 10 bireyli bir popülasyon olsun. 10 bireyin optimal uygunluğa erişmesi 44 nesil sonra gerçekleşmiş ve algoritma 44 nesil sonra sonlanmıştır. </a:t>
            </a:r>
          </a:p>
        </p:txBody>
      </p:sp>
      <p:sp>
        <p:nvSpPr>
          <p:cNvPr id="4" name="Slide Number Placeholder 3"/>
          <p:cNvSpPr>
            <a:spLocks noGrp="1"/>
          </p:cNvSpPr>
          <p:nvPr>
            <p:ph type="sldNum" sz="quarter" idx="12"/>
          </p:nvPr>
        </p:nvSpPr>
        <p:spPr/>
        <p:txBody>
          <a:bodyPr/>
          <a:lstStyle/>
          <a:p>
            <a:fld id="{C7EE384B-B19E-4B87-89C4-1EE1CB4DCBE5}" type="slidenum">
              <a:rPr lang="tr-TR" smtClean="0"/>
              <a:pPr/>
              <a:t>20</a:t>
            </a:fld>
            <a:endParaRPr lang="tr-TR"/>
          </a:p>
        </p:txBody>
      </p:sp>
      <p:sp>
        <p:nvSpPr>
          <p:cNvPr id="5" name="Content Placeholder 2"/>
          <p:cNvSpPr txBox="1">
            <a:spLocks/>
          </p:cNvSpPr>
          <p:nvPr/>
        </p:nvSpPr>
        <p:spPr>
          <a:xfrm>
            <a:off x="683568" y="3645024"/>
            <a:ext cx="3600400" cy="273630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tr-TR" dirty="0" smtClean="0"/>
              <a:t>Her nesil sonucu oluşan uygunluk değerleri her birey için çıktı olarak da uygulama da daha sonra analiz edilebilmesi için verilmiştir .</a:t>
            </a:r>
            <a:endParaRPr lang="tr-T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443979"/>
            <a:ext cx="3384376" cy="336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403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Genetİk Algorİtma SonuçlarI </a:t>
            </a:r>
            <a:endParaRPr lang="tr-TR" dirty="0"/>
          </a:p>
        </p:txBody>
      </p:sp>
      <p:sp>
        <p:nvSpPr>
          <p:cNvPr id="3" name="Content Placeholder 2"/>
          <p:cNvSpPr>
            <a:spLocks noGrp="1"/>
          </p:cNvSpPr>
          <p:nvPr>
            <p:ph idx="1"/>
          </p:nvPr>
        </p:nvSpPr>
        <p:spPr>
          <a:xfrm>
            <a:off x="251520" y="3068960"/>
            <a:ext cx="4680520" cy="2880320"/>
          </a:xfrm>
        </p:spPr>
        <p:txBody>
          <a:bodyPr>
            <a:noAutofit/>
          </a:bodyPr>
          <a:lstStyle/>
          <a:p>
            <a:pPr>
              <a:buNone/>
            </a:pPr>
            <a:r>
              <a:rPr lang="tr-TR" sz="1900" dirty="0" smtClean="0"/>
              <a:t>    Bu </a:t>
            </a:r>
            <a:r>
              <a:rPr lang="tr-TR" sz="1900" dirty="0"/>
              <a:t>sonuca göre </a:t>
            </a:r>
            <a:r>
              <a:rPr lang="tr-TR" sz="1900" dirty="0" smtClean="0"/>
              <a:t>kolesterol sonuçlarını </a:t>
            </a:r>
            <a:r>
              <a:rPr lang="tr-TR" sz="1900" dirty="0"/>
              <a:t>etkileyen baskın alt alanlar </a:t>
            </a:r>
            <a:endParaRPr lang="tr-TR" sz="1900" dirty="0" smtClean="0"/>
          </a:p>
          <a:p>
            <a:pPr>
              <a:buNone/>
            </a:pPr>
            <a:r>
              <a:rPr lang="tr-TR" sz="1900" b="1" dirty="0" smtClean="0"/>
              <a:t>    hastanın </a:t>
            </a:r>
            <a:r>
              <a:rPr lang="tr-TR" sz="1900" b="1" dirty="0"/>
              <a:t>yaşı, </a:t>
            </a:r>
            <a:endParaRPr lang="tr-TR" sz="1900" b="1" dirty="0" smtClean="0"/>
          </a:p>
          <a:p>
            <a:pPr>
              <a:buNone/>
            </a:pPr>
            <a:r>
              <a:rPr lang="tr-TR" sz="1900" b="1" dirty="0" smtClean="0"/>
              <a:t>    cinsiyeti</a:t>
            </a:r>
            <a:r>
              <a:rPr lang="tr-TR" sz="1900" b="1" dirty="0"/>
              <a:t>, </a:t>
            </a:r>
            <a:endParaRPr lang="tr-TR" sz="1900" b="1" dirty="0" smtClean="0"/>
          </a:p>
          <a:p>
            <a:pPr>
              <a:buNone/>
            </a:pPr>
            <a:r>
              <a:rPr lang="tr-TR" sz="1900" b="1" dirty="0" smtClean="0"/>
              <a:t>    dinlenme </a:t>
            </a:r>
            <a:r>
              <a:rPr lang="tr-TR" sz="1900" b="1" dirty="0"/>
              <a:t>anındaki </a:t>
            </a:r>
            <a:r>
              <a:rPr lang="tr-TR" sz="1900" b="1" dirty="0" smtClean="0"/>
              <a:t>kan basıncı</a:t>
            </a:r>
            <a:r>
              <a:rPr lang="tr-TR" sz="1900" b="1" dirty="0"/>
              <a:t>,  </a:t>
            </a:r>
            <a:endParaRPr lang="tr-TR" sz="1900" b="1" dirty="0" smtClean="0"/>
          </a:p>
          <a:p>
            <a:pPr>
              <a:buNone/>
            </a:pPr>
            <a:r>
              <a:rPr lang="tr-TR" sz="1900" b="1" dirty="0" smtClean="0"/>
              <a:t>    maksimum </a:t>
            </a:r>
            <a:r>
              <a:rPr lang="tr-TR" sz="1900" b="1" dirty="0"/>
              <a:t>kalp hızı atımı, dinlenme anındaki ST </a:t>
            </a:r>
            <a:r>
              <a:rPr lang="tr-TR" sz="1900" b="1" dirty="0" err="1"/>
              <a:t>segment</a:t>
            </a:r>
            <a:r>
              <a:rPr lang="tr-TR" sz="1900" b="1" dirty="0"/>
              <a:t> </a:t>
            </a:r>
            <a:r>
              <a:rPr lang="tr-TR" sz="1900" b="1" dirty="0" smtClean="0"/>
              <a:t> atımı</a:t>
            </a:r>
            <a:r>
              <a:rPr lang="tr-TR" sz="1900" b="1" dirty="0"/>
              <a:t>, </a:t>
            </a:r>
            <a:endParaRPr lang="tr-TR" sz="1900" b="1" dirty="0" smtClean="0"/>
          </a:p>
          <a:p>
            <a:pPr>
              <a:buNone/>
            </a:pPr>
            <a:r>
              <a:rPr lang="tr-TR" sz="1900" b="1" dirty="0" smtClean="0"/>
              <a:t>    ST </a:t>
            </a:r>
            <a:r>
              <a:rPr lang="tr-TR" sz="1900" b="1" dirty="0"/>
              <a:t>segment egzersizi atımı’ şeklinde elde edilmiştir.</a:t>
            </a:r>
          </a:p>
        </p:txBody>
      </p:sp>
      <p:sp>
        <p:nvSpPr>
          <p:cNvPr id="4" name="Slide Number Placeholder 3"/>
          <p:cNvSpPr>
            <a:spLocks noGrp="1"/>
          </p:cNvSpPr>
          <p:nvPr>
            <p:ph type="sldNum" sz="quarter" idx="12"/>
          </p:nvPr>
        </p:nvSpPr>
        <p:spPr/>
        <p:txBody>
          <a:bodyPr/>
          <a:lstStyle/>
          <a:p>
            <a:fld id="{C7EE384B-B19E-4B87-89C4-1EE1CB4DCBE5}" type="slidenum">
              <a:rPr lang="tr-TR" smtClean="0"/>
              <a:pPr/>
              <a:t>21</a:t>
            </a:fld>
            <a:endParaRPr lang="tr-T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852936"/>
            <a:ext cx="416408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297622" y="1772816"/>
            <a:ext cx="8594857" cy="1800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lgn="just"/>
            <a:r>
              <a:rPr lang="tr-TR" sz="1800" dirty="0" smtClean="0"/>
              <a:t>Tüm kromozomlar 44 üncü nesile gelene kadar uygunluk değerleri 124 ile 6000 aralığında değişim göstermektedir. 44 e yaklaştıkça da değişim dengeli olmaya başlamış ve 123.88 de optimal olarak kabullenip program sonlanmıştır. </a:t>
            </a:r>
            <a:endParaRPr lang="tr-TR" sz="1800" dirty="0"/>
          </a:p>
        </p:txBody>
      </p:sp>
    </p:spTree>
    <p:extLst>
      <p:ext uri="{BB962C8B-B14F-4D97-AF65-F5344CB8AC3E}">
        <p14:creationId xmlns:p14="http://schemas.microsoft.com/office/powerpoint/2010/main" val="402195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Sonuç</a:t>
            </a:r>
            <a:endParaRPr lang="tr-TR" b="1" dirty="0"/>
          </a:p>
        </p:txBody>
      </p:sp>
      <p:sp>
        <p:nvSpPr>
          <p:cNvPr id="3" name="Content Placeholder 2"/>
          <p:cNvSpPr>
            <a:spLocks noGrp="1"/>
          </p:cNvSpPr>
          <p:nvPr>
            <p:ph idx="1"/>
          </p:nvPr>
        </p:nvSpPr>
        <p:spPr>
          <a:xfrm>
            <a:off x="457200" y="1752600"/>
            <a:ext cx="8363272" cy="4844752"/>
          </a:xfrm>
        </p:spPr>
        <p:txBody>
          <a:bodyPr>
            <a:normAutofit fontScale="77500" lnSpcReduction="20000"/>
          </a:bodyPr>
          <a:lstStyle/>
          <a:p>
            <a:pPr algn="just"/>
            <a:r>
              <a:rPr lang="tr-TR" dirty="0"/>
              <a:t>Akademik bilişim alanında disiplinler arası çalışmalar kaçınılmazdır. </a:t>
            </a:r>
            <a:endParaRPr lang="tr-TR" dirty="0" smtClean="0"/>
          </a:p>
          <a:p>
            <a:pPr algn="just"/>
            <a:endParaRPr lang="tr-TR" dirty="0"/>
          </a:p>
          <a:p>
            <a:pPr algn="just"/>
            <a:r>
              <a:rPr lang="tr-TR" dirty="0" smtClean="0"/>
              <a:t>Özellikle </a:t>
            </a:r>
            <a:r>
              <a:rPr lang="tr-TR" dirty="0"/>
              <a:t>ülkemizin tıbbi verileri işleme konusunda eksiklikleri göz önüne alınırsa tıp alanı ile bilişim alanlarının bir araya gelmesi mutlaka teşvik edilmeli ve gerekli sınırlar dahilinde akademik çerçevede açık kaynak olarak tıbbi veriler erişilebilir olmalıdır</a:t>
            </a:r>
            <a:r>
              <a:rPr lang="tr-TR" dirty="0" smtClean="0"/>
              <a:t>.</a:t>
            </a:r>
          </a:p>
          <a:p>
            <a:pPr algn="just"/>
            <a:endParaRPr lang="tr-TR" dirty="0"/>
          </a:p>
          <a:p>
            <a:pPr algn="just"/>
            <a:r>
              <a:rPr lang="tr-TR" dirty="0" smtClean="0"/>
              <a:t>Verilerin </a:t>
            </a:r>
            <a:r>
              <a:rPr lang="tr-TR" dirty="0"/>
              <a:t>güvenilirliği açısından da HBYS içinde tutulan her verinin doğruluğundan emin olunmalı ve bu konuda da gerekli düzenlemeler yapılmalıdır. </a:t>
            </a:r>
          </a:p>
          <a:p>
            <a:pPr algn="just"/>
            <a:endParaRPr lang="tr-TR" dirty="0"/>
          </a:p>
          <a:p>
            <a:pPr algn="just"/>
            <a:r>
              <a:rPr lang="tr-TR" dirty="0"/>
              <a:t>Örnek uygulamalarımız ile tıp alanıyla beraber başarılı akademik bilişim çalışmalarının yapılabilirliği gösterilmek istenmiştir. </a:t>
            </a:r>
            <a:endParaRPr lang="tr-TR" dirty="0" smtClean="0"/>
          </a:p>
          <a:p>
            <a:pPr algn="just"/>
            <a:endParaRPr lang="tr-TR" dirty="0"/>
          </a:p>
          <a:p>
            <a:pPr algn="just"/>
            <a:r>
              <a:rPr lang="tr-TR" dirty="0" smtClean="0"/>
              <a:t>SOM </a:t>
            </a:r>
            <a:r>
              <a:rPr lang="tr-TR" dirty="0"/>
              <a:t>ve K-Means kümeleme yöntemleri ile bir karar destek sistemi yapılmak istenirken, genetik algortima ile baskın alt alanların keşfi hedeflenmiştir.</a:t>
            </a:r>
          </a:p>
          <a:p>
            <a:pPr algn="just"/>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22</a:t>
            </a:fld>
            <a:endParaRPr lang="tr-TR"/>
          </a:p>
        </p:txBody>
      </p:sp>
    </p:spTree>
    <p:extLst>
      <p:ext uri="{BB962C8B-B14F-4D97-AF65-F5344CB8AC3E}">
        <p14:creationId xmlns:p14="http://schemas.microsoft.com/office/powerpoint/2010/main" val="25691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KAYNAKLAR</a:t>
            </a:r>
            <a:endParaRPr lang="tr-TR" b="1" dirty="0"/>
          </a:p>
        </p:txBody>
      </p:sp>
      <p:sp>
        <p:nvSpPr>
          <p:cNvPr id="3" name="Content Placeholder 2"/>
          <p:cNvSpPr>
            <a:spLocks noGrp="1"/>
          </p:cNvSpPr>
          <p:nvPr>
            <p:ph idx="1"/>
          </p:nvPr>
        </p:nvSpPr>
        <p:spPr>
          <a:xfrm>
            <a:off x="107504" y="1752600"/>
            <a:ext cx="8928992" cy="5204792"/>
          </a:xfrm>
        </p:spPr>
        <p:txBody>
          <a:bodyPr>
            <a:normAutofit fontScale="55000" lnSpcReduction="20000"/>
          </a:bodyPr>
          <a:lstStyle/>
          <a:p>
            <a:r>
              <a:rPr lang="tr-TR" dirty="0"/>
              <a:t>[1] Grefenstette, J.J., "Genetic Algorithms and Their Applications", </a:t>
            </a:r>
            <a:r>
              <a:rPr lang="tr-TR" b="1" dirty="0"/>
              <a:t>Proceedings of the Second International Conference on Genetic Algorithms</a:t>
            </a:r>
            <a:r>
              <a:rPr lang="tr-TR" dirty="0"/>
              <a:t>, UK (2013</a:t>
            </a:r>
            <a:r>
              <a:rPr lang="tr-TR" dirty="0" smtClean="0"/>
              <a:t>).</a:t>
            </a:r>
          </a:p>
          <a:p>
            <a:endParaRPr lang="tr-TR" dirty="0"/>
          </a:p>
          <a:p>
            <a:r>
              <a:rPr lang="tr-TR" dirty="0"/>
              <a:t>[2] Jain, A.,K., “Data clustering: 50 years beyond K-means”, </a:t>
            </a:r>
            <a:r>
              <a:rPr lang="tr-TR" b="1" dirty="0"/>
              <a:t>ELSEVIER 19th International Conference in Pattern Recognition (ICPR)</a:t>
            </a:r>
            <a:r>
              <a:rPr lang="tr-TR" dirty="0"/>
              <a:t>, 31(8), 651–666, (2010</a:t>
            </a:r>
            <a:r>
              <a:rPr lang="tr-TR" dirty="0" smtClean="0"/>
              <a:t>).</a:t>
            </a:r>
          </a:p>
          <a:p>
            <a:endParaRPr lang="tr-TR" dirty="0"/>
          </a:p>
          <a:p>
            <a:r>
              <a:rPr lang="tr-TR" dirty="0"/>
              <a:t>[3] Kohonen, T., "The self-organizing map", </a:t>
            </a:r>
            <a:r>
              <a:rPr lang="tr-TR" b="1" dirty="0"/>
              <a:t>Proceedings of the IEEE</a:t>
            </a:r>
            <a:r>
              <a:rPr lang="tr-TR" dirty="0"/>
              <a:t>, 78(9): 1464 </a:t>
            </a:r>
            <a:r>
              <a:rPr lang="tr-TR" dirty="0" smtClean="0"/>
              <a:t>– 1480 (1990).</a:t>
            </a:r>
          </a:p>
          <a:p>
            <a:endParaRPr lang="tr-TR" dirty="0"/>
          </a:p>
          <a:p>
            <a:r>
              <a:rPr lang="tr-TR" dirty="0"/>
              <a:t>[4] Liu, Y., Weisberg, R.H., "A review of self-organizing map applications in meteorology and oceanography." </a:t>
            </a:r>
            <a:r>
              <a:rPr lang="tr-TR" b="1" dirty="0"/>
              <a:t>In: Self-Organizing Maps-Applications and Novel Algorithm Design</a:t>
            </a:r>
            <a:r>
              <a:rPr lang="tr-TR" dirty="0"/>
              <a:t>, 253-272. (2011</a:t>
            </a:r>
            <a:r>
              <a:rPr lang="tr-TR" dirty="0" smtClean="0"/>
              <a:t>).</a:t>
            </a:r>
          </a:p>
          <a:p>
            <a:endParaRPr lang="tr-TR" dirty="0"/>
          </a:p>
          <a:p>
            <a:r>
              <a:rPr lang="tr-TR" dirty="0"/>
              <a:t>[5] ODTÜ Sağlık ve Rehberlik Merkezi, http://www.mc.metu.edu.tr/labtest.html (2013</a:t>
            </a:r>
            <a:r>
              <a:rPr lang="tr-TR" dirty="0" smtClean="0"/>
              <a:t>).</a:t>
            </a:r>
          </a:p>
          <a:p>
            <a:endParaRPr lang="tr-TR" dirty="0"/>
          </a:p>
          <a:p>
            <a:r>
              <a:rPr lang="tr-TR" dirty="0"/>
              <a:t>[6] Polczynski, Mark ve Michael, "Using the k-Means Clustering Algorithm to Classify Features for Choropleth Maps", </a:t>
            </a:r>
            <a:r>
              <a:rPr lang="tr-TR" b="1" dirty="0"/>
              <a:t>The International Journal for Geographic Information and Geovisualization</a:t>
            </a:r>
            <a:r>
              <a:rPr lang="tr-TR" dirty="0"/>
              <a:t>, 49(1), 68-75 (2014</a:t>
            </a:r>
            <a:r>
              <a:rPr lang="tr-TR" dirty="0" smtClean="0"/>
              <a:t>).</a:t>
            </a:r>
          </a:p>
          <a:p>
            <a:endParaRPr lang="tr-TR" dirty="0"/>
          </a:p>
          <a:p>
            <a:r>
              <a:rPr lang="tr-TR" dirty="0"/>
              <a:t>[7] Robab, S., Sim, A.,T.,H., Hosein, J., "Application of Self Organizing Map for Knowledge Discovery Based in Higher Education Data", </a:t>
            </a:r>
            <a:r>
              <a:rPr lang="tr-TR" b="1" dirty="0"/>
              <a:t>Research and Innovation in Information Systems, 2011 International Conference on. IEEE</a:t>
            </a:r>
            <a:r>
              <a:rPr lang="tr-TR" dirty="0"/>
              <a:t>, (2011</a:t>
            </a:r>
            <a:r>
              <a:rPr lang="tr-TR" dirty="0" smtClean="0"/>
              <a:t>).</a:t>
            </a:r>
          </a:p>
          <a:p>
            <a:endParaRPr lang="tr-TR" dirty="0"/>
          </a:p>
          <a:p>
            <a:r>
              <a:rPr lang="tr-TR" dirty="0"/>
              <a:t>[8] Wager, K.,A., Lee, F.,W., Glaser, J.,P., "Health Care Information Systems: A Practical Approach for Health Care Management Third Edition", USA (2013).</a:t>
            </a:r>
          </a:p>
          <a:p>
            <a:pPr>
              <a:buNone/>
            </a:pPr>
            <a:r>
              <a:rPr lang="tr-TR" dirty="0"/>
              <a:t/>
            </a:r>
            <a:br>
              <a:rPr lang="tr-TR" dirty="0"/>
            </a:br>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23</a:t>
            </a:fld>
            <a:endParaRPr lang="tr-TR"/>
          </a:p>
        </p:txBody>
      </p:sp>
    </p:spTree>
    <p:extLst>
      <p:ext uri="{BB962C8B-B14F-4D97-AF65-F5344CB8AC3E}">
        <p14:creationId xmlns:p14="http://schemas.microsoft.com/office/powerpoint/2010/main" val="187868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7EE384B-B19E-4B87-89C4-1EE1CB4DCBE5}" type="slidenum">
              <a:rPr lang="tr-TR" smtClean="0"/>
              <a:pPr/>
              <a:t>24</a:t>
            </a:fld>
            <a:endParaRPr lang="tr-TR"/>
          </a:p>
        </p:txBody>
      </p:sp>
      <p:sp>
        <p:nvSpPr>
          <p:cNvPr id="2" name="Title 1"/>
          <p:cNvSpPr>
            <a:spLocks noGrp="1"/>
          </p:cNvSpPr>
          <p:nvPr>
            <p:ph type="title"/>
          </p:nvPr>
        </p:nvSpPr>
        <p:spPr>
          <a:xfrm>
            <a:off x="405660" y="5589240"/>
            <a:ext cx="8260672" cy="1039427"/>
          </a:xfrm>
        </p:spPr>
        <p:txBody>
          <a:bodyPr>
            <a:normAutofit fontScale="90000"/>
          </a:bodyPr>
          <a:lstStyle/>
          <a:p>
            <a:r>
              <a:rPr lang="tr-TR" b="1" dirty="0" smtClean="0">
                <a:effectLst>
                  <a:outerShdw blurRad="38100" dist="38100" dir="2700000" algn="tl">
                    <a:srgbClr val="000000">
                      <a:alpha val="43137"/>
                    </a:srgbClr>
                  </a:outerShdw>
                </a:effectLst>
              </a:rPr>
              <a:t>İLGİYLE DİNLEDİĞİNİZ İÇİN </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TEŞEKKÜR EDERİM</a:t>
            </a:r>
            <a:endParaRPr lang="tr-TR" b="1" dirty="0">
              <a:effectLst>
                <a:outerShdw blurRad="38100" dist="38100" dir="2700000" algn="tl">
                  <a:srgbClr val="000000">
                    <a:alpha val="43137"/>
                  </a:srgbClr>
                </a:outerShdw>
              </a:effectLst>
            </a:endParaRP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12" y="248791"/>
            <a:ext cx="9057492" cy="526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056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GİRİŞ</a:t>
            </a:r>
            <a:endParaRPr lang="tr-TR" b="1" dirty="0"/>
          </a:p>
        </p:txBody>
      </p:sp>
      <p:sp>
        <p:nvSpPr>
          <p:cNvPr id="3" name="Content Placeholder 2"/>
          <p:cNvSpPr>
            <a:spLocks noGrp="1"/>
          </p:cNvSpPr>
          <p:nvPr>
            <p:ph idx="1"/>
          </p:nvPr>
        </p:nvSpPr>
        <p:spPr>
          <a:xfrm>
            <a:off x="251520" y="1752600"/>
            <a:ext cx="5976664" cy="4628728"/>
          </a:xfrm>
        </p:spPr>
        <p:txBody>
          <a:bodyPr>
            <a:normAutofit fontScale="85000" lnSpcReduction="10000"/>
          </a:bodyPr>
          <a:lstStyle/>
          <a:p>
            <a:pPr algn="just"/>
            <a:r>
              <a:rPr lang="tr-TR" dirty="0"/>
              <a:t>Hastane Bilgi Yönetim Sistemlerinin (HBYS) amacı devamlı olarak tıbbi verilerinin dijital halde, güvenli bir merkezi veri tabanında biriktirilmesidir. </a:t>
            </a:r>
            <a:endParaRPr lang="tr-TR" dirty="0" smtClean="0"/>
          </a:p>
          <a:p>
            <a:pPr algn="just"/>
            <a:endParaRPr lang="tr-TR" dirty="0"/>
          </a:p>
          <a:p>
            <a:pPr algn="just"/>
            <a:r>
              <a:rPr lang="tr-TR" dirty="0" smtClean="0"/>
              <a:t>Özellikle </a:t>
            </a:r>
            <a:r>
              <a:rPr lang="tr-TR" dirty="0"/>
              <a:t>üniversite hastanelerinde biriken bilginin kıymeti göz önüne alındığında, bu verilerle hekimlerimizin akademik çalışmalarını yapabilmesi amaçlanmalıdır. </a:t>
            </a:r>
            <a:endParaRPr lang="tr-TR" dirty="0" smtClean="0"/>
          </a:p>
          <a:p>
            <a:pPr algn="just"/>
            <a:endParaRPr lang="tr-TR" dirty="0"/>
          </a:p>
          <a:p>
            <a:pPr algn="just"/>
            <a:r>
              <a:rPr lang="tr-TR" dirty="0" smtClean="0"/>
              <a:t>Hekimlerimizin </a:t>
            </a:r>
            <a:r>
              <a:rPr lang="tr-TR" dirty="0"/>
              <a:t>özellikle yüksek sınıflı dergilerde yayın yapabilmelerinin öncelikli şartı, doğruluğu ve güvenirliği tam olan dijital veriler üzerinde çalışmalarıdır. </a:t>
            </a:r>
          </a:p>
        </p:txBody>
      </p:sp>
      <p:sp>
        <p:nvSpPr>
          <p:cNvPr id="5" name="Slide Number Placeholder 4"/>
          <p:cNvSpPr>
            <a:spLocks noGrp="1"/>
          </p:cNvSpPr>
          <p:nvPr>
            <p:ph type="sldNum" sz="quarter" idx="12"/>
          </p:nvPr>
        </p:nvSpPr>
        <p:spPr/>
        <p:txBody>
          <a:bodyPr/>
          <a:lstStyle/>
          <a:p>
            <a:fld id="{C7EE384B-B19E-4B87-89C4-1EE1CB4DCBE5}" type="slidenum">
              <a:rPr lang="tr-TR" smtClean="0"/>
              <a:pPr/>
              <a:t>3</a:t>
            </a:fld>
            <a:endParaRPr lang="tr-T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452" y="2780928"/>
            <a:ext cx="2568926" cy="257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83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GÜNÜMÜZDE KULLANILAN HBYS</a:t>
            </a:r>
            <a:endParaRPr lang="tr-TR" b="1" dirty="0"/>
          </a:p>
        </p:txBody>
      </p:sp>
      <p:sp>
        <p:nvSpPr>
          <p:cNvPr id="3" name="Content Placeholder 2"/>
          <p:cNvSpPr>
            <a:spLocks noGrp="1"/>
          </p:cNvSpPr>
          <p:nvPr>
            <p:ph idx="1"/>
          </p:nvPr>
        </p:nvSpPr>
        <p:spPr>
          <a:xfrm>
            <a:off x="457200" y="1700808"/>
            <a:ext cx="8291264" cy="2900536"/>
          </a:xfrm>
        </p:spPr>
        <p:txBody>
          <a:bodyPr>
            <a:normAutofit fontScale="62500" lnSpcReduction="20000"/>
          </a:bodyPr>
          <a:lstStyle/>
          <a:p>
            <a:pPr algn="just"/>
            <a:r>
              <a:rPr lang="tr-TR" dirty="0"/>
              <a:t>Ancak ülkemizde çoğu sistemin günlük raporlama ve faturalama için kullanılmasından ötürü, bu veri tabanlarının hastanın gerçek verilerinin dışında yanlış ve kirli verilerin de bulunduğu veri depoları şeklinde olduğunu görmekteyiz.  </a:t>
            </a:r>
            <a:endParaRPr lang="tr-TR" dirty="0" smtClean="0"/>
          </a:p>
          <a:p>
            <a:pPr algn="just"/>
            <a:endParaRPr lang="tr-TR" dirty="0"/>
          </a:p>
          <a:p>
            <a:pPr algn="just"/>
            <a:r>
              <a:rPr lang="tr-TR" dirty="0" smtClean="0"/>
              <a:t>Bu </a:t>
            </a:r>
            <a:r>
              <a:rPr lang="tr-TR" dirty="0"/>
              <a:t>nedenle üniversite hastanelerinde </a:t>
            </a:r>
            <a:r>
              <a:rPr lang="tr-TR" dirty="0" smtClean="0"/>
              <a:t>hekimler</a:t>
            </a:r>
            <a:r>
              <a:rPr lang="tr-TR" dirty="0"/>
              <a:t>, sorumlusu oldukları hastaların bilgilerini, HBYS dışında kendilerine ait hasta izlem formlarında kâğıt üzerinde </a:t>
            </a:r>
            <a:r>
              <a:rPr lang="tr-TR" dirty="0" smtClean="0"/>
              <a:t>arşivlemek mecburiyetinde olmaktadır.</a:t>
            </a:r>
          </a:p>
          <a:p>
            <a:pPr algn="just"/>
            <a:endParaRPr lang="tr-TR" dirty="0"/>
          </a:p>
          <a:p>
            <a:pPr algn="just"/>
            <a:r>
              <a:rPr lang="tr-TR" dirty="0" smtClean="0"/>
              <a:t>Bunun </a:t>
            </a:r>
            <a:r>
              <a:rPr lang="tr-TR" dirty="0"/>
              <a:t>sonucu olarak, hekimler başta zamanlarının önemli bir bölümünü veri arşivlemek için harcamakta ve sonrasında dijital olmayan verilerle çalışmak zorunda kalarak ülkemiz adına önemli çalışmalar yapmakta zorlanmaktadırlar. </a:t>
            </a:r>
          </a:p>
          <a:p>
            <a:pPr algn="just"/>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4</a:t>
            </a:fld>
            <a:endParaRPr lang="tr-T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077072"/>
            <a:ext cx="4752528" cy="2675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340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YURT DIŞINDA HBYS</a:t>
            </a:r>
            <a:endParaRPr lang="tr-TR" b="1" dirty="0"/>
          </a:p>
        </p:txBody>
      </p:sp>
      <p:sp>
        <p:nvSpPr>
          <p:cNvPr id="3" name="Content Placeholder 2"/>
          <p:cNvSpPr>
            <a:spLocks noGrp="1"/>
          </p:cNvSpPr>
          <p:nvPr>
            <p:ph idx="1"/>
          </p:nvPr>
        </p:nvSpPr>
        <p:spPr>
          <a:xfrm>
            <a:off x="457200" y="1752601"/>
            <a:ext cx="8435280" cy="2900536"/>
          </a:xfrm>
        </p:spPr>
        <p:txBody>
          <a:bodyPr>
            <a:normAutofit fontScale="85000" lnSpcReduction="20000"/>
          </a:bodyPr>
          <a:lstStyle/>
          <a:p>
            <a:pPr algn="just"/>
            <a:r>
              <a:rPr lang="tr-TR" dirty="0"/>
              <a:t>Ülkemizde bu konudaki eksiklerden bir diğeri de gelişmiş ülkelerin hastanelerine bakıldığında her hastalık için ayrı bir sistemin geliştirildiği ve özellikle kanser gibi takibi önemli olan hastalıklarda ülkenin tüm verilerinin bir merkezde toplandığını görmekteyiz. </a:t>
            </a:r>
            <a:endParaRPr lang="tr-TR" dirty="0" smtClean="0"/>
          </a:p>
          <a:p>
            <a:endParaRPr lang="tr-TR" dirty="0"/>
          </a:p>
          <a:p>
            <a:pPr algn="just"/>
            <a:r>
              <a:rPr lang="tr-TR" dirty="0" smtClean="0"/>
              <a:t>Bu </a:t>
            </a:r>
            <a:r>
              <a:rPr lang="tr-TR" dirty="0"/>
              <a:t>veriler sadece hastayı ve hastalığı takip amacıyla kullanıldığından temiz veri ambarları halinde ve belirli standartlar ile tutulmakta ki sonrasında ülkenin hekimleri ilgilendikleri hastalık kümelerine daha az çaba ile ulaşarak güvenli bir şekilde çalışabilmektedir.</a:t>
            </a:r>
          </a:p>
          <a:p>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5</a:t>
            </a:fld>
            <a:endParaRPr lang="tr-T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692742"/>
            <a:ext cx="6225043" cy="202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82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ETİK KURUL İZİNLERİ</a:t>
            </a:r>
            <a:endParaRPr lang="tr-TR" b="1" dirty="0"/>
          </a:p>
        </p:txBody>
      </p:sp>
      <p:sp>
        <p:nvSpPr>
          <p:cNvPr id="3" name="Content Placeholder 2"/>
          <p:cNvSpPr>
            <a:spLocks noGrp="1"/>
          </p:cNvSpPr>
          <p:nvPr>
            <p:ph idx="1"/>
          </p:nvPr>
        </p:nvSpPr>
        <p:spPr>
          <a:xfrm>
            <a:off x="179511" y="1752600"/>
            <a:ext cx="8852167" cy="2383319"/>
          </a:xfrm>
        </p:spPr>
        <p:txBody>
          <a:bodyPr>
            <a:normAutofit fontScale="70000" lnSpcReduction="20000"/>
          </a:bodyPr>
          <a:lstStyle/>
          <a:p>
            <a:pPr algn="just"/>
            <a:r>
              <a:rPr lang="tr-TR" dirty="0"/>
              <a:t>Ülkemizde tıbbi verilerin güvenilirliği dışında bir başka engel de akademik çalışma yapabilmek için gerekli yasal izinlerin alınma sürecidir. </a:t>
            </a:r>
            <a:endParaRPr lang="tr-TR" dirty="0" smtClean="0"/>
          </a:p>
          <a:p>
            <a:endParaRPr lang="tr-TR" dirty="0"/>
          </a:p>
          <a:p>
            <a:pPr algn="just"/>
            <a:r>
              <a:rPr lang="tr-TR" dirty="0" smtClean="0"/>
              <a:t>Ülkemizde </a:t>
            </a:r>
            <a:r>
              <a:rPr lang="tr-TR" dirty="0"/>
              <a:t>bu sürecin gelişmiş ülkelere </a:t>
            </a:r>
            <a:r>
              <a:rPr lang="tr-TR" dirty="0" smtClean="0"/>
              <a:t>kıyasla çok daha </a:t>
            </a:r>
            <a:r>
              <a:rPr lang="tr-TR" dirty="0"/>
              <a:t>zorlayıcı kaldığını görmekteyiz. </a:t>
            </a:r>
            <a:endParaRPr lang="tr-TR" dirty="0" smtClean="0"/>
          </a:p>
          <a:p>
            <a:endParaRPr lang="tr-TR" dirty="0"/>
          </a:p>
          <a:p>
            <a:pPr algn="just"/>
            <a:r>
              <a:rPr lang="tr-TR" dirty="0" smtClean="0"/>
              <a:t>Hastaların </a:t>
            </a:r>
            <a:r>
              <a:rPr lang="tr-TR" dirty="0"/>
              <a:t>mahremiyet içeren demografik bilgileri haricinde tüm tıbbi verileri, ticari amaç olmadan akademik çalışmalar için araştırma merkezlerinden ve üniversitelerden yurt dışı örneklerde olduğu gibi açık kaynak olarak erişilebilir olması </a:t>
            </a:r>
            <a:r>
              <a:rPr lang="tr-TR" dirty="0" smtClean="0"/>
              <a:t>gerekmektedir.</a:t>
            </a:r>
            <a:endParaRPr lang="tr-TR" dirty="0"/>
          </a:p>
          <a:p>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6</a:t>
            </a:fld>
            <a:endParaRPr lang="tr-T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135920"/>
            <a:ext cx="8073584" cy="258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432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ÖRNEK UYGULAMALARIMIZ</a:t>
            </a:r>
            <a:endParaRPr lang="tr-TR" b="1" dirty="0"/>
          </a:p>
        </p:txBody>
      </p:sp>
      <p:sp>
        <p:nvSpPr>
          <p:cNvPr id="3" name="Content Placeholder 2"/>
          <p:cNvSpPr>
            <a:spLocks noGrp="1"/>
          </p:cNvSpPr>
          <p:nvPr>
            <p:ph idx="1"/>
          </p:nvPr>
        </p:nvSpPr>
        <p:spPr>
          <a:xfrm>
            <a:off x="323528" y="1752600"/>
            <a:ext cx="8363272" cy="4373563"/>
          </a:xfrm>
        </p:spPr>
        <p:txBody>
          <a:bodyPr/>
          <a:lstStyle/>
          <a:p>
            <a:pPr algn="just"/>
            <a:endParaRPr lang="tr-TR" dirty="0" smtClean="0"/>
          </a:p>
          <a:p>
            <a:pPr algn="just"/>
            <a:endParaRPr lang="tr-TR" dirty="0"/>
          </a:p>
          <a:p>
            <a:pPr algn="just"/>
            <a:r>
              <a:rPr lang="tr-TR" dirty="0" smtClean="0"/>
              <a:t>Gerçekleştirdiğimiz </a:t>
            </a:r>
            <a:r>
              <a:rPr lang="tr-TR" dirty="0"/>
              <a:t>örnek tıbbi uygulamalardan ilkinde, gerekli izinleri alınarak elde edilmiş laboratuar verileri kullanılırken ikincisinde internetten açık kaynak olarak paylaşılmış bir tıbbi veri kümesi kullanılmıştır. </a:t>
            </a:r>
            <a:endParaRPr lang="tr-TR" dirty="0" smtClean="0"/>
          </a:p>
          <a:p>
            <a:pPr algn="just"/>
            <a:endParaRPr lang="tr-TR" dirty="0"/>
          </a:p>
          <a:p>
            <a:pPr algn="just"/>
            <a:r>
              <a:rPr lang="tr-TR" dirty="0" smtClean="0"/>
              <a:t>Sonuç </a:t>
            </a:r>
            <a:r>
              <a:rPr lang="tr-TR" dirty="0"/>
              <a:t>olarak bu verilerin işlenip nasıl değerli sonuçların elde edilebileceğinden bahsedilecektir.</a:t>
            </a:r>
          </a:p>
          <a:p>
            <a:pPr algn="just"/>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7</a:t>
            </a:fld>
            <a:endParaRPr lang="tr-TR"/>
          </a:p>
        </p:txBody>
      </p:sp>
    </p:spTree>
    <p:extLst>
      <p:ext uri="{BB962C8B-B14F-4D97-AF65-F5344CB8AC3E}">
        <p14:creationId xmlns:p14="http://schemas.microsoft.com/office/powerpoint/2010/main" val="1620884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TIbbİ </a:t>
            </a:r>
            <a:r>
              <a:rPr lang="tr-TR" b="1" dirty="0"/>
              <a:t>Laboratuar </a:t>
            </a:r>
            <a:r>
              <a:rPr lang="tr-TR" b="1" dirty="0" smtClean="0"/>
              <a:t>Testlerİ</a:t>
            </a:r>
            <a:endParaRPr lang="tr-TR" dirty="0"/>
          </a:p>
        </p:txBody>
      </p:sp>
      <p:sp>
        <p:nvSpPr>
          <p:cNvPr id="3" name="Content Placeholder 2"/>
          <p:cNvSpPr>
            <a:spLocks noGrp="1"/>
          </p:cNvSpPr>
          <p:nvPr>
            <p:ph idx="1"/>
          </p:nvPr>
        </p:nvSpPr>
        <p:spPr/>
        <p:txBody>
          <a:bodyPr>
            <a:normAutofit fontScale="92500" lnSpcReduction="10000"/>
          </a:bodyPr>
          <a:lstStyle/>
          <a:p>
            <a:pPr algn="just"/>
            <a:r>
              <a:rPr lang="tr-TR" dirty="0"/>
              <a:t>Günümüzde birçok hastalığın erken teşhisi, tanılanması ve sağaltımının kontrol edilmesinde kullanılan laboratuar test sonuçları, hastane bilgi sistemleri kullanımı ile veri tabanlarına kayıt edilmekte ve oradan da veri depolarına depolanmak üzere gönderilmektedir. </a:t>
            </a:r>
            <a:endParaRPr lang="tr-TR" dirty="0" smtClean="0"/>
          </a:p>
          <a:p>
            <a:pPr algn="just"/>
            <a:endParaRPr lang="tr-TR" dirty="0"/>
          </a:p>
          <a:p>
            <a:pPr algn="just"/>
            <a:r>
              <a:rPr lang="tr-TR" dirty="0" smtClean="0"/>
              <a:t>HBYS </a:t>
            </a:r>
            <a:r>
              <a:rPr lang="tr-TR" dirty="0"/>
              <a:t>parçalarından biri olan laboratuar bilgi sistemi (LBS), doktorların hasta kliniğinin aydınlatılması için tıbbi örneklerin incelenmesi istemi, elde edilen sonuçların gösterimi ve iletişimini sağlayan bir modüldür. </a:t>
            </a:r>
            <a:endParaRPr lang="tr-TR" dirty="0" smtClean="0"/>
          </a:p>
          <a:p>
            <a:pPr algn="just"/>
            <a:endParaRPr lang="tr-TR" dirty="0"/>
          </a:p>
          <a:p>
            <a:pPr algn="just"/>
            <a:r>
              <a:rPr lang="tr-TR" dirty="0" smtClean="0"/>
              <a:t>LBS </a:t>
            </a:r>
            <a:r>
              <a:rPr lang="tr-TR" dirty="0"/>
              <a:t>verileri HBYS’nin en zengin içeriğini oluşturan verileri </a:t>
            </a:r>
            <a:r>
              <a:rPr lang="tr-TR" dirty="0" smtClean="0"/>
              <a:t>kapsamaktadır.</a:t>
            </a:r>
            <a:endParaRPr lang="tr-TR" dirty="0"/>
          </a:p>
        </p:txBody>
      </p:sp>
      <p:sp>
        <p:nvSpPr>
          <p:cNvPr id="4" name="Slide Number Placeholder 3"/>
          <p:cNvSpPr>
            <a:spLocks noGrp="1"/>
          </p:cNvSpPr>
          <p:nvPr>
            <p:ph type="sldNum" sz="quarter" idx="12"/>
          </p:nvPr>
        </p:nvSpPr>
        <p:spPr/>
        <p:txBody>
          <a:bodyPr/>
          <a:lstStyle/>
          <a:p>
            <a:fld id="{C7EE384B-B19E-4B87-89C4-1EE1CB4DCBE5}" type="slidenum">
              <a:rPr lang="tr-TR" smtClean="0"/>
              <a:pPr/>
              <a:t>8</a:t>
            </a:fld>
            <a:endParaRPr lang="tr-TR"/>
          </a:p>
        </p:txBody>
      </p:sp>
    </p:spTree>
    <p:extLst>
      <p:ext uri="{BB962C8B-B14F-4D97-AF65-F5344CB8AC3E}">
        <p14:creationId xmlns:p14="http://schemas.microsoft.com/office/powerpoint/2010/main" val="2032285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t>Yöntem</a:t>
            </a:r>
            <a:endParaRPr lang="tr-TR" dirty="0"/>
          </a:p>
        </p:txBody>
      </p:sp>
      <p:sp>
        <p:nvSpPr>
          <p:cNvPr id="3" name="Content Placeholder 2"/>
          <p:cNvSpPr>
            <a:spLocks noGrp="1"/>
          </p:cNvSpPr>
          <p:nvPr>
            <p:ph idx="1"/>
          </p:nvPr>
        </p:nvSpPr>
        <p:spPr/>
        <p:txBody>
          <a:bodyPr>
            <a:normAutofit fontScale="92500" lnSpcReduction="10000"/>
          </a:bodyPr>
          <a:lstStyle/>
          <a:p>
            <a:pPr algn="just"/>
            <a:r>
              <a:rPr lang="tr-TR" dirty="0" smtClean="0"/>
              <a:t>Çalışmamızda </a:t>
            </a:r>
            <a:r>
              <a:rPr lang="tr-TR" dirty="0"/>
              <a:t>tıbbi örneklerin incelendiği özel bir laboratuara ait 3 aylık veri seti üzerinde kullanılan veri madenciliği </a:t>
            </a:r>
            <a:r>
              <a:rPr lang="tr-TR" dirty="0" smtClean="0"/>
              <a:t>teknikleri </a:t>
            </a:r>
            <a:r>
              <a:rPr lang="tr-TR" dirty="0"/>
              <a:t>ile ortaya çıkarılan bilgilerin işlenmesi ve tıbba hizmet edebileceği düşünülen uzman bir sistemin tasarımı amaçlanmıştır.</a:t>
            </a:r>
          </a:p>
          <a:p>
            <a:pPr algn="just"/>
            <a:endParaRPr lang="tr-TR" dirty="0" smtClean="0"/>
          </a:p>
          <a:p>
            <a:pPr algn="just"/>
            <a:r>
              <a:rPr lang="tr-TR" dirty="0" smtClean="0"/>
              <a:t>Tıbbi </a:t>
            </a:r>
            <a:r>
              <a:rPr lang="tr-TR" dirty="0"/>
              <a:t>örneklerin incelendiği özel bir laboratuara ait 3 aylık veri seti üzerinde 26.303 bireye ait toplam 39 özellik ve 650.625 adet veri bulunmaktadır. </a:t>
            </a:r>
            <a:endParaRPr lang="tr-TR" dirty="0" smtClean="0"/>
          </a:p>
          <a:p>
            <a:pPr algn="just"/>
            <a:endParaRPr lang="tr-TR" dirty="0"/>
          </a:p>
          <a:p>
            <a:pPr algn="just"/>
            <a:r>
              <a:rPr lang="tr-TR" dirty="0" smtClean="0"/>
              <a:t>Ön </a:t>
            </a:r>
            <a:r>
              <a:rPr lang="tr-TR" dirty="0"/>
              <a:t>işleme hastaların ve testlerin seçimi, bu seçim sonrası elde edilen verilerin min-maks normalizasyonu sonucu 0 ile 1 aralığında değerler atanmasını kapsamaktadır. </a:t>
            </a:r>
          </a:p>
        </p:txBody>
      </p:sp>
      <p:sp>
        <p:nvSpPr>
          <p:cNvPr id="4" name="Slide Number Placeholder 3"/>
          <p:cNvSpPr>
            <a:spLocks noGrp="1"/>
          </p:cNvSpPr>
          <p:nvPr>
            <p:ph type="sldNum" sz="quarter" idx="12"/>
          </p:nvPr>
        </p:nvSpPr>
        <p:spPr/>
        <p:txBody>
          <a:bodyPr/>
          <a:lstStyle/>
          <a:p>
            <a:fld id="{C7EE384B-B19E-4B87-89C4-1EE1CB4DCBE5}" type="slidenum">
              <a:rPr lang="tr-TR" smtClean="0"/>
              <a:pPr/>
              <a:t>9</a:t>
            </a:fld>
            <a:endParaRPr lang="tr-TR"/>
          </a:p>
        </p:txBody>
      </p:sp>
    </p:spTree>
    <p:extLst>
      <p:ext uri="{BB962C8B-B14F-4D97-AF65-F5344CB8AC3E}">
        <p14:creationId xmlns:p14="http://schemas.microsoft.com/office/powerpoint/2010/main" val="3468904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477</TotalTime>
  <Words>1667</Words>
  <Application>Microsoft Office PowerPoint</Application>
  <PresentationFormat>On-screen Show (4:3)</PresentationFormat>
  <Paragraphs>195</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Apothecary</vt:lpstr>
      <vt:lpstr>Hastane Bİlgİ Yönetİm Sİstemİ Verİlerİnde Akademİk ÇalIşmalar İçİn AçIk Kaynak Önerİlerİ  ve  Örnek Uygulamalar</vt:lpstr>
      <vt:lpstr>İÇERİK</vt:lpstr>
      <vt:lpstr>GİRİŞ</vt:lpstr>
      <vt:lpstr>GÜNÜMÜZDE KULLANILAN HBYS</vt:lpstr>
      <vt:lpstr>YURT DIŞINDA HBYS</vt:lpstr>
      <vt:lpstr>ETİK KURUL İZİNLERİ</vt:lpstr>
      <vt:lpstr>ÖRNEK UYGULAMALARIMIZ</vt:lpstr>
      <vt:lpstr>TIbbİ Laboratuar Testlerİ</vt:lpstr>
      <vt:lpstr>Yöntem</vt:lpstr>
      <vt:lpstr>SOM + K-MEANS</vt:lpstr>
      <vt:lpstr>UYGULAMA SONUÇLARI</vt:lpstr>
      <vt:lpstr>BaskIn Alt AlanlarIn Tespİtİ İçİn Genetİk Algorİtma YaklaşImI</vt:lpstr>
      <vt:lpstr>Genetİk Algoritma</vt:lpstr>
      <vt:lpstr>GENETİK ALGORİTMA</vt:lpstr>
      <vt:lpstr>Uygunluk FONKSİYONU</vt:lpstr>
      <vt:lpstr>Genetİk AlgorİTma UygulamasI</vt:lpstr>
      <vt:lpstr>Genetİk AlgorİTma UygulamasI</vt:lpstr>
      <vt:lpstr>Genetİk AlgorİTma UygulamasI</vt:lpstr>
      <vt:lpstr>Genetİk AlgorİTma UygulamasI</vt:lpstr>
      <vt:lpstr>Genetİk Algorİtma SonuçlarI </vt:lpstr>
      <vt:lpstr>Genetİk Algorİtma SonuçlarI </vt:lpstr>
      <vt:lpstr>Sonuç</vt:lpstr>
      <vt:lpstr>KAYNAKLAR</vt:lpstr>
      <vt:lpstr>İLGİYLE DİNLEDİĞİNİZ İÇİN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İnşaat Mühendİslİğİnde Bİlİşİm KavramI ve Verİ Madencİlİğİ AlgorİtmalarI İle Bİr Uzman Sİstemİnİn OluşturulmasI</dc:title>
  <dc:creator>yunus doğan</dc:creator>
  <cp:lastModifiedBy>yunus doğan</cp:lastModifiedBy>
  <cp:revision>75</cp:revision>
  <dcterms:created xsi:type="dcterms:W3CDTF">2015-02-02T13:59:40Z</dcterms:created>
  <dcterms:modified xsi:type="dcterms:W3CDTF">2015-02-09T10:31:30Z</dcterms:modified>
</cp:coreProperties>
</file>