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74" r:id="rId4"/>
    <p:sldId id="259" r:id="rId5"/>
    <p:sldId id="275" r:id="rId6"/>
    <p:sldId id="261" r:id="rId7"/>
    <p:sldId id="262" r:id="rId8"/>
    <p:sldId id="257" r:id="rId9"/>
    <p:sldId id="258" r:id="rId10"/>
    <p:sldId id="266" r:id="rId11"/>
    <p:sldId id="276" r:id="rId12"/>
    <p:sldId id="277" r:id="rId13"/>
    <p:sldId id="273" r:id="rId14"/>
    <p:sldId id="272" r:id="rId15"/>
    <p:sldId id="269" r:id="rId16"/>
    <p:sldId id="268" r:id="rId17"/>
    <p:sldId id="264" r:id="rId18"/>
    <p:sldId id="265" r:id="rId19"/>
    <p:sldId id="27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2" d="100"/>
          <a:sy n="82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580E9-3CE3-428B-9D8C-D884CAC1FFB1}" type="doc">
      <dgm:prSet loTypeId="urn:microsoft.com/office/officeart/2005/8/layout/arrow2" loCatId="process" qsTypeId="urn:microsoft.com/office/officeart/2005/8/quickstyle/3d9" qsCatId="3D" csTypeId="urn:microsoft.com/office/officeart/2005/8/colors/accent0_3" csCatId="mainScheme" phldr="1"/>
      <dgm:spPr/>
    </dgm:pt>
    <dgm:pt modelId="{A7D7593C-919F-466F-8761-EF63AF5256AB}">
      <dgm:prSet phldrT="[Metin]"/>
      <dgm:spPr/>
      <dgm:t>
        <a:bodyPr/>
        <a:lstStyle/>
        <a:p>
          <a:r>
            <a:rPr lang="tr-TR" dirty="0" smtClean="0">
              <a:solidFill>
                <a:srgbClr val="002060"/>
              </a:solidFill>
            </a:rPr>
            <a:t>Web 2.0</a:t>
          </a:r>
          <a:endParaRPr lang="tr-TR" dirty="0">
            <a:solidFill>
              <a:srgbClr val="002060"/>
            </a:solidFill>
          </a:endParaRPr>
        </a:p>
      </dgm:t>
    </dgm:pt>
    <dgm:pt modelId="{F4FBE042-7CF3-4D4A-A8F4-6C7D40C4DC26}" type="parTrans" cxnId="{A1EBD4AF-D00C-44D8-8093-E0E00AD3CD83}">
      <dgm:prSet/>
      <dgm:spPr/>
      <dgm:t>
        <a:bodyPr/>
        <a:lstStyle/>
        <a:p>
          <a:endParaRPr lang="tr-TR"/>
        </a:p>
      </dgm:t>
    </dgm:pt>
    <dgm:pt modelId="{9B2F7324-6796-4E5F-97E6-6029A0A26D8A}" type="sibTrans" cxnId="{A1EBD4AF-D00C-44D8-8093-E0E00AD3CD83}">
      <dgm:prSet/>
      <dgm:spPr/>
      <dgm:t>
        <a:bodyPr/>
        <a:lstStyle/>
        <a:p>
          <a:endParaRPr lang="tr-TR"/>
        </a:p>
      </dgm:t>
    </dgm:pt>
    <dgm:pt modelId="{55A304F2-A7A0-4631-B67D-B0C9AE5147F4}">
      <dgm:prSet phldrT="[Metin]"/>
      <dgm:spPr/>
      <dgm:t>
        <a:bodyPr/>
        <a:lstStyle/>
        <a:p>
          <a:r>
            <a:rPr lang="tr-TR" dirty="0" smtClean="0">
              <a:solidFill>
                <a:srgbClr val="002060"/>
              </a:solidFill>
            </a:rPr>
            <a:t>Learning 2.0</a:t>
          </a:r>
          <a:endParaRPr lang="tr-TR" dirty="0">
            <a:solidFill>
              <a:srgbClr val="002060"/>
            </a:solidFill>
          </a:endParaRPr>
        </a:p>
      </dgm:t>
    </dgm:pt>
    <dgm:pt modelId="{89D1F1FE-D77B-4719-95B8-9BA86D8653B5}" type="parTrans" cxnId="{0A99FEB8-946A-4769-B9BE-453F21471B15}">
      <dgm:prSet/>
      <dgm:spPr/>
      <dgm:t>
        <a:bodyPr/>
        <a:lstStyle/>
        <a:p>
          <a:endParaRPr lang="tr-TR"/>
        </a:p>
      </dgm:t>
    </dgm:pt>
    <dgm:pt modelId="{E6B743EC-E4D9-438E-995E-0086924654F4}" type="sibTrans" cxnId="{0A99FEB8-946A-4769-B9BE-453F21471B15}">
      <dgm:prSet/>
      <dgm:spPr/>
      <dgm:t>
        <a:bodyPr/>
        <a:lstStyle/>
        <a:p>
          <a:endParaRPr lang="tr-TR"/>
        </a:p>
      </dgm:t>
    </dgm:pt>
    <dgm:pt modelId="{064C0505-4CFA-4ED2-B0B5-DBDA496E13E2}" type="pres">
      <dgm:prSet presAssocID="{B42580E9-3CE3-428B-9D8C-D884CAC1FFB1}" presName="arrowDiagram" presStyleCnt="0">
        <dgm:presLayoutVars>
          <dgm:chMax val="5"/>
          <dgm:dir/>
          <dgm:resizeHandles val="exact"/>
        </dgm:presLayoutVars>
      </dgm:prSet>
      <dgm:spPr/>
    </dgm:pt>
    <dgm:pt modelId="{E5B8C0AD-BA8A-450F-AF3E-0DBCF5E90F6D}" type="pres">
      <dgm:prSet presAssocID="{B42580E9-3CE3-428B-9D8C-D884CAC1FFB1}" presName="arrow" presStyleLbl="bgShp" presStyleIdx="0" presStyleCnt="1"/>
      <dgm:spPr/>
    </dgm:pt>
    <dgm:pt modelId="{CE17D448-A913-46A0-AD92-95D1E7978F1B}" type="pres">
      <dgm:prSet presAssocID="{B42580E9-3CE3-428B-9D8C-D884CAC1FFB1}" presName="arrowDiagram2" presStyleCnt="0"/>
      <dgm:spPr/>
    </dgm:pt>
    <dgm:pt modelId="{A447C848-8FAF-4642-9CE1-463A4B0C6950}" type="pres">
      <dgm:prSet presAssocID="{A7D7593C-919F-466F-8761-EF63AF5256AB}" presName="bullet2a" presStyleLbl="node1" presStyleIdx="0" presStyleCnt="2"/>
      <dgm:spPr/>
    </dgm:pt>
    <dgm:pt modelId="{2A15F756-2CE1-45C4-8120-DC6622D52ABE}" type="pres">
      <dgm:prSet presAssocID="{A7D7593C-919F-466F-8761-EF63AF5256AB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65A51D-6EB0-4A47-8470-CF3357B26015}" type="pres">
      <dgm:prSet presAssocID="{55A304F2-A7A0-4631-B67D-B0C9AE5147F4}" presName="bullet2b" presStyleLbl="node1" presStyleIdx="1" presStyleCnt="2"/>
      <dgm:spPr/>
    </dgm:pt>
    <dgm:pt modelId="{75C266AC-BF2A-40F5-A240-A2FE14828DDC}" type="pres">
      <dgm:prSet presAssocID="{55A304F2-A7A0-4631-B67D-B0C9AE5147F4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1EBD4AF-D00C-44D8-8093-E0E00AD3CD83}" srcId="{B42580E9-3CE3-428B-9D8C-D884CAC1FFB1}" destId="{A7D7593C-919F-466F-8761-EF63AF5256AB}" srcOrd="0" destOrd="0" parTransId="{F4FBE042-7CF3-4D4A-A8F4-6C7D40C4DC26}" sibTransId="{9B2F7324-6796-4E5F-97E6-6029A0A26D8A}"/>
    <dgm:cxn modelId="{0A99FEB8-946A-4769-B9BE-453F21471B15}" srcId="{B42580E9-3CE3-428B-9D8C-D884CAC1FFB1}" destId="{55A304F2-A7A0-4631-B67D-B0C9AE5147F4}" srcOrd="1" destOrd="0" parTransId="{89D1F1FE-D77B-4719-95B8-9BA86D8653B5}" sibTransId="{E6B743EC-E4D9-438E-995E-0086924654F4}"/>
    <dgm:cxn modelId="{757F6D01-65E7-4B68-9266-902DF5447CA4}" type="presOf" srcId="{55A304F2-A7A0-4631-B67D-B0C9AE5147F4}" destId="{75C266AC-BF2A-40F5-A240-A2FE14828DDC}" srcOrd="0" destOrd="0" presId="urn:microsoft.com/office/officeart/2005/8/layout/arrow2"/>
    <dgm:cxn modelId="{8C1F256B-B90C-409A-945E-6DD1D5AD50BD}" type="presOf" srcId="{A7D7593C-919F-466F-8761-EF63AF5256AB}" destId="{2A15F756-2CE1-45C4-8120-DC6622D52ABE}" srcOrd="0" destOrd="0" presId="urn:microsoft.com/office/officeart/2005/8/layout/arrow2"/>
    <dgm:cxn modelId="{1E3CD025-150A-40B5-9BB6-B04EC1DBC2D8}" type="presOf" srcId="{B42580E9-3CE3-428B-9D8C-D884CAC1FFB1}" destId="{064C0505-4CFA-4ED2-B0B5-DBDA496E13E2}" srcOrd="0" destOrd="0" presId="urn:microsoft.com/office/officeart/2005/8/layout/arrow2"/>
    <dgm:cxn modelId="{C4D27CEA-6739-49CD-BCE3-647BC71E7A60}" type="presParOf" srcId="{064C0505-4CFA-4ED2-B0B5-DBDA496E13E2}" destId="{E5B8C0AD-BA8A-450F-AF3E-0DBCF5E90F6D}" srcOrd="0" destOrd="0" presId="urn:microsoft.com/office/officeart/2005/8/layout/arrow2"/>
    <dgm:cxn modelId="{4F720AB4-1496-4536-96C6-D7346DD653F0}" type="presParOf" srcId="{064C0505-4CFA-4ED2-B0B5-DBDA496E13E2}" destId="{CE17D448-A913-46A0-AD92-95D1E7978F1B}" srcOrd="1" destOrd="0" presId="urn:microsoft.com/office/officeart/2005/8/layout/arrow2"/>
    <dgm:cxn modelId="{07D1C837-5C66-4FB2-B8B1-E072770EB5E6}" type="presParOf" srcId="{CE17D448-A913-46A0-AD92-95D1E7978F1B}" destId="{A447C848-8FAF-4642-9CE1-463A4B0C6950}" srcOrd="0" destOrd="0" presId="urn:microsoft.com/office/officeart/2005/8/layout/arrow2"/>
    <dgm:cxn modelId="{0B435A68-C484-4DA1-B774-1D7FE69FB7EA}" type="presParOf" srcId="{CE17D448-A913-46A0-AD92-95D1E7978F1B}" destId="{2A15F756-2CE1-45C4-8120-DC6622D52ABE}" srcOrd="1" destOrd="0" presId="urn:microsoft.com/office/officeart/2005/8/layout/arrow2"/>
    <dgm:cxn modelId="{61B658AB-E661-4D7D-9874-C201D35BC74B}" type="presParOf" srcId="{CE17D448-A913-46A0-AD92-95D1E7978F1B}" destId="{8265A51D-6EB0-4A47-8470-CF3357B26015}" srcOrd="2" destOrd="0" presId="urn:microsoft.com/office/officeart/2005/8/layout/arrow2"/>
    <dgm:cxn modelId="{14E9502D-C68C-491B-B465-6DBFCD5AACE0}" type="presParOf" srcId="{CE17D448-A913-46A0-AD92-95D1E7978F1B}" destId="{75C266AC-BF2A-40F5-A240-A2FE14828DD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8C0AD-BA8A-450F-AF3E-0DBCF5E90F6D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7C848-8FAF-4642-9CE1-463A4B0C6950}">
      <dsp:nvSpPr>
        <dsp:cNvPr id="0" name=""/>
        <dsp:cNvSpPr/>
      </dsp:nvSpPr>
      <dsp:spPr>
        <a:xfrm>
          <a:off x="2177687" y="2466649"/>
          <a:ext cx="253453" cy="2534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5F756-2CE1-45C4-8120-DC6622D52ABE}">
      <dsp:nvSpPr>
        <dsp:cNvPr id="0" name=""/>
        <dsp:cNvSpPr/>
      </dsp:nvSpPr>
      <dsp:spPr>
        <a:xfrm>
          <a:off x="2304414" y="2593376"/>
          <a:ext cx="2353500" cy="1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00" tIns="0" rIns="0" bIns="0" numCol="1" spcCol="1270" anchor="t" anchorCtr="0">
          <a:noAutofit/>
          <a:sp3d extrusionH="28000" prstMaterial="matte"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>
              <a:solidFill>
                <a:srgbClr val="002060"/>
              </a:solidFill>
            </a:rPr>
            <a:t>Web 2.0</a:t>
          </a:r>
          <a:endParaRPr lang="tr-TR" sz="4700" kern="1200" dirty="0">
            <a:solidFill>
              <a:srgbClr val="002060"/>
            </a:solidFill>
          </a:endParaRPr>
        </a:p>
      </dsp:txBody>
      <dsp:txXfrm>
        <a:off x="2304414" y="2593376"/>
        <a:ext cx="2353500" cy="1932586"/>
      </dsp:txXfrm>
    </dsp:sp>
    <dsp:sp modelId="{8265A51D-6EB0-4A47-8470-CF3357B26015}">
      <dsp:nvSpPr>
        <dsp:cNvPr id="0" name=""/>
        <dsp:cNvSpPr/>
      </dsp:nvSpPr>
      <dsp:spPr>
        <a:xfrm>
          <a:off x="4513084" y="1312529"/>
          <a:ext cx="434492" cy="4344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C266AC-BF2A-40F5-A240-A2FE14828DDC}">
      <dsp:nvSpPr>
        <dsp:cNvPr id="0" name=""/>
        <dsp:cNvSpPr/>
      </dsp:nvSpPr>
      <dsp:spPr>
        <a:xfrm>
          <a:off x="4730330" y="1529775"/>
          <a:ext cx="2353500" cy="29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29" tIns="0" rIns="0" bIns="0" numCol="1" spcCol="1270" anchor="t" anchorCtr="0">
          <a:noAutofit/>
          <a:sp3d extrusionH="28000" prstMaterial="matte"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>
              <a:solidFill>
                <a:srgbClr val="002060"/>
              </a:solidFill>
            </a:rPr>
            <a:t>Learning 2.0</a:t>
          </a:r>
          <a:endParaRPr lang="tr-TR" sz="4700" kern="1200" dirty="0">
            <a:solidFill>
              <a:srgbClr val="002060"/>
            </a:solidFill>
          </a:endParaRPr>
        </a:p>
      </dsp:txBody>
      <dsp:txXfrm>
        <a:off x="4730330" y="1529775"/>
        <a:ext cx="2353500" cy="299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1CE08-5D7B-4AEE-B956-594C8984936A}" type="datetimeFigureOut">
              <a:rPr lang="tr-TR" smtClean="0"/>
              <a:t>06.02.2015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F1C-C409-42FD-B5CD-2114B0FE0B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4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A24B-FE60-43A7-BA0B-82DD2B61BDBF}" type="datetime1">
              <a:rPr lang="tr-TR" smtClean="0"/>
              <a:t>06.02.2015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98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90D-88F5-4B58-8D22-60DCD6CA195C}" type="datetime1">
              <a:rPr lang="tr-TR" smtClean="0"/>
              <a:t>06.02.2015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26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508F-735E-4CC4-B290-EA26B2D84C1F}" type="datetime1">
              <a:rPr lang="tr-TR" smtClean="0"/>
              <a:t>06.02.2015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7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D53-7415-4C53-9F4C-9B753C87B975}" type="datetime1">
              <a:rPr lang="tr-TR" smtClean="0"/>
              <a:t>06.02.2015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9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7971-0FE9-4342-8F32-938BECE1B03A}" type="datetime1">
              <a:rPr lang="tr-TR" smtClean="0"/>
              <a:t>06.02.2015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75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2881-B0D9-4FAA-B37B-42F0D7BFFBDE}" type="datetime1">
              <a:rPr lang="tr-TR" smtClean="0"/>
              <a:t>06.02.2015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59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C777-3F96-46A3-8669-183B403B71B9}" type="datetime1">
              <a:rPr lang="tr-TR" smtClean="0"/>
              <a:t>06.02.2015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8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161-9E1A-4FD9-8257-D37992A72643}" type="datetime1">
              <a:rPr lang="tr-TR" smtClean="0"/>
              <a:t>06.02.2015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8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BE0-9D8C-4EDF-AF7B-03CF5D623AB0}" type="datetime1">
              <a:rPr lang="tr-TR" smtClean="0"/>
              <a:t>06.02.2015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3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D95-1432-46EF-8837-A755DD39B56E}" type="datetime1">
              <a:rPr lang="tr-TR" smtClean="0"/>
              <a:t>06.02.2015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23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C41B-4342-41AD-A2C4-C3798D2CEC24}" type="datetime1">
              <a:rPr lang="tr-TR" smtClean="0"/>
              <a:t>06.02.2015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9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10F0-6E4D-48EF-B209-EE0A106C6B5D}" type="datetime1">
              <a:rPr lang="tr-TR" smtClean="0"/>
              <a:t>06.02.2015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F824-5ACD-4767-BA1C-AEB4F267DD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87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" TargetMode="External"/><Relationship Id="rId13" Type="http://schemas.openxmlformats.org/officeDocument/2006/relationships/hyperlink" Target="http://engage.intel.com/" TargetMode="External"/><Relationship Id="rId18" Type="http://schemas.openxmlformats.org/officeDocument/2006/relationships/hyperlink" Target="http://www.iste-community.org/" TargetMode="External"/><Relationship Id="rId3" Type="http://schemas.openxmlformats.org/officeDocument/2006/relationships/hyperlink" Target="http://www.edutopia.org/" TargetMode="External"/><Relationship Id="rId21" Type="http://schemas.openxmlformats.org/officeDocument/2006/relationships/hyperlink" Target="http://collaborative-translation.grouply.com/login/" TargetMode="External"/><Relationship Id="rId7" Type="http://schemas.openxmlformats.org/officeDocument/2006/relationships/hyperlink" Target="http://www.the21stcenturyteacher.com/" TargetMode="External"/><Relationship Id="rId12" Type="http://schemas.openxmlformats.org/officeDocument/2006/relationships/hyperlink" Target="http://edupln.ning.com/" TargetMode="External"/><Relationship Id="rId17" Type="http://schemas.openxmlformats.org/officeDocument/2006/relationships/hyperlink" Target="http://edudemic.com/" TargetMode="External"/><Relationship Id="rId2" Type="http://schemas.openxmlformats.org/officeDocument/2006/relationships/hyperlink" Target="http://twitter.com/" TargetMode="External"/><Relationship Id="rId16" Type="http://schemas.openxmlformats.org/officeDocument/2006/relationships/hyperlink" Target="http://www.learncentral.org/" TargetMode="External"/><Relationship Id="rId20" Type="http://schemas.openxmlformats.org/officeDocument/2006/relationships/hyperlink" Target="http://www.whoteach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" TargetMode="External"/><Relationship Id="rId11" Type="http://schemas.openxmlformats.org/officeDocument/2006/relationships/hyperlink" Target="http://diipo.com/" TargetMode="External"/><Relationship Id="rId5" Type="http://schemas.openxmlformats.org/officeDocument/2006/relationships/hyperlink" Target="http://www.technologyintegrationineducation.com/" TargetMode="External"/><Relationship Id="rId15" Type="http://schemas.openxmlformats.org/officeDocument/2006/relationships/hyperlink" Target="http://www.everloop.com/" TargetMode="External"/><Relationship Id="rId10" Type="http://schemas.openxmlformats.org/officeDocument/2006/relationships/hyperlink" Target="http://www.plurk.com/" TargetMode="External"/><Relationship Id="rId19" Type="http://schemas.openxmlformats.org/officeDocument/2006/relationships/hyperlink" Target="http://www.k12advantage.com/forums/" TargetMode="External"/><Relationship Id="rId4" Type="http://schemas.openxmlformats.org/officeDocument/2006/relationships/hyperlink" Target="http://www.classroom20.com/" TargetMode="External"/><Relationship Id="rId9" Type="http://schemas.openxmlformats.org/officeDocument/2006/relationships/hyperlink" Target="http://betterlesson.org/" TargetMode="External"/><Relationship Id="rId14" Type="http://schemas.openxmlformats.org/officeDocument/2006/relationships/hyperlink" Target="http://www.sophia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urk.com/" TargetMode="External"/><Relationship Id="rId2" Type="http://schemas.openxmlformats.org/officeDocument/2006/relationships/hyperlink" Target="http://twit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us.google.com/" TargetMode="External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http://www.classroom20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central.org/" TargetMode="External"/><Relationship Id="rId2" Type="http://schemas.openxmlformats.org/officeDocument/2006/relationships/hyperlink" Target="http://www.sophia.org/#popular-cont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teaches.com/" TargetMode="External"/><Relationship Id="rId4" Type="http://schemas.openxmlformats.org/officeDocument/2006/relationships/hyperlink" Target="http://www.iste-community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6344" y="2708920"/>
            <a:ext cx="8671752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tr-TR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ÖĞRENME 2.0 – EĞİTSEL SOSYAL AĞLAR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tr-TR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tr-TR" b="1" dirty="0" smtClean="0">
                <a:solidFill>
                  <a:srgbClr val="002060"/>
                </a:solidFill>
              </a:rPr>
              <a:t>Nil GÖKSEL CANBEK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8622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 Bilişim 2015 </a:t>
            </a:r>
            <a:b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Şubat </a:t>
            </a: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Anadolu </a:t>
            </a: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endParaRPr lang="tr-T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Eskişehir</a:t>
            </a:r>
            <a:endParaRPr lang="tr-TR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AB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40" y="692696"/>
            <a:ext cx="5172075" cy="119062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EĞİTSEL SOSYAL AĞLAR</a:t>
            </a:r>
            <a:r>
              <a:rPr lang="tr-TR" sz="3600" dirty="0" smtClean="0">
                <a:solidFill>
                  <a:srgbClr val="002060"/>
                </a:solidFill>
              </a:rPr>
              <a:t>-i</a:t>
            </a:r>
            <a:endParaRPr lang="tr-TR" dirty="0">
              <a:solidFill>
                <a:srgbClr val="00206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519071"/>
              </p:ext>
            </p:extLst>
          </p:nvPr>
        </p:nvGraphicFramePr>
        <p:xfrm>
          <a:off x="395536" y="1412775"/>
          <a:ext cx="8352928" cy="4608508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5616624"/>
              </a:tblGrid>
              <a:tr h="36816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2"/>
                        </a:rPr>
                        <a:t>Twitter</a:t>
                      </a:r>
                      <a:endParaRPr lang="tr-TR" sz="2000" b="0" u="non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3"/>
                        </a:rPr>
                        <a:t>Edutopia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2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4"/>
                        </a:rPr>
                        <a:t>Classroom 2.0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spcAft>
                          <a:spcPts val="0"/>
                        </a:spcAft>
                        <a:tabLst/>
                      </a:pPr>
                      <a:r>
                        <a:rPr lang="tr-TR" sz="2400" b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5"/>
                        </a:rPr>
                        <a:t>Technology</a:t>
                      </a:r>
                      <a:r>
                        <a:rPr lang="tr-TR" sz="2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5"/>
                        </a:rPr>
                        <a:t> Integration in </a:t>
                      </a:r>
                      <a:r>
                        <a:rPr lang="tr-TR" sz="2400" b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5"/>
                        </a:rPr>
                        <a:t>Education</a:t>
                      </a:r>
                      <a:endParaRPr lang="tr-TR" sz="2000" b="0" u="non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7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6"/>
                        </a:rPr>
                        <a:t>Facebook</a:t>
                      </a:r>
                      <a:endParaRPr lang="tr-TR" sz="2000" b="0" u="non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7"/>
                        </a:rPr>
                        <a:t>The 21st Century Teacher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8"/>
                        </a:rPr>
                        <a:t>Google Plus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9"/>
                        </a:rPr>
                        <a:t>Better Lesson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4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0"/>
                        </a:rPr>
                        <a:t>Plurk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1"/>
                        </a:rPr>
                        <a:t>Diipo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7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2"/>
                        </a:rPr>
                        <a:t>Educator's PLN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kern="12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3"/>
                        </a:rPr>
                        <a:t>ntel Education Teachers Engage Community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2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  <a:hlinkClick r:id="rId14"/>
                        </a:rPr>
                        <a:t>Sophia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5"/>
                        </a:rPr>
                        <a:t>Everloop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2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6"/>
                        </a:rPr>
                        <a:t>Learn Central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  <a:hlinkClick r:id="rId17"/>
                        </a:rPr>
                        <a:t>Edudemic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7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8"/>
                        </a:rPr>
                        <a:t>ISTE </a:t>
                      </a:r>
                      <a:r>
                        <a:rPr lang="tr-TR" sz="2400" b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8"/>
                        </a:rPr>
                        <a:t>Community</a:t>
                      </a:r>
                      <a:endParaRPr lang="tr-TR" sz="2000" b="0" u="non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19"/>
                        </a:rPr>
                        <a:t>K12 Advantage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7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20"/>
                        </a:rPr>
                        <a:t>WhoTeaches </a:t>
                      </a:r>
                      <a:endParaRPr lang="tr-TR" sz="2000" b="0" u="non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r-TR" sz="2400" b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21"/>
                        </a:rPr>
                        <a:t>Collaborative</a:t>
                      </a:r>
                      <a:r>
                        <a:rPr lang="tr-TR" sz="2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21"/>
                        </a:rPr>
                        <a:t> </a:t>
                      </a:r>
                      <a:r>
                        <a:rPr lang="tr-TR" sz="2400" b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hlinkClick r:id="rId21"/>
                        </a:rPr>
                        <a:t>Translation</a:t>
                      </a:r>
                      <a:endParaRPr lang="tr-TR" sz="2000" b="0" u="non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10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7416824" cy="365125"/>
          </a:xfrm>
        </p:spPr>
        <p:txBody>
          <a:bodyPr/>
          <a:lstStyle/>
          <a:p>
            <a:r>
              <a:rPr lang="tr-TR" sz="1400" b="1" dirty="0">
                <a:solidFill>
                  <a:srgbClr val="002060"/>
                </a:solidFill>
              </a:rPr>
              <a:t>http://cyber-kap.blogspot.com.tr/2011/08/top-20-social-networks-for-education.html</a:t>
            </a:r>
          </a:p>
        </p:txBody>
      </p:sp>
    </p:spTree>
    <p:extLst>
      <p:ext uri="{BB962C8B-B14F-4D97-AF65-F5344CB8AC3E}">
        <p14:creationId xmlns:p14="http://schemas.microsoft.com/office/powerpoint/2010/main" val="17019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EĞİTSEL SOSYAL AĞLAR</a:t>
            </a:r>
            <a:r>
              <a:rPr lang="tr-TR" sz="3600" dirty="0" smtClean="0">
                <a:solidFill>
                  <a:srgbClr val="002060"/>
                </a:solidFill>
              </a:rPr>
              <a:t>-ii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64522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sz="7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Twitter</a:t>
            </a:r>
            <a:r>
              <a:rPr lang="tr-TR" sz="74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(2006) 500 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milyon kayıtlı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kullanıcı, 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140 karakterlik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anlık ileti: </a:t>
            </a:r>
            <a:r>
              <a:rPr lang="tr-TR" sz="7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Bknz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tr-TR" sz="7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hash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tags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r>
              <a:rPr lang="tr-TR" sz="7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edchat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 da </a:t>
            </a:r>
            <a:r>
              <a:rPr lang="tr-TR" sz="7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edtech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#ab2015 </a:t>
            </a:r>
            <a:r>
              <a:rPr lang="tr-TR" sz="7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sz="7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3"/>
              </a:rPr>
              <a:t>Plurk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tr-TR" sz="7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Plurk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tr-TR" sz="7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micro-blogging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hizmeti, 210 karakterlik anlık ileti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sz="7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Classroom</a:t>
            </a:r>
            <a:r>
              <a:rPr lang="tr-TR" sz="7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 </a:t>
            </a:r>
            <a:r>
              <a:rPr lang="tr-TR" sz="7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2.0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Her hafta bir konunun tartışıldığı eğitsel site 200 ülkeden 800 bin üye</a:t>
            </a:r>
            <a:endParaRPr lang="tr-TR" sz="7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7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5"/>
              </a:rPr>
              <a:t>Facebook</a:t>
            </a:r>
            <a:r>
              <a:rPr lang="tr-TR" sz="7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(2004) 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milyar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kayıtlı kullanıcı (2012)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sz="7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6"/>
              </a:rPr>
              <a:t>Google Plus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Facebook’tan 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sonraki ikinci büyük sosyal ağ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sitesi, 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540 milyon aktif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kullanıcı, web </a:t>
            </a:r>
            <a:r>
              <a:rPr lang="tr-TR" sz="7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içeriklerini tek bir alanda </a:t>
            </a:r>
            <a:r>
              <a:rPr lang="tr-TR" sz="7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depolama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sz="28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EĞİTSEL SOSYAL AĞLAR</a:t>
            </a:r>
            <a:r>
              <a:rPr lang="tr-TR" sz="3600" dirty="0" smtClean="0">
                <a:solidFill>
                  <a:srgbClr val="002060"/>
                </a:solidFill>
              </a:rPr>
              <a:t>-iii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sz="36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Sophia</a:t>
            </a: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Ü</a:t>
            </a:r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cretsiz </a:t>
            </a:r>
            <a:r>
              <a:rPr lang="tr-TR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ders </a:t>
            </a:r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planları, çevrimiçi </a:t>
            </a:r>
            <a:r>
              <a:rPr lang="tr-TR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ders </a:t>
            </a:r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anlatımları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3"/>
              </a:rPr>
              <a:t>Learn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3"/>
              </a:rPr>
              <a:t>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3"/>
              </a:rPr>
              <a:t>Central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Sanal konferanslar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ISTE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Community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Uluslararası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Teknoloji ve Eğitim Topluluğunun (ISTE) sağladığı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platform, 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eğitimciler teknoloji konularında işbirliği içine girme fırsatı </a:t>
            </a:r>
            <a:endParaRPr lang="tr-TR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5"/>
              </a:rPr>
              <a:t>WhoTeaches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5"/>
              </a:rPr>
              <a:t>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Yükseköğretim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gören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kişilere doküman paylaşımı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sz="28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75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EĞİTSEL SOSYAL AĞLAR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7416824" cy="365125"/>
          </a:xfrm>
        </p:spPr>
        <p:txBody>
          <a:bodyPr/>
          <a:lstStyle/>
          <a:p>
            <a:r>
              <a:rPr lang="tr-TR" sz="1400" b="1" dirty="0">
                <a:solidFill>
                  <a:srgbClr val="002060"/>
                </a:solidFill>
              </a:rPr>
              <a:t>http://cyber-kap.blogspot.com.tr/2011/08/top-20-social-networks-for-education.html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«Yeni </a:t>
            </a:r>
            <a:r>
              <a:rPr lang="tr-TR" b="1" dirty="0"/>
              <a:t>Nesil Yönetim </a:t>
            </a:r>
            <a:r>
              <a:rPr lang="tr-TR" b="1" dirty="0" smtClean="0"/>
              <a:t>Aracı»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Tüm Sosyal Medya H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esaplarınızı yönetebileceğiniz tek bir panel!</a:t>
            </a:r>
          </a:p>
          <a:p>
            <a:pPr marL="0" indent="0" algn="ctr">
              <a:buNone/>
            </a:pP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3d-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38" y="3394389"/>
            <a:ext cx="4831184" cy="271512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704939" y="6310089"/>
            <a:ext cx="6111403" cy="365125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http://www.educatorstechnology.com/2012/06/12-best-ning-groups-for-teachers-to.html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14</a:t>
            </a:fld>
            <a:endParaRPr lang="tr-TR"/>
          </a:p>
        </p:txBody>
      </p:sp>
      <p:pic>
        <p:nvPicPr>
          <p:cNvPr id="2050" name="Picture 2" descr="C:\Users\User\Desktop\teacher sosyal ağ\global education confer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048000" cy="65722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teacher sosyal ağ\iste commu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63" y="4795683"/>
            <a:ext cx="3048000" cy="819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teacher sosyal ağ\smartboard revol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86183"/>
            <a:ext cx="3048000" cy="6286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teacher sosyal ağ\student 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4161"/>
            <a:ext cx="3048000" cy="69532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teacher sosyal ağ\teachboo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14" y="515820"/>
            <a:ext cx="3048000" cy="92392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teacher sosyal ağ\teacher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42" y="1847962"/>
            <a:ext cx="3048000" cy="8477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teacher sosyal ağ\technologyintgration int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42" y="5805264"/>
            <a:ext cx="3048000" cy="50482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teacher sosyal ağ\the future of educa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048000" cy="6191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teacher sosyal ağ\classroom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51" y="2995445"/>
            <a:ext cx="3048000" cy="6762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teacher sosyal ağ\curriculm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88" y="592683"/>
            <a:ext cx="3048000" cy="866775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teacher sosyal ağ\education beyong border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5445"/>
            <a:ext cx="3048000" cy="7143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le_server_on_network_hg_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19630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3528" y="19168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  sosyal </a:t>
            </a:r>
            <a:r>
              <a:rPr lang="tr-TR" sz="2400" b="1" dirty="0">
                <a:solidFill>
                  <a:srgbClr val="002060"/>
                </a:solidFill>
                <a:ea typeface="Calibri"/>
                <a:cs typeface="Times New Roman"/>
              </a:rPr>
              <a:t>ağlar </a:t>
            </a:r>
            <a:r>
              <a:rPr lang="tr-TR" sz="2400" dirty="0">
                <a:solidFill>
                  <a:srgbClr val="002060"/>
                </a:solidFill>
                <a:ea typeface="Calibri"/>
                <a:cs typeface="Times New Roman"/>
              </a:rPr>
              <a:t>(</a:t>
            </a:r>
            <a:r>
              <a:rPr lang="tr-TR" sz="2400" dirty="0" err="1">
                <a:solidFill>
                  <a:srgbClr val="002060"/>
                </a:solidFill>
                <a:ea typeface="Calibri"/>
                <a:cs typeface="Times New Roman"/>
              </a:rPr>
              <a:t>social</a:t>
            </a:r>
            <a:r>
              <a:rPr lang="tr-TR" sz="24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srgbClr val="002060"/>
                </a:solidFill>
                <a:ea typeface="Calibri"/>
                <a:cs typeface="Times New Roman"/>
              </a:rPr>
              <a:t>networks</a:t>
            </a:r>
            <a:r>
              <a:rPr lang="tr-TR" sz="2400" dirty="0" smtClean="0">
                <a:solidFill>
                  <a:srgbClr val="002060"/>
                </a:solidFill>
                <a:ea typeface="Calibri"/>
                <a:cs typeface="Times New Roman"/>
              </a:rPr>
              <a:t>) </a:t>
            </a:r>
            <a:endParaRPr lang="tr-TR" sz="1400" dirty="0"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0597" y="3515816"/>
            <a:ext cx="303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yer imleri </a:t>
            </a:r>
            <a:r>
              <a:rPr lang="tr-TR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tr-TR" sz="24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bookmarks</a:t>
            </a:r>
            <a:r>
              <a:rPr lang="tr-TR" sz="24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)</a:t>
            </a:r>
            <a:endParaRPr lang="tr-T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350710" y="564368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video yayın abonelikleri </a:t>
            </a:r>
            <a:r>
              <a:rPr lang="tr-TR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tr-TR" sz="24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podcast</a:t>
            </a:r>
            <a:r>
              <a:rPr lang="tr-TR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and</a:t>
            </a:r>
            <a:r>
              <a:rPr lang="tr-TR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videocasts</a:t>
            </a:r>
            <a:r>
              <a:rPr lang="tr-TR" sz="24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) </a:t>
            </a:r>
            <a:endParaRPr lang="tr-T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333287" y="1923518"/>
            <a:ext cx="316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ağ günlükleri </a:t>
            </a:r>
            <a:r>
              <a:rPr lang="tr-TR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tr-TR" sz="24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Weblogs</a:t>
            </a:r>
            <a:r>
              <a:rPr lang="tr-TR" sz="24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)</a:t>
            </a:r>
            <a:endParaRPr lang="tr-T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444208" y="3300847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002060"/>
                </a:solidFill>
                <a:ea typeface="Calibri"/>
                <a:cs typeface="Times New Roman"/>
              </a:rPr>
              <a:t>vikiler</a:t>
            </a:r>
            <a:r>
              <a:rPr lang="tr-TR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tr-TR" sz="2400" dirty="0">
                <a:solidFill>
                  <a:srgbClr val="002060"/>
                </a:solidFill>
                <a:ea typeface="Calibri"/>
                <a:cs typeface="Times New Roman"/>
              </a:rPr>
              <a:t>(</a:t>
            </a:r>
            <a:r>
              <a:rPr lang="tr-TR" sz="2400" dirty="0" err="1">
                <a:solidFill>
                  <a:srgbClr val="002060"/>
                </a:solidFill>
                <a:ea typeface="Calibri"/>
                <a:cs typeface="Times New Roman"/>
              </a:rPr>
              <a:t>wikis</a:t>
            </a:r>
            <a:r>
              <a:rPr lang="tr-TR" sz="2400" dirty="0" smtClean="0">
                <a:solidFill>
                  <a:srgbClr val="002060"/>
                </a:solidFill>
                <a:ea typeface="Calibri"/>
                <a:cs typeface="Times New Roman"/>
              </a:rPr>
              <a:t>) </a:t>
            </a:r>
            <a:endParaRPr lang="tr-TR" sz="1400" dirty="0">
              <a:solidFill>
                <a:srgbClr val="00206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006459" y="4854268"/>
            <a:ext cx="2833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ea typeface="Calibri"/>
                <a:cs typeface="Times New Roman"/>
              </a:rPr>
              <a:t>etiketleme </a:t>
            </a:r>
            <a:r>
              <a:rPr lang="tr-TR" sz="2400" dirty="0">
                <a:solidFill>
                  <a:srgbClr val="002060"/>
                </a:solidFill>
                <a:ea typeface="Calibri"/>
                <a:cs typeface="Times New Roman"/>
              </a:rPr>
              <a:t>(</a:t>
            </a:r>
            <a:r>
              <a:rPr lang="tr-TR" sz="2400" dirty="0" err="1">
                <a:solidFill>
                  <a:srgbClr val="002060"/>
                </a:solidFill>
                <a:ea typeface="Calibri"/>
                <a:cs typeface="Times New Roman"/>
              </a:rPr>
              <a:t>tagging</a:t>
            </a:r>
            <a:r>
              <a:rPr lang="tr-TR" sz="2400" dirty="0" smtClean="0">
                <a:solidFill>
                  <a:srgbClr val="002060"/>
                </a:solidFill>
                <a:ea typeface="Calibri"/>
                <a:cs typeface="Times New Roman"/>
              </a:rPr>
              <a:t>) </a:t>
            </a:r>
            <a:endParaRPr lang="tr-TR" sz="1400" dirty="0">
              <a:solidFill>
                <a:srgbClr val="002060"/>
              </a:solidFill>
            </a:endParaRPr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  </a:t>
            </a:r>
            <a:br>
              <a:rPr lang="tr-TR" b="1" dirty="0" smtClean="0">
                <a:solidFill>
                  <a:srgbClr val="002060"/>
                </a:solidFill>
              </a:rPr>
            </a:br>
            <a:r>
              <a:rPr lang="tr-TR" b="1" dirty="0" smtClean="0">
                <a:solidFill>
                  <a:srgbClr val="002060"/>
                </a:solidFill>
              </a:rPr>
              <a:t>Web 2.0 yeniliklerin yer aldığı alanlar: Öğrenme 2.0 </a:t>
            </a:r>
            <a:br>
              <a:rPr lang="tr-TR" b="1" dirty="0" smtClean="0">
                <a:solidFill>
                  <a:srgbClr val="002060"/>
                </a:solidFill>
              </a:rPr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31991" y="6155664"/>
            <a:ext cx="5927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                     </a:t>
            </a:r>
            <a:r>
              <a:rPr lang="tr-TR" sz="28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tr-TR" sz="28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Genç, </a:t>
            </a:r>
            <a:r>
              <a:rPr lang="tr-TR" sz="28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2010) </a:t>
            </a:r>
            <a:endParaRPr lang="tr-TR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EĞİTSEL SOSYAL </a:t>
            </a:r>
            <a:r>
              <a:rPr lang="tr-TR" b="1" dirty="0" smtClean="0">
                <a:solidFill>
                  <a:srgbClr val="002060"/>
                </a:solidFill>
              </a:rPr>
              <a:t>AĞLARIN YENİ ADI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667021"/>
              </p:ext>
            </p:extLst>
          </p:nvPr>
        </p:nvGraphicFramePr>
        <p:xfrm>
          <a:off x="467544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tr-TR" b="1" dirty="0" smtClean="0">
                <a:solidFill>
                  <a:srgbClr val="002060"/>
                </a:solidFill>
              </a:rPr>
              <a:t>SONUÇ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12568"/>
          </a:xfrm>
        </p:spPr>
        <p:txBody>
          <a:bodyPr>
            <a:normAutofit fontScale="92500" lnSpcReduction="10000"/>
          </a:bodyPr>
          <a:lstStyle/>
          <a:p>
            <a:pPr marL="0" indent="0" algn="ctr" eaLnBrk="0" fontAlgn="base" hangingPunct="0">
              <a:buNone/>
            </a:pPr>
            <a:r>
              <a:rPr lang="tr-TR" sz="3600" dirty="0">
                <a:solidFill>
                  <a:srgbClr val="002060"/>
                </a:solidFill>
              </a:rPr>
              <a:t>Ortak bilimsel faaliyetlerin </a:t>
            </a:r>
            <a:r>
              <a:rPr lang="tr-TR" sz="3600" dirty="0" smtClean="0">
                <a:solidFill>
                  <a:srgbClr val="002060"/>
                </a:solidFill>
              </a:rPr>
              <a:t>çok-kültürlü </a:t>
            </a:r>
            <a:r>
              <a:rPr lang="tr-TR" sz="3600" dirty="0">
                <a:solidFill>
                  <a:srgbClr val="002060"/>
                </a:solidFill>
              </a:rPr>
              <a:t>bir çerçevede yürütülmesinde, </a:t>
            </a:r>
            <a:endParaRPr lang="tr-TR" sz="3600" dirty="0" smtClean="0">
              <a:solidFill>
                <a:srgbClr val="002060"/>
              </a:solidFill>
            </a:endParaRPr>
          </a:p>
          <a:p>
            <a:pPr marL="0" indent="0" algn="ctr" eaLnBrk="0" fontAlgn="base" hangingPunct="0">
              <a:buNone/>
            </a:pPr>
            <a:r>
              <a:rPr lang="tr-TR" sz="3600" b="1" u="sng" dirty="0" smtClean="0">
                <a:solidFill>
                  <a:srgbClr val="002060"/>
                </a:solidFill>
              </a:rPr>
              <a:t>Web </a:t>
            </a:r>
            <a:r>
              <a:rPr lang="tr-TR" sz="3600" b="1" u="sng" dirty="0">
                <a:solidFill>
                  <a:srgbClr val="002060"/>
                </a:solidFill>
              </a:rPr>
              <a:t>2.0 araçlarının desteklediği sosyal ağlar </a:t>
            </a:r>
            <a:r>
              <a:rPr lang="tr-TR" sz="4000" dirty="0">
                <a:solidFill>
                  <a:srgbClr val="002060"/>
                </a:solidFill>
              </a:rPr>
              <a:t>bilimsel </a:t>
            </a:r>
            <a:r>
              <a:rPr lang="tr-TR" sz="4000" dirty="0" smtClean="0">
                <a:solidFill>
                  <a:srgbClr val="002060"/>
                </a:solidFill>
              </a:rPr>
              <a:t>gelişimi sağlamakta </a:t>
            </a:r>
          </a:p>
          <a:p>
            <a:pPr marL="0" indent="0" algn="ctr" eaLnBrk="0" fontAlgn="base" hangingPunct="0">
              <a:buNone/>
            </a:pPr>
            <a:r>
              <a:rPr lang="tr-TR" sz="4000" dirty="0" smtClean="0">
                <a:solidFill>
                  <a:srgbClr val="002060"/>
                </a:solidFill>
              </a:rPr>
              <a:t>ve </a:t>
            </a:r>
          </a:p>
          <a:p>
            <a:pPr marL="0" indent="0" algn="ctr" eaLnBrk="0" fontAlgn="base" hangingPunct="0">
              <a:buNone/>
            </a:pPr>
            <a:r>
              <a:rPr lang="tr-TR" sz="4000" dirty="0" smtClean="0">
                <a:solidFill>
                  <a:srgbClr val="002060"/>
                </a:solidFill>
              </a:rPr>
              <a:t>bilginin küresel </a:t>
            </a:r>
            <a:r>
              <a:rPr lang="tr-TR" sz="4000" dirty="0">
                <a:solidFill>
                  <a:srgbClr val="002060"/>
                </a:solidFill>
              </a:rPr>
              <a:t>paylaşımında önemli rol oynamaktadır.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4000" dirty="0">
                <a:solidFill>
                  <a:srgbClr val="002060"/>
                </a:solidFill>
              </a:rPr>
              <a:t> </a:t>
            </a:r>
            <a:endParaRPr lang="tr-TR" sz="4000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tr-TR" sz="4000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6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 ÖNERİLER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pPr marL="539750" indent="-53975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2060"/>
                </a:solidFill>
                <a:latin typeface="+mj-lt"/>
                <a:ea typeface="Times New Roman"/>
              </a:rPr>
              <a:t>eğitmen </a:t>
            </a:r>
            <a:r>
              <a:rPr lang="tr-TR" sz="2800" b="1" dirty="0">
                <a:solidFill>
                  <a:srgbClr val="002060"/>
                </a:solidFill>
                <a:latin typeface="+mj-lt"/>
                <a:ea typeface="Times New Roman"/>
              </a:rPr>
              <a:t>rolünün tek yönlü yapısından 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  <a:ea typeface="Times New Roman"/>
              </a:rPr>
              <a:t>sıyrılması</a:t>
            </a:r>
          </a:p>
          <a:p>
            <a:pPr marL="539750" indent="-53975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  <a:latin typeface="+mj-lt"/>
                <a:ea typeface="Times New Roman"/>
              </a:rPr>
              <a:t>bireysel </a:t>
            </a:r>
            <a:r>
              <a:rPr lang="tr-TR" sz="2800" dirty="0">
                <a:solidFill>
                  <a:srgbClr val="002060"/>
                </a:solidFill>
                <a:latin typeface="+mj-lt"/>
                <a:ea typeface="Times New Roman"/>
              </a:rPr>
              <a:t>öğrenmenin yanı sıra sosyal öğrenmenin desteklenmesi </a:t>
            </a:r>
            <a:endParaRPr lang="tr-TR" sz="2800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pPr marL="539750" indent="-53975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2060"/>
                </a:solidFill>
                <a:latin typeface="+mj-lt"/>
                <a:ea typeface="Times New Roman"/>
              </a:rPr>
              <a:t>çevrim </a:t>
            </a:r>
            <a:r>
              <a:rPr lang="tr-TR" sz="2800" b="1" dirty="0">
                <a:solidFill>
                  <a:srgbClr val="002060"/>
                </a:solidFill>
                <a:latin typeface="+mj-lt"/>
                <a:ea typeface="Times New Roman"/>
              </a:rPr>
              <a:t>içi öğrenmenin 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  <a:ea typeface="Times New Roman"/>
              </a:rPr>
              <a:t>geliştirilmesi</a:t>
            </a:r>
          </a:p>
          <a:p>
            <a:pPr marL="539750" indent="-53975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  <a:latin typeface="+mj-lt"/>
                <a:ea typeface="Times New Roman"/>
              </a:rPr>
              <a:t>Sosyal </a:t>
            </a:r>
            <a:r>
              <a:rPr lang="tr-TR" sz="2800" dirty="0">
                <a:solidFill>
                  <a:srgbClr val="002060"/>
                </a:solidFill>
                <a:latin typeface="+mj-lt"/>
                <a:ea typeface="Times New Roman"/>
              </a:rPr>
              <a:t>ağ içeriğinde etkileşimli iletişimin sağlanması </a:t>
            </a:r>
          </a:p>
          <a:p>
            <a:pPr marL="539750" indent="-53975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2060"/>
                </a:solidFill>
                <a:latin typeface="+mj-lt"/>
                <a:ea typeface="Times New Roman"/>
              </a:rPr>
              <a:t>Web </a:t>
            </a:r>
            <a:r>
              <a:rPr lang="tr-TR" sz="2800" b="1" dirty="0">
                <a:solidFill>
                  <a:srgbClr val="002060"/>
                </a:solidFill>
                <a:latin typeface="+mj-lt"/>
                <a:ea typeface="Times New Roman"/>
              </a:rPr>
              <a:t>2.0 araçları ile eleştirel düşünme 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  <a:ea typeface="Times New Roman"/>
              </a:rPr>
              <a:t>becerilerinin kazandırılması </a:t>
            </a:r>
          </a:p>
          <a:p>
            <a:pPr marL="539750" indent="-53975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  <a:latin typeface="+mj-lt"/>
                <a:ea typeface="Times New Roman"/>
              </a:rPr>
              <a:t>didaktik </a:t>
            </a:r>
            <a:r>
              <a:rPr lang="tr-TR" sz="2800" dirty="0">
                <a:solidFill>
                  <a:srgbClr val="002060"/>
                </a:solidFill>
                <a:latin typeface="+mj-lt"/>
                <a:ea typeface="Times New Roman"/>
              </a:rPr>
              <a:t>(pasif) öğrenme yerine etkin, kalıcı </a:t>
            </a:r>
            <a:r>
              <a:rPr lang="tr-TR" sz="2800" dirty="0" smtClean="0">
                <a:solidFill>
                  <a:srgbClr val="002060"/>
                </a:solidFill>
                <a:latin typeface="+mj-lt"/>
                <a:ea typeface="Times New Roman"/>
              </a:rPr>
              <a:t>öğrenmenin sağlanması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 Dinlediğiniz için teşekkürler!</a:t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Sorusu olan? 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19</a:t>
            </a:fld>
            <a:endParaRPr lang="tr-TR"/>
          </a:p>
        </p:txBody>
      </p:sp>
      <p:pic>
        <p:nvPicPr>
          <p:cNvPr id="1026" name="Picture 2" descr="C:\Users\User\Desktop\Ekran Alıntıs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05612" cy="32403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094669"/>
            <a:ext cx="7276723" cy="519496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118609" y="6093295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400" b="1" kern="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http://www.mediawijzer.net/author/thijs-van-de-reep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2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99590" y="260648"/>
            <a:ext cx="7170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002060"/>
                </a:solidFill>
              </a:rPr>
              <a:t> SOSYAL AĞLAR- </a:t>
            </a:r>
            <a:r>
              <a:rPr lang="tr-TR" sz="4400" dirty="0" smtClean="0">
                <a:solidFill>
                  <a:srgbClr val="002060"/>
                </a:solidFill>
              </a:rPr>
              <a:t>Tanım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SOSYAL AĞLAR</a:t>
            </a:r>
            <a:r>
              <a:rPr lang="tr-TR" sz="3600" dirty="0" smtClean="0">
                <a:solidFill>
                  <a:srgbClr val="002060"/>
                </a:solidFill>
              </a:rPr>
              <a:t>-i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7461"/>
            <a:ext cx="8133878" cy="52498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tr-TR" sz="2800" b="1" dirty="0" smtClean="0">
              <a:solidFill>
                <a:srgbClr val="002060"/>
              </a:solidFill>
              <a:latin typeface="+mj-lt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tr-TR" sz="2800" b="1" dirty="0" smtClean="0">
              <a:solidFill>
                <a:srgbClr val="002060"/>
              </a:solidFill>
              <a:latin typeface="+mj-lt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tr-TR" sz="2800" b="1" dirty="0">
              <a:solidFill>
                <a:srgbClr val="002060"/>
              </a:solidFill>
              <a:latin typeface="+mj-lt"/>
              <a:ea typeface="Calibri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r-TR" sz="3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Bireylerin </a:t>
            </a:r>
            <a:r>
              <a:rPr lang="tr-TR" sz="3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web kişiliklerini </a:t>
            </a:r>
            <a:r>
              <a:rPr lang="tr-TR" sz="3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oluşturmalarına olanak sağlayan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r-TR" sz="3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3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en yeni -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r-TR" sz="3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çevrimiçi «iletişim» araçlarıdır.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r-TR" sz="3600" b="1" dirty="0" smtClean="0">
                <a:solidFill>
                  <a:srgbClr val="002060"/>
                </a:solidFill>
                <a:latin typeface="+mj-lt"/>
                <a:ea typeface="Calibri"/>
              </a:rPr>
              <a:t>                       </a:t>
            </a:r>
            <a:endParaRPr lang="tr-TR" sz="2800" b="1" dirty="0">
              <a:solidFill>
                <a:srgbClr val="002060"/>
              </a:solidFill>
              <a:latin typeface="+mj-lt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tr-TR" sz="2800" b="1" dirty="0" smtClean="0">
              <a:solidFill>
                <a:srgbClr val="002060"/>
              </a:solidFill>
              <a:latin typeface="+mj-lt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tr-TR" sz="2800" b="1" dirty="0">
              <a:solidFill>
                <a:srgbClr val="002060"/>
              </a:solidFill>
              <a:latin typeface="+mj-lt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r-TR" sz="2800" b="1" dirty="0" smtClean="0">
                <a:solidFill>
                  <a:srgbClr val="002060"/>
                </a:solidFill>
                <a:latin typeface="+mj-lt"/>
                <a:ea typeface="Calibri"/>
              </a:rPr>
              <a:t>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   </a:t>
            </a:r>
            <a:r>
              <a:rPr lang="tr-T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tr-TR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Boyd</a:t>
            </a:r>
            <a:r>
              <a:rPr lang="tr-T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 </a:t>
            </a:r>
            <a:r>
              <a:rPr lang="tr-TR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Ellison</a:t>
            </a:r>
            <a:r>
              <a:rPr lang="tr-T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2007)</a:t>
            </a:r>
            <a:endParaRPr lang="tr-TR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SOSYAL AĞLAR</a:t>
            </a:r>
            <a:r>
              <a:rPr lang="tr-TR" sz="3600" dirty="0" smtClean="0">
                <a:solidFill>
                  <a:srgbClr val="002060"/>
                </a:solidFill>
              </a:rPr>
              <a:t>-ii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7461"/>
            <a:ext cx="8133878" cy="521698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Bireylerin </a:t>
            </a:r>
            <a:r>
              <a:rPr lang="tr-TR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kendilerini ifade etmelerine olanak tanıyan;</a:t>
            </a:r>
            <a:endParaRPr lang="tr-TR" sz="2800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r-TR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Web </a:t>
            </a:r>
            <a:r>
              <a:rPr lang="tr-TR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tasarımı konusunda çok az teknik bilgi </a:t>
            </a:r>
            <a:r>
              <a:rPr lang="tr-TR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gerektiren ya </a:t>
            </a:r>
            <a:r>
              <a:rPr lang="tr-TR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da hiç teknik </a:t>
            </a:r>
            <a:r>
              <a:rPr lang="tr-TR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bilgi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gerektirmeyen</a:t>
            </a:r>
            <a:r>
              <a:rPr lang="tr-TR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; </a:t>
            </a:r>
            <a:endParaRPr lang="tr-TR" dirty="0" smtClean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Sosyal </a:t>
            </a:r>
            <a:r>
              <a:rPr lang="tr-TR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etkileşim ve ağ iletişimine izin </a:t>
            </a:r>
            <a:r>
              <a:rPr lang="tr-TR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veren;</a:t>
            </a:r>
            <a:endParaRPr lang="tr-TR" sz="2800" dirty="0" smtClean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tr-TR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Ücretsiz </a:t>
            </a:r>
            <a:r>
              <a:rPr lang="tr-TR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ya da pahalı olmayan sitelerden </a:t>
            </a:r>
            <a:r>
              <a:rPr lang="tr-TR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oluşmaktadır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2800" dirty="0">
                <a:solidFill>
                  <a:srgbClr val="002060"/>
                </a:solidFill>
                <a:latin typeface="+mj-lt"/>
                <a:ea typeface="Calibri"/>
              </a:rPr>
              <a:t>(</a:t>
            </a:r>
            <a:r>
              <a:rPr lang="tr-TR" sz="2800" dirty="0" err="1">
                <a:solidFill>
                  <a:srgbClr val="002060"/>
                </a:solidFill>
                <a:latin typeface="+mj-lt"/>
                <a:ea typeface="Arial Unicode MS"/>
              </a:rPr>
              <a:t>Hutchison</a:t>
            </a:r>
            <a:r>
              <a:rPr lang="tr-TR" sz="2800" dirty="0">
                <a:solidFill>
                  <a:srgbClr val="002060"/>
                </a:solidFill>
                <a:latin typeface="+mj-lt"/>
                <a:ea typeface="Arial Unicode MS"/>
              </a:rPr>
              <a:t>, 2008</a:t>
            </a:r>
            <a:r>
              <a:rPr lang="tr-TR" sz="2800" dirty="0" smtClean="0">
                <a:solidFill>
                  <a:srgbClr val="002060"/>
                </a:solidFill>
                <a:latin typeface="+mj-lt"/>
                <a:ea typeface="Arial Unicode MS"/>
              </a:rPr>
              <a:t>). </a:t>
            </a:r>
            <a:endParaRPr lang="tr-TR" sz="2800" b="1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tr-TR" sz="2800" b="1" dirty="0" smtClean="0">
              <a:solidFill>
                <a:srgbClr val="002060"/>
              </a:solidFill>
              <a:latin typeface="+mj-lt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r-TR" dirty="0" smtClean="0">
                <a:solidFill>
                  <a:srgbClr val="002060"/>
                </a:solidFill>
                <a:latin typeface="+mj-lt"/>
                <a:ea typeface="Calibri"/>
              </a:rPr>
              <a:t>                             </a:t>
            </a:r>
            <a:endParaRPr lang="tr-TR" dirty="0"/>
          </a:p>
        </p:txBody>
      </p:sp>
      <p:pic>
        <p:nvPicPr>
          <p:cNvPr id="4" name="Picture 6" descr="file_transfer_between_computers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67818"/>
            <a:ext cx="2664296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5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tr-TR" b="1" dirty="0" smtClean="0">
                <a:solidFill>
                  <a:srgbClr val="002060"/>
                </a:solidFill>
              </a:rPr>
              <a:t>AĞLAR</a:t>
            </a:r>
            <a:r>
              <a:rPr lang="tr-TR" sz="3600" dirty="0" smtClean="0">
                <a:solidFill>
                  <a:srgbClr val="002060"/>
                </a:solidFill>
              </a:rPr>
              <a:t>-iii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3568" y="1628800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Sosyal ağ siteleri kullanıcıları tarafından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zenginleştirilen..</a:t>
            </a:r>
          </a:p>
          <a:p>
            <a:pPr algn="just"/>
            <a:endParaRPr lang="tr-TR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anlık durum, kişisel başarı, beğeni, antipati, korku, önyargı, umut ve hayallerin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..</a:t>
            </a:r>
          </a:p>
          <a:p>
            <a:pPr algn="just"/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film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fotoğraf, sembol veya ifadelerle tanımlandığı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platformlardır.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16378" y="6093295"/>
            <a:ext cx="563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(Dumenco, 2009; Aktaran: Patterson, 2012</a:t>
            </a:r>
            <a:r>
              <a:rPr lang="sv-SE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sv-SE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tr-TR" b="1" dirty="0" smtClean="0">
                <a:solidFill>
                  <a:srgbClr val="002060"/>
                </a:solidFill>
              </a:rPr>
              <a:t>AĞLAR</a:t>
            </a:r>
            <a:r>
              <a:rPr lang="tr-TR" sz="3600" dirty="0" smtClean="0">
                <a:solidFill>
                  <a:srgbClr val="002060"/>
                </a:solidFill>
              </a:rPr>
              <a:t>-iii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6021288"/>
            <a:ext cx="8676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tr-TR" sz="2800" dirty="0" smtClean="0">
                <a:solidFill>
                  <a:prstClr val="black"/>
                </a:solidFill>
                <a:ea typeface="Calibri"/>
                <a:cs typeface="Times New Roman"/>
              </a:rPr>
              <a:t>          </a:t>
            </a:r>
            <a:r>
              <a:rPr lang="tr-TR" sz="2800" dirty="0" smtClean="0">
                <a:solidFill>
                  <a:srgbClr val="002060"/>
                </a:solidFill>
                <a:ea typeface="Calibri"/>
                <a:cs typeface="Times New Roman"/>
              </a:rPr>
              <a:t>(</a:t>
            </a:r>
            <a:r>
              <a:rPr lang="tr-TR" sz="2800" dirty="0" err="1">
                <a:solidFill>
                  <a:srgbClr val="002060"/>
                </a:solidFill>
                <a:ea typeface="Calibri"/>
                <a:cs typeface="Times New Roman"/>
              </a:rPr>
              <a:t>Jonassen</a:t>
            </a:r>
            <a:r>
              <a:rPr lang="tr-TR" sz="2800" dirty="0">
                <a:solidFill>
                  <a:srgbClr val="002060"/>
                </a:solidFill>
                <a:ea typeface="Calibri"/>
                <a:cs typeface="Times New Roman"/>
              </a:rPr>
              <a:t>, 2000; Aktaran Göksel-</a:t>
            </a:r>
            <a:r>
              <a:rPr lang="tr-TR" sz="2800" dirty="0" err="1">
                <a:solidFill>
                  <a:srgbClr val="002060"/>
                </a:solidFill>
                <a:ea typeface="Calibri"/>
                <a:cs typeface="Times New Roman"/>
              </a:rPr>
              <a:t>Canbek</a:t>
            </a:r>
            <a:r>
              <a:rPr lang="tr-TR" sz="2800" dirty="0">
                <a:solidFill>
                  <a:srgbClr val="002060"/>
                </a:solidFill>
                <a:ea typeface="Calibri"/>
                <a:cs typeface="Times New Roman"/>
              </a:rPr>
              <a:t>, 2009)</a:t>
            </a:r>
            <a:endParaRPr lang="tr-TR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6</a:t>
            </a:fld>
            <a:endParaRPr lang="tr-TR"/>
          </a:p>
        </p:txBody>
      </p:sp>
      <p:pic>
        <p:nvPicPr>
          <p:cNvPr id="1026" name="Picture 2" descr="C:\Users\User\Desktop\Social-Media-Touch-HD-ForWallpapers.com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157751" cy="381642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716343" y="2116884"/>
            <a:ext cx="46314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tr-TR" sz="3600" dirty="0">
                <a:solidFill>
                  <a:srgbClr val="002060"/>
                </a:solidFill>
                <a:ea typeface="Calibri"/>
                <a:cs typeface="Times New Roman"/>
              </a:rPr>
              <a:t>Dijital toplulukları tek bir platformda birleştiren ve </a:t>
            </a:r>
            <a:r>
              <a:rPr lang="tr-TR" sz="3600" b="1" i="1" dirty="0">
                <a:solidFill>
                  <a:srgbClr val="002060"/>
                </a:solidFill>
                <a:ea typeface="Calibri"/>
                <a:cs typeface="Times New Roman"/>
              </a:rPr>
              <a:t>eleştirel düşünme becerilerini </a:t>
            </a:r>
            <a:r>
              <a:rPr lang="tr-TR" sz="3600" dirty="0">
                <a:solidFill>
                  <a:srgbClr val="002060"/>
                </a:solidFill>
                <a:ea typeface="Calibri"/>
                <a:cs typeface="Times New Roman"/>
              </a:rPr>
              <a:t>geliştiren platformlardır. </a:t>
            </a:r>
          </a:p>
        </p:txBody>
      </p:sp>
    </p:spTree>
    <p:extLst>
      <p:ext uri="{BB962C8B-B14F-4D97-AF65-F5344CB8AC3E}">
        <p14:creationId xmlns:p14="http://schemas.microsoft.com/office/powerpoint/2010/main" val="28030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 SOSYAL AĞLAR-</a:t>
            </a:r>
            <a:r>
              <a:rPr lang="tr-TR" dirty="0" smtClean="0">
                <a:solidFill>
                  <a:srgbClr val="002060"/>
                </a:solidFill>
              </a:rPr>
              <a:t>Örnekler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74377" y="155679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Windows Live </a:t>
            </a:r>
            <a:r>
              <a:rPr lang="tr-TR" sz="3200" b="1" spc="-150" dirty="0" err="1">
                <a:solidFill>
                  <a:srgbClr val="002060"/>
                </a:solidFill>
                <a:latin typeface="+mj-lt"/>
                <a:ea typeface="Calibri"/>
              </a:rPr>
              <a:t>Spaces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 (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2010) </a:t>
            </a:r>
            <a:r>
              <a:rPr lang="tr-TR" sz="3200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FriendFeed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(2007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b="1" spc="-150" dirty="0" err="1">
                <a:solidFill>
                  <a:srgbClr val="002060"/>
                </a:solidFill>
                <a:latin typeface="+mj-lt"/>
                <a:ea typeface="Calibri"/>
              </a:rPr>
              <a:t>YouTube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 (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2005) </a:t>
            </a:r>
            <a:r>
              <a:rPr lang="tr-TR" sz="3200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Reddit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(2005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Facebook (2004) 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spc="-150" dirty="0" err="1">
                <a:solidFill>
                  <a:srgbClr val="002060"/>
                </a:solidFill>
                <a:latin typeface="+mj-lt"/>
                <a:ea typeface="Calibri"/>
              </a:rPr>
              <a:t>Twitter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 (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2004) </a:t>
            </a:r>
            <a:r>
              <a:rPr lang="tr-TR" sz="3200" b="1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MySpace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(2004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spc="-150" dirty="0" err="1">
                <a:solidFill>
                  <a:srgbClr val="002060"/>
                </a:solidFill>
                <a:latin typeface="+mj-lt"/>
                <a:ea typeface="Calibri"/>
              </a:rPr>
              <a:t>Bebo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 (2004), </a:t>
            </a:r>
            <a:r>
              <a:rPr lang="tr-TR" sz="3200" b="1" spc="-150" dirty="0" err="1">
                <a:solidFill>
                  <a:srgbClr val="002060"/>
                </a:solidFill>
                <a:latin typeface="+mj-lt"/>
                <a:ea typeface="Calibri"/>
              </a:rPr>
              <a:t>Digg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 (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2004) </a:t>
            </a:r>
            <a:r>
              <a:rPr lang="tr-TR" sz="3200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Flickr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(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2004) </a:t>
            </a:r>
            <a:r>
              <a:rPr lang="tr-TR" sz="3200" b="1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Tagged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(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2004) 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Ning 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(2004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b="1" spc="-150" dirty="0" err="1">
                <a:solidFill>
                  <a:srgbClr val="002060"/>
                </a:solidFill>
                <a:latin typeface="+mj-lt"/>
                <a:ea typeface="Calibri"/>
              </a:rPr>
              <a:t>LinkedIn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 (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2003) </a:t>
            </a:r>
            <a:r>
              <a:rPr lang="tr-TR" sz="3200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Delicious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(2003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b="1" spc="-150" dirty="0" err="1">
                <a:solidFill>
                  <a:srgbClr val="002060"/>
                </a:solidFill>
                <a:latin typeface="+mj-lt"/>
                <a:ea typeface="Calibri"/>
              </a:rPr>
              <a:t>Metacafe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 (2003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Hi5 (2003) 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Last.fm 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(2002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spc="-150" dirty="0" err="1">
                <a:solidFill>
                  <a:srgbClr val="002060"/>
                </a:solidFill>
                <a:latin typeface="+mj-lt"/>
                <a:ea typeface="Calibri"/>
              </a:rPr>
              <a:t>Friendster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 (2002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b="1" spc="-150" dirty="0" err="1">
                <a:solidFill>
                  <a:srgbClr val="002060"/>
                </a:solidFill>
                <a:latin typeface="+mj-lt"/>
                <a:ea typeface="Calibri"/>
              </a:rPr>
              <a:t>StumbleUpon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 (2001) </a:t>
            </a:r>
            <a:r>
              <a:rPr lang="tr-TR" sz="3200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Habbo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(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2000) </a:t>
            </a:r>
            <a:r>
              <a:rPr lang="tr-TR" sz="3200" b="1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LiveJournal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(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1999) </a:t>
            </a:r>
            <a:r>
              <a:rPr lang="tr-TR" sz="3200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Xanga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(1998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Classmates.com (1995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) </a:t>
            </a:r>
            <a:r>
              <a:rPr lang="tr-TR" sz="3200" spc="-150" dirty="0" err="1">
                <a:solidFill>
                  <a:srgbClr val="002060"/>
                </a:solidFill>
                <a:latin typeface="+mj-lt"/>
                <a:ea typeface="Calibri"/>
              </a:rPr>
              <a:t>SixDe</a:t>
            </a:r>
            <a:r>
              <a:rPr lang="tr-TR" sz="3200" spc="-150" dirty="0">
                <a:solidFill>
                  <a:srgbClr val="002060"/>
                </a:solidFill>
                <a:latin typeface="+mj-lt"/>
                <a:ea typeface="Calibri"/>
              </a:rPr>
              <a:t>- </a:t>
            </a:r>
            <a:r>
              <a:rPr lang="tr-TR" sz="3200" spc="-150" dirty="0" smtClean="0">
                <a:solidFill>
                  <a:srgbClr val="002060"/>
                </a:solidFill>
                <a:latin typeface="+mj-lt"/>
                <a:ea typeface="Calibri"/>
              </a:rPr>
              <a:t>grees.com(1997) </a:t>
            </a:r>
            <a:r>
              <a:rPr lang="tr-TR" sz="3200" b="1" spc="-150" dirty="0" err="1" smtClean="0">
                <a:solidFill>
                  <a:srgbClr val="002060"/>
                </a:solidFill>
                <a:latin typeface="+mj-lt"/>
                <a:ea typeface="Calibri"/>
              </a:rPr>
              <a:t>Slashdot</a:t>
            </a:r>
            <a:r>
              <a:rPr lang="tr-TR" sz="3200" b="1" spc="-150" dirty="0" smtClean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tr-TR" sz="3200" b="1" spc="-150" dirty="0">
                <a:solidFill>
                  <a:srgbClr val="002060"/>
                </a:solidFill>
                <a:latin typeface="+mj-lt"/>
                <a:ea typeface="Calibri"/>
              </a:rPr>
              <a:t>(1997) </a:t>
            </a:r>
            <a:endParaRPr lang="tr-TR" sz="3200" b="1" spc="-15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3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BİLİMSEL SOSYAL AĞLAR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tr-TR" sz="35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K</a:t>
            </a:r>
            <a:r>
              <a:rPr lang="tr-TR" sz="35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işisel Araştırma </a:t>
            </a:r>
            <a:r>
              <a:rPr lang="tr-TR" sz="35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O</a:t>
            </a:r>
            <a:r>
              <a:rPr lang="tr-TR" sz="35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rtamı: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tr-TR" sz="35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  <a:hlinkClick r:id="rId2"/>
              </a:rPr>
              <a:t>http</a:t>
            </a:r>
            <a:r>
              <a:rPr lang="tr-TR" sz="35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hlinkClick r:id="rId2"/>
              </a:rPr>
              <a:t>://</a:t>
            </a:r>
            <a:r>
              <a:rPr lang="tr-TR" sz="35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  <a:hlinkClick r:id="rId2"/>
              </a:rPr>
              <a:t>www.go2web20.net/</a:t>
            </a:r>
            <a:endParaRPr lang="tr-TR" sz="3500" dirty="0" smtClean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tr-TR" sz="35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bilimsel </a:t>
            </a:r>
            <a:r>
              <a:rPr lang="tr-TR" sz="35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sosyal ağlara katkı </a:t>
            </a:r>
            <a:r>
              <a:rPr lang="tr-TR" sz="35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sağlanabilir.</a:t>
            </a:r>
            <a:endParaRPr lang="tr-TR" sz="3500" dirty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tr-TR" b="1" dirty="0" smtClean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tr-TR" b="1" dirty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4" name="Picture 4" descr="server_transmitting_files_over_network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59832" y="3573016"/>
            <a:ext cx="2895600" cy="365125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tr-TR" sz="2800" dirty="0">
                <a:solidFill>
                  <a:srgbClr val="002060"/>
                </a:solidFill>
                <a:ea typeface="Times New Roman"/>
                <a:cs typeface="Times New Roman"/>
              </a:rPr>
              <a:t>(Mutlu, 2013)</a:t>
            </a:r>
            <a:endParaRPr lang="tr-TR" sz="2800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tr-TR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tr-TR" sz="4000" b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tr-TR" b="1" dirty="0" smtClean="0">
                <a:solidFill>
                  <a:srgbClr val="002060"/>
                </a:solidFill>
                <a:ea typeface="Calibri"/>
                <a:cs typeface="Times New Roman"/>
              </a:rPr>
              <a:t>SOSYAL AĞLARIN EĞİTSEL İŞLEVİ</a:t>
            </a:r>
            <a:r>
              <a:rPr lang="tr-TR" sz="4000" dirty="0">
                <a:ea typeface="Calibri"/>
                <a:cs typeface="Times New Roman"/>
              </a:rPr>
              <a:t/>
            </a:r>
            <a:br>
              <a:rPr lang="tr-TR" sz="4000" dirty="0"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12800" dirty="0">
                <a:latin typeface="Times New Roman"/>
                <a:ea typeface="Calibri"/>
                <a:cs typeface="Times New Roman"/>
              </a:rPr>
              <a:t> </a:t>
            </a:r>
            <a:r>
              <a:rPr lang="tr-TR" sz="1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Web </a:t>
            </a:r>
            <a:r>
              <a:rPr lang="tr-TR" sz="1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2.0 ile desteklenmiş </a:t>
            </a:r>
            <a:r>
              <a:rPr lang="tr-TR" sz="1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farklı öğrenme kaynaklarının yer aldığı gruplar </a:t>
            </a:r>
            <a:r>
              <a:rPr lang="tr-TR" sz="1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içinde, öğrenenler </a:t>
            </a:r>
            <a:r>
              <a:rPr lang="tr-TR" sz="1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kişisel araştırma ortamlarını </a:t>
            </a:r>
            <a:r>
              <a:rPr lang="tr-TR" sz="1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oluşturarak sosyal ağların geneli içinde aktif öğrenmeyi gerçekleştirebilirler. </a:t>
            </a:r>
            <a:r>
              <a:rPr lang="tr-TR" sz="16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1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1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  <a:r>
              <a:rPr lang="tr-TR" sz="9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Örnekler: </a:t>
            </a:r>
            <a:r>
              <a:rPr lang="tr-TR" sz="9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Academia</a:t>
            </a:r>
            <a:r>
              <a:rPr lang="tr-TR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(2008), </a:t>
            </a:r>
            <a:r>
              <a:rPr lang="tr-TR" sz="9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ResearchGate</a:t>
            </a:r>
            <a:r>
              <a:rPr lang="tr-TR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(2008)</a:t>
            </a:r>
            <a:endParaRPr lang="tr-TR" sz="9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tr-TR" sz="128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3600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</a:t>
            </a:r>
          </a:p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F824-5ACD-4767-BA1C-AEB4F267DD51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7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629</Words>
  <Application>Microsoft Office PowerPoint</Application>
  <PresentationFormat>Ekran Gösterisi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PowerPoint Sunusu</vt:lpstr>
      <vt:lpstr>PowerPoint Sunusu</vt:lpstr>
      <vt:lpstr>SOSYAL AĞLAR-i</vt:lpstr>
      <vt:lpstr>SOSYAL AĞLAR-ii</vt:lpstr>
      <vt:lpstr>SOSYAL AĞLAR-iii</vt:lpstr>
      <vt:lpstr>SOSYAL AĞLAR-iii</vt:lpstr>
      <vt:lpstr> SOSYAL AĞLAR-Örnekler</vt:lpstr>
      <vt:lpstr>BİLİMSEL SOSYAL AĞLAR</vt:lpstr>
      <vt:lpstr> SOSYAL AĞLARIN EĞİTSEL İŞLEVİ </vt:lpstr>
      <vt:lpstr>EĞİTSEL SOSYAL AĞLAR-i</vt:lpstr>
      <vt:lpstr>EĞİTSEL SOSYAL AĞLAR-ii</vt:lpstr>
      <vt:lpstr>EĞİTSEL SOSYAL AĞLAR-iii</vt:lpstr>
      <vt:lpstr>EĞİTSEL SOSYAL AĞLAR</vt:lpstr>
      <vt:lpstr>PowerPoint Sunusu</vt:lpstr>
      <vt:lpstr>   Web 2.0 yeniliklerin yer aldığı alanlar: Öğrenme 2.0  </vt:lpstr>
      <vt:lpstr>EĞİTSEL SOSYAL AĞLARIN YENİ ADI</vt:lpstr>
      <vt:lpstr>SONUÇ</vt:lpstr>
      <vt:lpstr> ÖNERİLER</vt:lpstr>
      <vt:lpstr>  Dinlediğiniz için teşekkürler! Sorusu olan?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90</cp:revision>
  <dcterms:created xsi:type="dcterms:W3CDTF">2014-02-06T06:11:13Z</dcterms:created>
  <dcterms:modified xsi:type="dcterms:W3CDTF">2015-02-06T06:54:56Z</dcterms:modified>
</cp:coreProperties>
</file>