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87" autoAdjust="0"/>
    <p:restoredTop sz="94660"/>
  </p:normalViewPr>
  <p:slideViewPr>
    <p:cSldViewPr snapToGrid="0">
      <p:cViewPr>
        <p:scale>
          <a:sx n="81" d="100"/>
          <a:sy n="81" d="100"/>
        </p:scale>
        <p:origin x="-510" y="2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1/31/2015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1/31/2015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1/31/2015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1/31/2015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1/31/2015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pPr/>
              <a:t>1/31/2015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1/31/2015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24.xml.rels><?xml version="1.0" encoding="UTF-8" standalone="yes"?>
<Relationships xmlns="http://schemas.openxmlformats.org/package/2006/relationships"><Relationship Id="rId8" Type="http://schemas.openxmlformats.org/officeDocument/2006/relationships/hyperlink" Target="http://openev.sourceforge.net/index.php?page=download" TargetMode="External"/><Relationship Id="rId13" Type="http://schemas.openxmlformats.org/officeDocument/2006/relationships/hyperlink" Target="http://www.mapwindow.org/apps/wiki/doku.php?id=download" TargetMode="External"/><Relationship Id="rId3" Type="http://schemas.openxmlformats.org/officeDocument/2006/relationships/hyperlink" Target="http://www.qgis.org/tr/site/forusers/download.html" TargetMode="External"/><Relationship Id="rId7" Type="http://schemas.openxmlformats.org/officeDocument/2006/relationships/hyperlink" Target="http://thuban.intevation.org/download.html" TargetMode="External"/><Relationship Id="rId12" Type="http://schemas.openxmlformats.org/officeDocument/2006/relationships/hyperlink" Target="http://www.opensig.es/index.php?option=com_docman&amp;Itemid=59" TargetMode="External"/><Relationship Id="rId17" Type="http://schemas.openxmlformats.org/officeDocument/2006/relationships/hyperlink" Target="http://www.mathworks.com/products/mapping/" TargetMode="External"/><Relationship Id="rId2" Type="http://schemas.openxmlformats.org/officeDocument/2006/relationships/hyperlink" Target="http://grass.osgeo.org/download/" TargetMode="External"/><Relationship Id="rId16" Type="http://schemas.openxmlformats.org/officeDocument/2006/relationships/hyperlink" Target="http://www.autodesk.com/education/free-software/autocad-map-3d" TargetMode="External"/><Relationship Id="rId1" Type="http://schemas.openxmlformats.org/officeDocument/2006/relationships/slideLayout" Target="../slideLayouts/slideLayout2.xml"/><Relationship Id="rId6" Type="http://schemas.openxmlformats.org/officeDocument/2006/relationships/hyperlink" Target="http://terraview.software.informer.com/download/" TargetMode="External"/><Relationship Id="rId11" Type="http://schemas.openxmlformats.org/officeDocument/2006/relationships/hyperlink" Target="http://www.gvsig.org/web/projects/gvsig-desktop/official" TargetMode="External"/><Relationship Id="rId5" Type="http://schemas.openxmlformats.org/officeDocument/2006/relationships/hyperlink" Target="http://www.ilwis.org/open_source_gis_ilwis_download.htm" TargetMode="External"/><Relationship Id="rId15" Type="http://schemas.openxmlformats.org/officeDocument/2006/relationships/hyperlink" Target="http://usa.autodesk.com/design-review/download/?id=1%202423405&amp;siteID=123112" TargetMode="External"/><Relationship Id="rId10" Type="http://schemas.openxmlformats.org/officeDocument/2006/relationships/hyperlink" Target="http://udig.refractions.net/download/" TargetMode="External"/><Relationship Id="rId4" Type="http://schemas.openxmlformats.org/officeDocument/2006/relationships/hyperlink" Target="http://sourceforge.net/projects/saga-gis/files/" TargetMode="External"/><Relationship Id="rId9" Type="http://schemas.openxmlformats.org/officeDocument/2006/relationships/hyperlink" Target="http://sourceforge.net/projects/jump-pilot/files/%20OpenJUMP%20/1.8.0/" TargetMode="External"/><Relationship Id="rId14" Type="http://schemas.openxmlformats.org/officeDocument/2006/relationships/hyperlink" Target="http://www.esri.com/software/arcgis/arcgis-for-desktop/free-tria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304;brahimkaratas@windowslive.com"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mailto:ismailkirbas@mehmetakif.edu.tr"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8206" y="816596"/>
            <a:ext cx="10323343" cy="2835990"/>
          </a:xfrm>
        </p:spPr>
        <p:txBody>
          <a:bodyPr/>
          <a:lstStyle/>
          <a:p>
            <a:pPr algn="l"/>
            <a:r>
              <a:rPr lang="tr-TR" dirty="0" smtClean="0"/>
              <a:t>Özgür ve Açık Kaynak Kod Coğrafi Bilgi Sistemi Yazılımlarının Karşılaştırmalı Değerlendirmesi</a:t>
            </a:r>
            <a:endParaRPr lang="en-US" dirty="0"/>
          </a:p>
        </p:txBody>
      </p:sp>
      <p:sp>
        <p:nvSpPr>
          <p:cNvPr id="3" name="Subtitle 2"/>
          <p:cNvSpPr>
            <a:spLocks noGrp="1"/>
          </p:cNvSpPr>
          <p:nvPr>
            <p:ph type="subTitle" idx="1"/>
          </p:nvPr>
        </p:nvSpPr>
        <p:spPr>
          <a:xfrm>
            <a:off x="-124349" y="4521094"/>
            <a:ext cx="9950380" cy="1618447"/>
          </a:xfrm>
        </p:spPr>
        <p:txBody>
          <a:bodyPr>
            <a:normAutofit/>
          </a:bodyPr>
          <a:lstStyle/>
          <a:p>
            <a:r>
              <a:rPr lang="tr-TR" b="1" dirty="0"/>
              <a:t>İbrahim KARATAŞ</a:t>
            </a:r>
            <a:r>
              <a:rPr lang="tr-TR" b="1" baseline="30000" dirty="0"/>
              <a:t>1</a:t>
            </a:r>
            <a:r>
              <a:rPr lang="tr-TR" b="1" dirty="0"/>
              <a:t>,</a:t>
            </a:r>
            <a:r>
              <a:rPr lang="tr-TR" b="1" baseline="30000" dirty="0"/>
              <a:t>  </a:t>
            </a:r>
            <a:r>
              <a:rPr lang="tr-TR" b="1" dirty="0"/>
              <a:t>İsmail </a:t>
            </a:r>
            <a:r>
              <a:rPr lang="tr-TR" b="1" dirty="0" smtClean="0"/>
              <a:t>KIRBAŞ</a:t>
            </a:r>
            <a:r>
              <a:rPr lang="tr-TR" b="1" baseline="30000" dirty="0" smtClean="0"/>
              <a:t>2</a:t>
            </a:r>
          </a:p>
          <a:p>
            <a:r>
              <a:rPr lang="tr-TR" baseline="30000" dirty="0" smtClean="0"/>
              <a:t>1</a:t>
            </a:r>
            <a:r>
              <a:rPr lang="tr-TR" dirty="0" smtClean="0"/>
              <a:t>Mehmet </a:t>
            </a:r>
            <a:r>
              <a:rPr lang="tr-TR" dirty="0"/>
              <a:t>Akif Ersoy Üniversitesi, Fen Bilimleri Enstitüsü, </a:t>
            </a:r>
            <a:r>
              <a:rPr lang="tr-TR" dirty="0" smtClean="0"/>
              <a:t>Malzeme Teknolojileri Mühendisliği</a:t>
            </a:r>
            <a:endParaRPr lang="tr-TR" dirty="0"/>
          </a:p>
          <a:p>
            <a:r>
              <a:rPr lang="tr-TR" baseline="30000" dirty="0" smtClean="0"/>
              <a:t>2</a:t>
            </a:r>
            <a:r>
              <a:rPr lang="tr-TR" dirty="0" smtClean="0"/>
              <a:t>Mehmet </a:t>
            </a:r>
            <a:r>
              <a:rPr lang="tr-TR" dirty="0"/>
              <a:t>Akif Ersoy Üniversitesi, Mimarlık-Mühendislik Fakültesi, Bilgisayar </a:t>
            </a:r>
            <a:r>
              <a:rPr lang="tr-TR" dirty="0" smtClean="0"/>
              <a:t>Mühendisliği</a:t>
            </a:r>
            <a:endParaRPr lang="tr-TR" dirty="0"/>
          </a:p>
          <a:p>
            <a:endParaRPr lang="tr-TR" dirty="0" smtClean="0"/>
          </a:p>
          <a:p>
            <a:endParaRPr lang="en-US" dirty="0"/>
          </a:p>
        </p:txBody>
      </p:sp>
    </p:spTree>
    <p:extLst>
      <p:ext uri="{BB962C8B-B14F-4D97-AF65-F5344CB8AC3E}">
        <p14:creationId xmlns:p14="http://schemas.microsoft.com/office/powerpoint/2010/main" val="521040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Özgür Yazılım?</a:t>
            </a:r>
            <a:endParaRPr lang="tr-TR" dirty="0"/>
          </a:p>
        </p:txBody>
      </p:sp>
      <p:sp>
        <p:nvSpPr>
          <p:cNvPr id="3" name="İçerik Yer Tutucusu 2"/>
          <p:cNvSpPr>
            <a:spLocks noGrp="1"/>
          </p:cNvSpPr>
          <p:nvPr>
            <p:ph idx="1"/>
          </p:nvPr>
        </p:nvSpPr>
        <p:spPr/>
        <p:txBody>
          <a:bodyPr/>
          <a:lstStyle/>
          <a:p>
            <a:pPr marL="0" indent="0">
              <a:buNone/>
            </a:pPr>
            <a:r>
              <a:rPr lang="tr-TR" b="1" dirty="0"/>
              <a:t>Bir yazılımın özgür yazılım olabilmesi için</a:t>
            </a:r>
            <a:r>
              <a:rPr lang="tr-TR" b="1" dirty="0" smtClean="0"/>
              <a:t>:</a:t>
            </a:r>
          </a:p>
          <a:p>
            <a:pPr marL="0" indent="0">
              <a:buNone/>
            </a:pPr>
            <a:endParaRPr lang="tr-TR" dirty="0"/>
          </a:p>
          <a:p>
            <a:pPr lvl="0"/>
            <a:r>
              <a:rPr lang="tr-TR" b="1" dirty="0"/>
              <a:t>Yazılımın hangi amaçla kullanımında çalıştırma özgürlüğü</a:t>
            </a:r>
            <a:endParaRPr lang="tr-TR" dirty="0"/>
          </a:p>
          <a:p>
            <a:pPr lvl="0"/>
            <a:r>
              <a:rPr lang="tr-TR" b="1" dirty="0"/>
              <a:t>Yazılımın çalışmasına yönelik ihtiyaçlar ve öğrenme doğrultusunda değiştirme özgürlüğü</a:t>
            </a:r>
            <a:endParaRPr lang="tr-TR" dirty="0"/>
          </a:p>
          <a:p>
            <a:pPr lvl="0"/>
            <a:r>
              <a:rPr lang="tr-TR" b="1" dirty="0"/>
              <a:t>Kullanılan yazılımın çoğaltılabilmesi</a:t>
            </a:r>
            <a:endParaRPr lang="tr-TR" dirty="0"/>
          </a:p>
          <a:p>
            <a:pPr lvl="0"/>
            <a:r>
              <a:rPr lang="tr-TR" b="1" dirty="0"/>
              <a:t>Kullanıcıların fayda sağlayabilmesi için kullanılan yazılımı geliştirme ve geliştirilen yazılımın paylaşılabilmesi</a:t>
            </a:r>
            <a:endParaRPr lang="tr-TR" dirty="0"/>
          </a:p>
          <a:p>
            <a:pPr marL="0" indent="0">
              <a:buNone/>
            </a:pPr>
            <a:r>
              <a:rPr lang="tr-TR" b="1" dirty="0"/>
              <a:t>gibi niteliklere sahip olması gerekmektedir. </a:t>
            </a:r>
            <a:endParaRPr lang="tr-TR" dirty="0"/>
          </a:p>
        </p:txBody>
      </p:sp>
    </p:spTree>
    <p:extLst>
      <p:ext uri="{BB962C8B-B14F-4D97-AF65-F5344CB8AC3E}">
        <p14:creationId xmlns:p14="http://schemas.microsoft.com/office/powerpoint/2010/main" val="2572209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Açık Kaynak Kod ve Kapalı Kaynak Kod CBS Yazılımları</a:t>
            </a:r>
            <a:endParaRPr lang="tr-TR" dirty="0"/>
          </a:p>
        </p:txBody>
      </p:sp>
      <p:sp>
        <p:nvSpPr>
          <p:cNvPr id="3" name="İçerik Yer Tutucusu 2"/>
          <p:cNvSpPr>
            <a:spLocks noGrp="1"/>
          </p:cNvSpPr>
          <p:nvPr>
            <p:ph idx="1"/>
          </p:nvPr>
        </p:nvSpPr>
        <p:spPr>
          <a:xfrm>
            <a:off x="677334" y="2145323"/>
            <a:ext cx="8596668" cy="3896040"/>
          </a:xfrm>
        </p:spPr>
        <p:txBody>
          <a:bodyPr>
            <a:normAutofit fontScale="85000" lnSpcReduction="20000"/>
          </a:bodyPr>
          <a:lstStyle/>
          <a:p>
            <a:pPr marL="0" indent="0">
              <a:buNone/>
            </a:pPr>
            <a:r>
              <a:rPr lang="tr-TR" b="1" dirty="0"/>
              <a:t>En çok kullanılan ÖAKK CBS yazılımlarından bazıları: </a:t>
            </a:r>
            <a:endParaRPr lang="tr-TR" b="1" dirty="0" smtClean="0"/>
          </a:p>
          <a:p>
            <a:pPr>
              <a:buFont typeface="Wingdings" panose="05000000000000000000" pitchFamily="2" charset="2"/>
              <a:buChar char="v"/>
            </a:pPr>
            <a:r>
              <a:rPr lang="tr-TR" b="1" dirty="0" smtClean="0"/>
              <a:t>GRASS</a:t>
            </a:r>
          </a:p>
          <a:p>
            <a:pPr>
              <a:buFont typeface="Wingdings" panose="05000000000000000000" pitchFamily="2" charset="2"/>
              <a:buChar char="v"/>
            </a:pPr>
            <a:r>
              <a:rPr lang="tr-TR" b="1" dirty="0" smtClean="0"/>
              <a:t>SAGA</a:t>
            </a:r>
            <a:r>
              <a:rPr lang="tr-TR" b="1" dirty="0"/>
              <a:t>, </a:t>
            </a:r>
            <a:r>
              <a:rPr lang="tr-TR" b="1" dirty="0" smtClean="0"/>
              <a:t>ILWIS                                 </a:t>
            </a:r>
          </a:p>
          <a:p>
            <a:pPr>
              <a:buFont typeface="Wingdings" panose="05000000000000000000" pitchFamily="2" charset="2"/>
              <a:buChar char="v"/>
            </a:pPr>
            <a:r>
              <a:rPr lang="tr-TR" b="1" dirty="0" smtClean="0"/>
              <a:t>Thuban                                         </a:t>
            </a:r>
          </a:p>
          <a:p>
            <a:pPr>
              <a:buFont typeface="Wingdings" panose="05000000000000000000" pitchFamily="2" charset="2"/>
              <a:buChar char="v"/>
            </a:pPr>
            <a:r>
              <a:rPr lang="tr-TR" b="1" dirty="0" smtClean="0"/>
              <a:t>JUMP-OpenJUMP                          </a:t>
            </a:r>
          </a:p>
          <a:p>
            <a:pPr>
              <a:buFont typeface="Wingdings" panose="05000000000000000000" pitchFamily="2" charset="2"/>
              <a:buChar char="v"/>
            </a:pPr>
            <a:r>
              <a:rPr lang="tr-TR" b="1" dirty="0" smtClean="0"/>
              <a:t>gvSIG</a:t>
            </a:r>
          </a:p>
          <a:p>
            <a:pPr>
              <a:buFont typeface="Wingdings" panose="05000000000000000000" pitchFamily="2" charset="2"/>
              <a:buChar char="v"/>
            </a:pPr>
            <a:r>
              <a:rPr lang="tr-TR" b="1" dirty="0" smtClean="0"/>
              <a:t>Kosmo </a:t>
            </a:r>
          </a:p>
          <a:p>
            <a:pPr marL="285750" indent="-285750">
              <a:buClr>
                <a:schemeClr val="accent1"/>
              </a:buClr>
              <a:buFont typeface="Wingdings" panose="05000000000000000000" pitchFamily="2" charset="2"/>
              <a:buChar char="v"/>
            </a:pPr>
            <a:r>
              <a:rPr lang="tr-TR" b="1" dirty="0"/>
              <a:t>Quantum GIS(QGIS)</a:t>
            </a:r>
          </a:p>
          <a:p>
            <a:pPr marL="285750" indent="-285750">
              <a:buClr>
                <a:schemeClr val="accent1"/>
              </a:buClr>
              <a:buFont typeface="Wingdings" panose="05000000000000000000" pitchFamily="2" charset="2"/>
              <a:buChar char="v"/>
            </a:pPr>
            <a:r>
              <a:rPr lang="tr-TR" b="1" dirty="0"/>
              <a:t>TerraView</a:t>
            </a:r>
          </a:p>
          <a:p>
            <a:pPr marL="285750" indent="-285750">
              <a:buClr>
                <a:schemeClr val="accent1"/>
              </a:buClr>
              <a:buFont typeface="Wingdings" panose="05000000000000000000" pitchFamily="2" charset="2"/>
              <a:buChar char="v"/>
            </a:pPr>
            <a:r>
              <a:rPr lang="tr-TR" b="1" dirty="0"/>
              <a:t>OpenEV</a:t>
            </a:r>
          </a:p>
          <a:p>
            <a:pPr marL="285750" indent="-285750">
              <a:buClr>
                <a:schemeClr val="accent1"/>
              </a:buClr>
              <a:buFont typeface="Wingdings" panose="05000000000000000000" pitchFamily="2" charset="2"/>
              <a:buChar char="v"/>
            </a:pPr>
            <a:r>
              <a:rPr lang="tr-TR" b="1" dirty="0"/>
              <a:t>uDig-DivaGIS</a:t>
            </a:r>
          </a:p>
          <a:p>
            <a:pPr marL="285750" indent="-285750">
              <a:buClr>
                <a:schemeClr val="accent1"/>
              </a:buClr>
              <a:buFont typeface="Wingdings" panose="05000000000000000000" pitchFamily="2" charset="2"/>
              <a:buChar char="v"/>
            </a:pPr>
            <a:r>
              <a:rPr lang="tr-TR" b="1" dirty="0"/>
              <a:t>Mapwindow </a:t>
            </a:r>
          </a:p>
        </p:txBody>
      </p:sp>
      <p:sp>
        <p:nvSpPr>
          <p:cNvPr id="4" name="Metin kutusu 3"/>
          <p:cNvSpPr txBox="1"/>
          <p:nvPr/>
        </p:nvSpPr>
        <p:spPr>
          <a:xfrm>
            <a:off x="5673970" y="2262555"/>
            <a:ext cx="2860431" cy="2031325"/>
          </a:xfrm>
          <a:prstGeom prst="rect">
            <a:avLst/>
          </a:prstGeom>
          <a:noFill/>
        </p:spPr>
        <p:txBody>
          <a:bodyPr wrap="square" rtlCol="0">
            <a:spAutoFit/>
          </a:bodyPr>
          <a:lstStyle/>
          <a:p>
            <a:pPr marL="285750" indent="-285750">
              <a:buClr>
                <a:schemeClr val="accent1">
                  <a:lumMod val="75000"/>
                </a:schemeClr>
              </a:buClr>
              <a:buFont typeface="Wingdings" panose="05000000000000000000" pitchFamily="2" charset="2"/>
              <a:buChar char="ü"/>
            </a:pPr>
            <a:r>
              <a:rPr lang="tr-TR" dirty="0" smtClean="0">
                <a:solidFill>
                  <a:schemeClr val="tx1">
                    <a:lumMod val="75000"/>
                    <a:lumOff val="25000"/>
                  </a:schemeClr>
                </a:solidFill>
              </a:rPr>
              <a:t>KKK </a:t>
            </a:r>
            <a:r>
              <a:rPr lang="tr-TR" dirty="0">
                <a:solidFill>
                  <a:schemeClr val="tx1">
                    <a:lumMod val="75000"/>
                    <a:lumOff val="25000"/>
                  </a:schemeClr>
                </a:solidFill>
              </a:rPr>
              <a:t>paket yazılımları olarak en çok kullanılan yazılımlar ise ArcGIS, Autodesk AutoCAD Map 3D, MATLAB gibi </a:t>
            </a:r>
            <a:r>
              <a:rPr lang="tr-TR" dirty="0" smtClean="0">
                <a:solidFill>
                  <a:schemeClr val="tx1">
                    <a:lumMod val="75000"/>
                    <a:lumOff val="25000"/>
                  </a:schemeClr>
                </a:solidFill>
              </a:rPr>
              <a:t>yazılımlardır.</a:t>
            </a:r>
            <a:endParaRPr lang="tr-TR" dirty="0">
              <a:solidFill>
                <a:schemeClr val="tx1">
                  <a:lumMod val="75000"/>
                  <a:lumOff val="25000"/>
                </a:schemeClr>
              </a:solidFill>
            </a:endParaRPr>
          </a:p>
        </p:txBody>
      </p:sp>
    </p:spTree>
    <p:extLst>
      <p:ext uri="{BB962C8B-B14F-4D97-AF65-F5344CB8AC3E}">
        <p14:creationId xmlns:p14="http://schemas.microsoft.com/office/powerpoint/2010/main" val="496537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Coğrafi Bilgi Sistemi Yazılımlarının Uygulama Alanları</a:t>
            </a:r>
            <a:endParaRPr lang="tr-TR" dirty="0"/>
          </a:p>
        </p:txBody>
      </p:sp>
      <p:pic>
        <p:nvPicPr>
          <p:cNvPr id="5123" name="Picture 3" descr="C:\Users\ibrahim\Desktop\giscbs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387" y="1747415"/>
            <a:ext cx="6078537" cy="4561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214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Coğrafi Bilgi Sistemi Yazılımlarının Uygulama Alanları</a:t>
            </a:r>
          </a:p>
        </p:txBody>
      </p:sp>
      <p:sp>
        <p:nvSpPr>
          <p:cNvPr id="3" name="İçerik Yer Tutucusu 2"/>
          <p:cNvSpPr>
            <a:spLocks noGrp="1"/>
          </p:cNvSpPr>
          <p:nvPr>
            <p:ph idx="1"/>
          </p:nvPr>
        </p:nvSpPr>
        <p:spPr/>
        <p:txBody>
          <a:bodyPr/>
          <a:lstStyle/>
          <a:p>
            <a:pPr lvl="0"/>
            <a:r>
              <a:rPr lang="tr-TR" b="1" dirty="0"/>
              <a:t>Eğitim Sistemi: İnceleme-araştırma, eğitim merkezlerinin kapasiteleri ve bölgesel olarak dağılımları, okur-yazar oranı, öğretmen ve öğrenci sayısı planlama alanlarında</a:t>
            </a:r>
            <a:endParaRPr lang="tr-TR" dirty="0"/>
          </a:p>
          <a:p>
            <a:pPr lvl="0"/>
            <a:r>
              <a:rPr lang="tr-TR" b="1" dirty="0"/>
              <a:t>Çevre Sistemi: Göl gölet sulak arazilerin tespiti, çevre düzenleme planı, çevre koruma planı, ÇED raporları, çevresel izleme, gürültü ve hava kirliliği, meteoroloji ve kıyı yönetimi alanlarında</a:t>
            </a:r>
            <a:endParaRPr lang="tr-TR" dirty="0"/>
          </a:p>
          <a:p>
            <a:r>
              <a:rPr lang="tr-TR" b="1" dirty="0"/>
              <a:t>Mülkiyet - İdari Sistemi: Nüfus,  vergilendirme, tapu ve kadastro, seçmen tespiti, iller, ilçeler, kıyı sınıfları, idari sınırlar,  mücavir alan dışında kalan alan ve uygulama imar yapıları, inşaat faaliyetleri, tapu bilgileri, otoyollar ve etüt işlemleri alanlarında</a:t>
            </a:r>
            <a:endParaRPr lang="tr-TR" dirty="0"/>
          </a:p>
          <a:p>
            <a:endParaRPr lang="tr-TR" dirty="0"/>
          </a:p>
        </p:txBody>
      </p:sp>
    </p:spTree>
    <p:extLst>
      <p:ext uri="{BB962C8B-B14F-4D97-AF65-F5344CB8AC3E}">
        <p14:creationId xmlns:p14="http://schemas.microsoft.com/office/powerpoint/2010/main" val="2769915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Coğrafi Bilgi Sistemi Yazılımlarının Uygulama Alanları</a:t>
            </a:r>
          </a:p>
        </p:txBody>
      </p:sp>
      <p:sp>
        <p:nvSpPr>
          <p:cNvPr id="3" name="İçerik Yer Tutucusu 2"/>
          <p:cNvSpPr>
            <a:spLocks noGrp="1"/>
          </p:cNvSpPr>
          <p:nvPr>
            <p:ph idx="1"/>
          </p:nvPr>
        </p:nvSpPr>
        <p:spPr/>
        <p:txBody>
          <a:bodyPr/>
          <a:lstStyle/>
          <a:p>
            <a:pPr lvl="0"/>
            <a:r>
              <a:rPr lang="tr-TR" b="1" dirty="0"/>
              <a:t>Bayındırlık Sistemi: Afet yönetimi, deprem sonları, bina hasar tespit çalışmaları, binaların cinslerine göre dağılımları, bölgesel kalkınma dağılımı alanlarında</a:t>
            </a:r>
            <a:endParaRPr lang="tr-TR" dirty="0"/>
          </a:p>
          <a:p>
            <a:pPr lvl="0"/>
            <a:r>
              <a:rPr lang="tr-TR" b="1" dirty="0"/>
              <a:t>Ulaşım Planlama Sistemi: İletişim istasyonları, kara, hava, deniz ulaşım ağları, enerji nakil hatları, doğalgaz boru hatları, yer tercihleri, ulaşım haritaları alanında</a:t>
            </a:r>
            <a:endParaRPr lang="tr-TR" dirty="0"/>
          </a:p>
          <a:p>
            <a:pPr lvl="0"/>
            <a:r>
              <a:rPr lang="tr-TR" b="1" dirty="0"/>
              <a:t>Sağlık Sistemi: Sağlık birimlerinin dağılımı, sağlık-coğrafya ilişkisi, personel yönetimi, hastane ve birimlerinin sınırları, bölgesel hastalık incelemeleri, sağlık tarama çalışmaları, ambulans hizmetleri alanında</a:t>
            </a:r>
            <a:endParaRPr lang="tr-TR" dirty="0"/>
          </a:p>
          <a:p>
            <a:endParaRPr lang="tr-TR" dirty="0"/>
          </a:p>
        </p:txBody>
      </p:sp>
    </p:spTree>
    <p:extLst>
      <p:ext uri="{BB962C8B-B14F-4D97-AF65-F5344CB8AC3E}">
        <p14:creationId xmlns:p14="http://schemas.microsoft.com/office/powerpoint/2010/main" val="1243767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Coğrafi Bilgi Sistemi Yazılımlarının Uygulama Alanları</a:t>
            </a:r>
          </a:p>
        </p:txBody>
      </p:sp>
      <p:sp>
        <p:nvSpPr>
          <p:cNvPr id="3" name="İçerik Yer Tutucusu 2"/>
          <p:cNvSpPr>
            <a:spLocks noGrp="1"/>
          </p:cNvSpPr>
          <p:nvPr>
            <p:ph idx="1"/>
          </p:nvPr>
        </p:nvSpPr>
        <p:spPr/>
        <p:txBody>
          <a:bodyPr/>
          <a:lstStyle/>
          <a:p>
            <a:pPr lvl="0"/>
            <a:r>
              <a:rPr lang="tr-TR" b="1" dirty="0"/>
              <a:t>Turizm Sistemi: Arkeoloji çalışmaları, turizm amaçlı uygulama imar planları, turizm bölgeleri alanları ve merkezleri, turizm tesisleri, kapasiteleri, alanında</a:t>
            </a:r>
            <a:endParaRPr lang="tr-TR" dirty="0"/>
          </a:p>
          <a:p>
            <a:pPr lvl="0"/>
            <a:r>
              <a:rPr lang="tr-TR" b="1" dirty="0"/>
              <a:t>Orman ve Tarım Sistemi: Orman sınırları, eğim-bakı hesaplamaları, peyzaj çalışması, milli parklar, orman kadastrosu, arazi bitki örtüsü, orman amenajman haritaları, toprak haritaları alanında</a:t>
            </a:r>
            <a:endParaRPr lang="tr-TR" dirty="0"/>
          </a:p>
          <a:p>
            <a:pPr lvl="0"/>
            <a:r>
              <a:rPr lang="tr-TR" b="1" dirty="0"/>
              <a:t>Ticaret ve Sanayi Sistemi: Organize   sanayi bölgeleri, sanayi alanları, serbest bölgeler,  pazarlama, sigorta, bankacılık, risk yönetimi, abonelikler, adres yönetimleri alanında</a:t>
            </a:r>
            <a:endParaRPr lang="tr-TR" dirty="0"/>
          </a:p>
          <a:p>
            <a:endParaRPr lang="tr-TR" dirty="0"/>
          </a:p>
        </p:txBody>
      </p:sp>
    </p:spTree>
    <p:extLst>
      <p:ext uri="{BB962C8B-B14F-4D97-AF65-F5344CB8AC3E}">
        <p14:creationId xmlns:p14="http://schemas.microsoft.com/office/powerpoint/2010/main" val="1332968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Coğrafi Bilgi Sistemi Yazılımlarının Uygulama Alanları</a:t>
            </a:r>
          </a:p>
        </p:txBody>
      </p:sp>
      <p:sp>
        <p:nvSpPr>
          <p:cNvPr id="3" name="İçerik Yer Tutucusu 2"/>
          <p:cNvSpPr>
            <a:spLocks noGrp="1"/>
          </p:cNvSpPr>
          <p:nvPr>
            <p:ph idx="1"/>
          </p:nvPr>
        </p:nvSpPr>
        <p:spPr/>
        <p:txBody>
          <a:bodyPr/>
          <a:lstStyle/>
          <a:p>
            <a:pPr lvl="0"/>
            <a:r>
              <a:rPr lang="tr-TR" b="1" dirty="0"/>
              <a:t>Belediye Sistemi: İmar düzenlemeleri, uygulama imar planları, kentsel faaliyetler, emlak vergisi toplama, çevre, park bahçeler, tv bağlantıları, fen işleri, su – kanalizasyon - doğalgaz tesis işlemleri, imar planları, hazır haritalar,  ulaştırma planı, belediye yolları,  toplu taşımacılık ve tesisleri alanında</a:t>
            </a:r>
            <a:endParaRPr lang="tr-TR" dirty="0"/>
          </a:p>
          <a:p>
            <a:pPr lvl="0"/>
            <a:r>
              <a:rPr lang="tr-TR" b="1" dirty="0"/>
              <a:t>Doğal Kaynak Sistemi: Yabani hayat, yer üstü ve yer altı doğal kaynakların yönetimi, arazi yapısı su kaynakları akarsular havza analizleri, maden ve petrol kaynakları alanlarında</a:t>
            </a:r>
            <a:endParaRPr lang="tr-TR" dirty="0"/>
          </a:p>
          <a:p>
            <a:r>
              <a:rPr lang="tr-TR" b="1" dirty="0"/>
              <a:t>Savunma ve Güvenlik Sistemi: Sivil savunma, yasak bölgeler, askeri tesisler, tatbikat ve atış alanları, emniyet suç analizleri, suç haritaları, trafik sistemleri, araç takip ve acil durum alanlarında </a:t>
            </a:r>
            <a:endParaRPr lang="tr-TR" b="1" dirty="0" smtClean="0"/>
          </a:p>
          <a:p>
            <a:pPr marL="0" indent="0">
              <a:buNone/>
            </a:pPr>
            <a:r>
              <a:rPr lang="tr-TR" b="1" dirty="0" smtClean="0"/>
              <a:t>CBS </a:t>
            </a:r>
            <a:r>
              <a:rPr lang="tr-TR" b="1" dirty="0"/>
              <a:t>yazılımları kullanılmaktadır</a:t>
            </a:r>
            <a:endParaRPr lang="tr-TR" dirty="0"/>
          </a:p>
        </p:txBody>
      </p:sp>
    </p:spTree>
    <p:extLst>
      <p:ext uri="{BB962C8B-B14F-4D97-AF65-F5344CB8AC3E}">
        <p14:creationId xmlns:p14="http://schemas.microsoft.com/office/powerpoint/2010/main" val="3423334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Coğrafi Bilgi Sistemi Yazılımlarının Karşılaştırılması</a:t>
            </a:r>
            <a:endParaRPr lang="tr-TR" dirty="0"/>
          </a:p>
        </p:txBody>
      </p:sp>
      <p:sp>
        <p:nvSpPr>
          <p:cNvPr id="3" name="İçerik Yer Tutucusu 2"/>
          <p:cNvSpPr>
            <a:spLocks noGrp="1"/>
          </p:cNvSpPr>
          <p:nvPr>
            <p:ph idx="1"/>
          </p:nvPr>
        </p:nvSpPr>
        <p:spPr/>
        <p:txBody>
          <a:bodyPr>
            <a:normAutofit lnSpcReduction="10000"/>
          </a:bodyPr>
          <a:lstStyle/>
          <a:p>
            <a:pPr marL="0" indent="0">
              <a:buNone/>
            </a:pPr>
            <a:r>
              <a:rPr lang="tr-TR" dirty="0" smtClean="0"/>
              <a:t>Öncelikle Kapalı Kaynak Kod </a:t>
            </a:r>
            <a:r>
              <a:rPr lang="tr-TR" dirty="0"/>
              <a:t>yazılımlarının temel özellikleri:</a:t>
            </a:r>
          </a:p>
          <a:p>
            <a:pPr lvl="0"/>
            <a:r>
              <a:rPr lang="tr-TR" dirty="0"/>
              <a:t>Geliştirici şirket tarafından tüm sistemin özelliklerinin uyum içerisinde çalışması</a:t>
            </a:r>
          </a:p>
          <a:p>
            <a:pPr lvl="0"/>
            <a:r>
              <a:rPr lang="tr-TR" dirty="0"/>
              <a:t>Yazılımına ait lisanslama bilgilerinin mevcut olması</a:t>
            </a:r>
          </a:p>
          <a:p>
            <a:r>
              <a:rPr lang="tr-TR" dirty="0"/>
              <a:t>Olarak karşımıza çıkmaktadır. KKK yazılımlarının temel zayıf yönleri ise:</a:t>
            </a:r>
          </a:p>
          <a:p>
            <a:pPr lvl="0"/>
            <a:r>
              <a:rPr lang="tr-TR" dirty="0"/>
              <a:t>Yazılım maliyeti ve bakım ücreti</a:t>
            </a:r>
          </a:p>
          <a:p>
            <a:pPr lvl="0"/>
            <a:r>
              <a:rPr lang="tr-TR" dirty="0"/>
              <a:t>Bakım işlemlerinin lisans sahibi şirket tarafından yapılması</a:t>
            </a:r>
          </a:p>
          <a:p>
            <a:pPr lvl="0"/>
            <a:r>
              <a:rPr lang="tr-TR" dirty="0"/>
              <a:t>Özelleştirme işleminin sistem kaynağının kapalı kod olması nedeni ile yapılamaması veya zor olması</a:t>
            </a:r>
          </a:p>
          <a:p>
            <a:pPr lvl="0"/>
            <a:r>
              <a:rPr lang="tr-TR" dirty="0"/>
              <a:t>Destek işlemlerinin ancak şirket var oldukça sürmesi KKK yazılımlarının daha az tercih edilme sebepleri arasındadır.</a:t>
            </a:r>
          </a:p>
          <a:p>
            <a:endParaRPr lang="tr-TR" dirty="0"/>
          </a:p>
        </p:txBody>
      </p:sp>
    </p:spTree>
    <p:extLst>
      <p:ext uri="{BB962C8B-B14F-4D97-AF65-F5344CB8AC3E}">
        <p14:creationId xmlns:p14="http://schemas.microsoft.com/office/powerpoint/2010/main" val="2673071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Coğrafi Bilgi Sistemi Yazılımlarının Karşılaştırılması</a:t>
            </a:r>
            <a:endParaRPr lang="tr-TR" dirty="0"/>
          </a:p>
        </p:txBody>
      </p:sp>
      <p:sp>
        <p:nvSpPr>
          <p:cNvPr id="3" name="İçerik Yer Tutucusu 2"/>
          <p:cNvSpPr>
            <a:spLocks noGrp="1"/>
          </p:cNvSpPr>
          <p:nvPr>
            <p:ph idx="1"/>
          </p:nvPr>
        </p:nvSpPr>
        <p:spPr/>
        <p:txBody>
          <a:bodyPr/>
          <a:lstStyle/>
          <a:p>
            <a:pPr marL="0" indent="0">
              <a:buNone/>
            </a:pPr>
            <a:r>
              <a:rPr lang="tr-TR" dirty="0" smtClean="0"/>
              <a:t>Açık Kaynak Kod </a:t>
            </a:r>
            <a:r>
              <a:rPr lang="tr-TR" dirty="0"/>
              <a:t>yazılımlarının temel üstün özellikleri:</a:t>
            </a:r>
          </a:p>
          <a:p>
            <a:pPr lvl="0"/>
            <a:r>
              <a:rPr lang="tr-TR" dirty="0"/>
              <a:t>Lisans ücretinin bulunmaması</a:t>
            </a:r>
          </a:p>
          <a:p>
            <a:pPr lvl="0"/>
            <a:r>
              <a:rPr lang="tr-TR" dirty="0"/>
              <a:t>Sınırsız kullanma özgürlüğü</a:t>
            </a:r>
          </a:p>
          <a:p>
            <a:pPr lvl="0"/>
            <a:r>
              <a:rPr lang="tr-TR" dirty="0"/>
              <a:t>Açık standart desteği</a:t>
            </a:r>
          </a:p>
          <a:p>
            <a:pPr lvl="0"/>
            <a:r>
              <a:rPr lang="tr-TR" dirty="0"/>
              <a:t>Api düzeyinde özelleştirme olanağı</a:t>
            </a:r>
          </a:p>
          <a:p>
            <a:r>
              <a:rPr lang="tr-TR" dirty="0"/>
              <a:t>İle kullanımı diğer KKK yazılımlarına göre daha fazladır.</a:t>
            </a:r>
          </a:p>
          <a:p>
            <a:endParaRPr lang="tr-TR" dirty="0"/>
          </a:p>
        </p:txBody>
      </p:sp>
    </p:spTree>
    <p:extLst>
      <p:ext uri="{BB962C8B-B14F-4D97-AF65-F5344CB8AC3E}">
        <p14:creationId xmlns:p14="http://schemas.microsoft.com/office/powerpoint/2010/main" val="3272110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Coğrafi Bilgi Sistemi Yazılımlarının Karşılaştırılması</a:t>
            </a:r>
            <a:endParaRPr lang="tr-TR" dirty="0"/>
          </a:p>
        </p:txBody>
      </p:sp>
      <p:sp>
        <p:nvSpPr>
          <p:cNvPr id="3" name="İçerik Yer Tutucusu 2"/>
          <p:cNvSpPr>
            <a:spLocks noGrp="1"/>
          </p:cNvSpPr>
          <p:nvPr>
            <p:ph idx="1"/>
          </p:nvPr>
        </p:nvSpPr>
        <p:spPr/>
        <p:txBody>
          <a:bodyPr/>
          <a:lstStyle/>
          <a:p>
            <a:pPr marL="0" indent="0">
              <a:buNone/>
            </a:pPr>
            <a:r>
              <a:rPr lang="tr-TR" dirty="0" smtClean="0"/>
              <a:t>Açık Kaynak Kod </a:t>
            </a:r>
            <a:r>
              <a:rPr lang="tr-TR" dirty="0"/>
              <a:t>yazılımlarının temel zayıf yönlerini ele alacak olursak eğer bunlar:</a:t>
            </a:r>
          </a:p>
          <a:p>
            <a:pPr lvl="0"/>
            <a:r>
              <a:rPr lang="tr-TR" dirty="0"/>
              <a:t>Yazılımın kurulumu için belirli ölçüde tecrübe gereksinimi</a:t>
            </a:r>
          </a:p>
          <a:p>
            <a:pPr lvl="0"/>
            <a:r>
              <a:rPr lang="tr-TR" dirty="0"/>
              <a:t>Kullanımı için de belirli düzeyde eğitim bilgisi</a:t>
            </a:r>
          </a:p>
          <a:p>
            <a:pPr lvl="0"/>
            <a:r>
              <a:rPr lang="tr-TR" dirty="0"/>
              <a:t>Aşırı derecede eklentilere dayalı çalışmaları sebebi ile KKK yazılımlarına göre biraz daha yavaş çalışmalar AKK yazılımlarının zayıf yönleridir.</a:t>
            </a:r>
          </a:p>
          <a:p>
            <a:endParaRPr lang="tr-TR" dirty="0"/>
          </a:p>
        </p:txBody>
      </p:sp>
    </p:spTree>
    <p:extLst>
      <p:ext uri="{BB962C8B-B14F-4D97-AF65-F5344CB8AC3E}">
        <p14:creationId xmlns:p14="http://schemas.microsoft.com/office/powerpoint/2010/main" val="912560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Coğrafi Bilgi Sistemi (CBS) Nedir?</a:t>
            </a:r>
            <a:endParaRPr lang="tr-TR" dirty="0"/>
          </a:p>
        </p:txBody>
      </p:sp>
      <p:sp>
        <p:nvSpPr>
          <p:cNvPr id="3" name="İçerik Yer Tutucusu 2"/>
          <p:cNvSpPr>
            <a:spLocks noGrp="1"/>
          </p:cNvSpPr>
          <p:nvPr>
            <p:ph idx="1"/>
          </p:nvPr>
        </p:nvSpPr>
        <p:spPr/>
        <p:txBody>
          <a:bodyPr/>
          <a:lstStyle/>
          <a:p>
            <a:r>
              <a:rPr lang="tr-TR" b="1" dirty="0"/>
              <a:t>CBS yeryüzünde var olan her türlü veriyi toplamayı, depolamayı ve analiz yapmayı sağlayan bilgisayar tabanlı bir sistemdir. </a:t>
            </a:r>
            <a:endParaRPr lang="tr-TR" dirty="0"/>
          </a:p>
        </p:txBody>
      </p:sp>
      <p:pic>
        <p:nvPicPr>
          <p:cNvPr id="1028" name="Picture 4" descr="C:\Users\ibrahim\Desktop\cb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4760" y="2930768"/>
            <a:ext cx="4023947" cy="3387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6273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Coğrafi Bilgi Sistemi Yazılımlarının Karşılaştırılması</a:t>
            </a:r>
            <a:endParaRPr lang="tr-TR" dirty="0"/>
          </a:p>
        </p:txBody>
      </p:sp>
      <p:sp>
        <p:nvSpPr>
          <p:cNvPr id="5" name="İçerik Yer Tutucusu 4"/>
          <p:cNvSpPr>
            <a:spLocks noGrp="1"/>
          </p:cNvSpPr>
          <p:nvPr>
            <p:ph idx="1"/>
          </p:nvPr>
        </p:nvSpPr>
        <p:spPr/>
        <p:txBody>
          <a:bodyPr/>
          <a:lstStyle/>
          <a:p>
            <a:pPr marL="0" indent="0">
              <a:buNone/>
            </a:pPr>
            <a:r>
              <a:rPr lang="tr-TR" dirty="0" smtClean="0"/>
              <a:t>Yazılım dilleri açısından :</a:t>
            </a:r>
          </a:p>
          <a:p>
            <a:r>
              <a:rPr lang="tr-TR" dirty="0" smtClean="0"/>
              <a:t>“</a:t>
            </a:r>
            <a:r>
              <a:rPr lang="tr-TR" dirty="0"/>
              <a:t>C” dili kullanılarak GRASS, Quantum GIS(QGIS),SAGA, ILWIS, TerraView, Thuban ve OpenEV, “Java” dili kullanılarak JUMP-OpenJUMP, uDig-DivaGIS, gvSIG, </a:t>
            </a:r>
            <a:r>
              <a:rPr lang="tr-TR" dirty="0" err="1"/>
              <a:t>Kosmo,“MS.NET</a:t>
            </a:r>
            <a:r>
              <a:rPr lang="tr-TR" dirty="0"/>
              <a:t>” platformu kullanılarak MapWindow ve son olarak “C”, “C++”, “Java” ve “Fortran” dillerini içeren MATLAB geliştirilmiştir. </a:t>
            </a:r>
          </a:p>
          <a:p>
            <a:r>
              <a:rPr lang="tr-TR" dirty="0"/>
              <a:t>Linux tabanlı CBS yazılımları ve masaüstü araçları diğer yazılımlar gibi kolayca kullanılabilmektedir. Microsoft Windows /.NET framework ile açık kaynak kod yazılım araçlarının oluşturmak ve geliştirmek için ortak bir platform oluşturmuştur</a:t>
            </a:r>
            <a:endParaRPr lang="tr-TR" dirty="0"/>
          </a:p>
        </p:txBody>
      </p:sp>
    </p:spTree>
    <p:extLst>
      <p:ext uri="{BB962C8B-B14F-4D97-AF65-F5344CB8AC3E}">
        <p14:creationId xmlns:p14="http://schemas.microsoft.com/office/powerpoint/2010/main" val="2630897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Coğrafi Bilgi Sistemi Yazılımlarının Karşılaştırılması</a:t>
            </a:r>
            <a:endParaRPr lang="tr-TR" dirty="0"/>
          </a:p>
        </p:txBody>
      </p:sp>
      <p:sp>
        <p:nvSpPr>
          <p:cNvPr id="3" name="İçerik Yer Tutucusu 2"/>
          <p:cNvSpPr>
            <a:spLocks noGrp="1"/>
          </p:cNvSpPr>
          <p:nvPr>
            <p:ph idx="1"/>
          </p:nvPr>
        </p:nvSpPr>
        <p:spPr/>
        <p:txBody>
          <a:bodyPr/>
          <a:lstStyle/>
          <a:p>
            <a:r>
              <a:rPr lang="tr-TR" dirty="0"/>
              <a:t>KKK CBS yazılımlarının kullanımı incelendiğinde kullanıcı arayüz tasarımları ve kullanımı zor olmamakla birlikte yazılımın bir bütün olarak çalışması olumlu yönleri olarak ele alınabilmektedir. </a:t>
            </a:r>
          </a:p>
          <a:p>
            <a:r>
              <a:rPr lang="tr-TR" dirty="0"/>
              <a:t>AKK CBS yazılımlarında ise kullanıcı arayüz tasarımlarının eksikliği ve bazı sistemlerin karmaşıklığı kullanıcılara zorluk yaşatmakla birlikte sistemin çalışması da daha ağır ve yavaş olabildiği görülmüştür. ÖAKK CBS yazılımların artması bu alanda yapılan çalışmaları olumlu yönde etkileyerek yazılımların daha verimli ve kullanışlı bir hale gelmesinde yardımcı olmaktadır.</a:t>
            </a:r>
            <a:endParaRPr lang="tr-TR" dirty="0"/>
          </a:p>
        </p:txBody>
      </p:sp>
    </p:spTree>
    <p:extLst>
      <p:ext uri="{BB962C8B-B14F-4D97-AF65-F5344CB8AC3E}">
        <p14:creationId xmlns:p14="http://schemas.microsoft.com/office/powerpoint/2010/main" val="896141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Türkiye’de Coğrafi Bilgi Sistemi Yazılımları</a:t>
            </a:r>
            <a:endParaRPr lang="tr-TR" dirty="0"/>
          </a:p>
        </p:txBody>
      </p:sp>
      <p:sp>
        <p:nvSpPr>
          <p:cNvPr id="3" name="İçerik Yer Tutucusu 2"/>
          <p:cNvSpPr>
            <a:spLocks noGrp="1"/>
          </p:cNvSpPr>
          <p:nvPr>
            <p:ph idx="1"/>
          </p:nvPr>
        </p:nvSpPr>
        <p:spPr/>
        <p:txBody>
          <a:bodyPr/>
          <a:lstStyle/>
          <a:p>
            <a:r>
              <a:rPr lang="tr-TR" dirty="0"/>
              <a:t>2011 yılında ülkemizde Çevre ve Şehircilik Bakanlığı bünyesinde CBS genel müdürlüğü kurulmasıyla CBS çalışmaları ivme kazanmıştır. Türkiye Ulusal Coğrafi Bilgi Sistemi (TYCBS) projesi kapsamında kurumlar arası veri paylaşımını düzenleyecek olan taslağı hazırlamış ve Kent Bilgi Sistemi standartları oluşturulmuştur. </a:t>
            </a:r>
            <a:endParaRPr lang="tr-TR" dirty="0" smtClean="0"/>
          </a:p>
          <a:p>
            <a:r>
              <a:rPr lang="tr-TR" dirty="0" smtClean="0"/>
              <a:t>Mekansal </a:t>
            </a:r>
            <a:r>
              <a:rPr lang="tr-TR" dirty="0"/>
              <a:t>veri arşivi, mekânsal veri bilgi sistemi, bakanlıklar mekânsal veri envanteri, </a:t>
            </a:r>
            <a:r>
              <a:rPr lang="tr-TR" dirty="0" err="1"/>
              <a:t>Inspire</a:t>
            </a:r>
            <a:r>
              <a:rPr lang="tr-TR" dirty="0"/>
              <a:t> kapasite geliştirme projesi, Türkiye vektörel harita bilgisi, bilişim stratejisi ve fizibilite etüdü CBS projeleri gerçekleştirilecektir. </a:t>
            </a:r>
            <a:endParaRPr lang="tr-TR" dirty="0" smtClean="0"/>
          </a:p>
          <a:p>
            <a:endParaRPr lang="tr-TR" dirty="0"/>
          </a:p>
        </p:txBody>
      </p:sp>
    </p:spTree>
    <p:extLst>
      <p:ext uri="{BB962C8B-B14F-4D97-AF65-F5344CB8AC3E}">
        <p14:creationId xmlns:p14="http://schemas.microsoft.com/office/powerpoint/2010/main" val="2568057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Türkiye’de Coğrafi Bilgi Sistemi Yazılımları</a:t>
            </a:r>
          </a:p>
        </p:txBody>
      </p:sp>
      <p:sp>
        <p:nvSpPr>
          <p:cNvPr id="3" name="İçerik Yer Tutucusu 2"/>
          <p:cNvSpPr>
            <a:spLocks noGrp="1"/>
          </p:cNvSpPr>
          <p:nvPr>
            <p:ph idx="1"/>
          </p:nvPr>
        </p:nvSpPr>
        <p:spPr/>
        <p:txBody>
          <a:bodyPr/>
          <a:lstStyle/>
          <a:p>
            <a:r>
              <a:rPr lang="tr-TR" dirty="0"/>
              <a:t>Orman ve Su İşleri Bakanlığının CBS ile ilgili çalışmaları ise; korunan alanlar, arazi örtüsü, orman bilgi sistemi, meteoroloji veritabanı, Nuh’un gemisi, yabancı hayatı, ağaçlandırma veritabanı, su veritabanı ve inspire olarak görülmektedir. </a:t>
            </a:r>
          </a:p>
          <a:p>
            <a:endParaRPr lang="tr-TR" dirty="0"/>
          </a:p>
        </p:txBody>
      </p:sp>
      <p:pic>
        <p:nvPicPr>
          <p:cNvPr id="7170" name="Picture 2" descr="C:\Users\ibrahim\Desktop\03-SV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742" y="3370509"/>
            <a:ext cx="1815482" cy="172903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ibrahim\Desktop\02-ORBI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7332" y="3393345"/>
            <a:ext cx="1893284" cy="180312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ibrahim\Desktop\04-MVT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3425" y="3370509"/>
            <a:ext cx="1927713" cy="1835917"/>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ibrahim\Desktop\06-NG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0962" y="3370509"/>
            <a:ext cx="1951037" cy="185813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ibrahim\Desktop\07-NG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8742" y="5050082"/>
            <a:ext cx="1787530" cy="1702410"/>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C:\Users\ibrahim\Desktop\13-INSPIRE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7332" y="5099538"/>
            <a:ext cx="1893283" cy="1652953"/>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ibrahim\Desktop\08-Agaclandirma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43425" y="5099539"/>
            <a:ext cx="1887537" cy="1668444"/>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C:\Users\ibrahim\Desktop\05-KA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52331" y="5083256"/>
            <a:ext cx="1929667" cy="1701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272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435796126"/>
              </p:ext>
            </p:extLst>
          </p:nvPr>
        </p:nvGraphicFramePr>
        <p:xfrm>
          <a:off x="539261" y="644770"/>
          <a:ext cx="8569569" cy="5733953"/>
        </p:xfrm>
        <a:graphic>
          <a:graphicData uri="http://schemas.openxmlformats.org/drawingml/2006/table">
            <a:tbl>
              <a:tblPr firstRow="1" firstCol="1" bandRow="1">
                <a:tableStyleId>{5C22544A-7EE6-4342-B048-85BDC9FD1C3A}</a:tableStyleId>
              </a:tblPr>
              <a:tblGrid>
                <a:gridCol w="2724190"/>
                <a:gridCol w="5845379"/>
              </a:tblGrid>
              <a:tr h="257379">
                <a:tc>
                  <a:txBody>
                    <a:bodyPr/>
                    <a:lstStyle/>
                    <a:p>
                      <a:pPr algn="ctr">
                        <a:spcAft>
                          <a:spcPts val="0"/>
                        </a:spcAft>
                      </a:pPr>
                      <a:r>
                        <a:rPr lang="tr-TR" sz="1400" dirty="0">
                          <a:effectLst/>
                        </a:rPr>
                        <a:t>Program Adı</a:t>
                      </a:r>
                      <a:endParaRPr lang="tr-TR" sz="1400" dirty="0">
                        <a:effectLst/>
                        <a:latin typeface="Times New Roman"/>
                        <a:ea typeface="Times New Roman"/>
                      </a:endParaRPr>
                    </a:p>
                  </a:txBody>
                  <a:tcPr marL="42601" marR="42601" marT="0" marB="0"/>
                </a:tc>
                <a:tc>
                  <a:txBody>
                    <a:bodyPr/>
                    <a:lstStyle/>
                    <a:p>
                      <a:pPr algn="ctr">
                        <a:spcAft>
                          <a:spcPts val="0"/>
                        </a:spcAft>
                      </a:pPr>
                      <a:r>
                        <a:rPr lang="tr-TR" sz="1400">
                          <a:effectLst/>
                        </a:rPr>
                        <a:t>İnternet Adresi</a:t>
                      </a:r>
                      <a:endParaRPr lang="tr-TR" sz="1400">
                        <a:effectLst/>
                        <a:latin typeface="Times New Roman"/>
                        <a:ea typeface="Times New Roman"/>
                      </a:endParaRPr>
                    </a:p>
                  </a:txBody>
                  <a:tcPr marL="42601" marR="42601" marT="0" marB="0"/>
                </a:tc>
              </a:tr>
              <a:tr h="257379">
                <a:tc>
                  <a:txBody>
                    <a:bodyPr/>
                    <a:lstStyle/>
                    <a:p>
                      <a:pPr algn="l">
                        <a:spcAft>
                          <a:spcPts val="0"/>
                        </a:spcAft>
                      </a:pPr>
                      <a:r>
                        <a:rPr lang="tr-TR" sz="1400" dirty="0" err="1">
                          <a:effectLst/>
                        </a:rPr>
                        <a:t>Grass</a:t>
                      </a:r>
                      <a:endParaRPr lang="tr-TR" sz="1400" dirty="0">
                        <a:effectLst/>
                        <a:latin typeface="Times New Roman"/>
                        <a:ea typeface="Times New Roman"/>
                      </a:endParaRPr>
                    </a:p>
                  </a:txBody>
                  <a:tcPr marL="42601" marR="42601" marT="0" marB="0"/>
                </a:tc>
                <a:tc>
                  <a:txBody>
                    <a:bodyPr/>
                    <a:lstStyle/>
                    <a:p>
                      <a:pPr algn="just">
                        <a:spcAft>
                          <a:spcPts val="0"/>
                        </a:spcAft>
                      </a:pPr>
                      <a:r>
                        <a:rPr lang="tr-TR" sz="1400" u="sng">
                          <a:effectLst/>
                          <a:hlinkClick r:id="rId2"/>
                        </a:rPr>
                        <a:t>http://grass.osgeo.org/download/</a:t>
                      </a:r>
                      <a:endParaRPr lang="tr-TR" sz="1400">
                        <a:effectLst/>
                        <a:latin typeface="Times New Roman"/>
                        <a:ea typeface="Times New Roman"/>
                      </a:endParaRPr>
                    </a:p>
                  </a:txBody>
                  <a:tcPr marL="42601" marR="42601" marT="0" marB="0"/>
                </a:tc>
              </a:tr>
              <a:tr h="257379">
                <a:tc>
                  <a:txBody>
                    <a:bodyPr/>
                    <a:lstStyle/>
                    <a:p>
                      <a:pPr algn="l">
                        <a:spcAft>
                          <a:spcPts val="0"/>
                        </a:spcAft>
                      </a:pPr>
                      <a:r>
                        <a:rPr lang="tr-TR" sz="1400" dirty="0">
                          <a:effectLst/>
                        </a:rPr>
                        <a:t>Quantum GIS (QGIS)</a:t>
                      </a:r>
                      <a:endParaRPr lang="tr-TR" sz="1400" dirty="0">
                        <a:effectLst/>
                        <a:latin typeface="Times New Roman"/>
                        <a:ea typeface="Times New Roman"/>
                      </a:endParaRPr>
                    </a:p>
                  </a:txBody>
                  <a:tcPr marL="42601" marR="42601" marT="0" marB="0"/>
                </a:tc>
                <a:tc>
                  <a:txBody>
                    <a:bodyPr/>
                    <a:lstStyle/>
                    <a:p>
                      <a:pPr algn="just">
                        <a:spcAft>
                          <a:spcPts val="0"/>
                        </a:spcAft>
                      </a:pPr>
                      <a:r>
                        <a:rPr lang="tr-TR" sz="1400" u="sng">
                          <a:effectLst/>
                          <a:hlinkClick r:id="rId3"/>
                        </a:rPr>
                        <a:t>http://www.qgis.org/tr/site/forusers/download.html</a:t>
                      </a:r>
                      <a:endParaRPr lang="tr-TR" sz="1400">
                        <a:effectLst/>
                        <a:latin typeface="Times New Roman"/>
                        <a:ea typeface="Times New Roman"/>
                      </a:endParaRPr>
                    </a:p>
                  </a:txBody>
                  <a:tcPr marL="42601" marR="42601" marT="0" marB="0"/>
                </a:tc>
              </a:tr>
              <a:tr h="257379">
                <a:tc>
                  <a:txBody>
                    <a:bodyPr/>
                    <a:lstStyle/>
                    <a:p>
                      <a:pPr algn="l">
                        <a:spcAft>
                          <a:spcPts val="0"/>
                        </a:spcAft>
                      </a:pPr>
                      <a:r>
                        <a:rPr lang="tr-TR" sz="1400" dirty="0" err="1">
                          <a:effectLst/>
                        </a:rPr>
                        <a:t>Saga</a:t>
                      </a:r>
                      <a:endParaRPr lang="tr-TR" sz="1400" dirty="0">
                        <a:effectLst/>
                        <a:latin typeface="Times New Roman"/>
                        <a:ea typeface="Times New Roman"/>
                      </a:endParaRPr>
                    </a:p>
                  </a:txBody>
                  <a:tcPr marL="42601" marR="42601" marT="0" marB="0"/>
                </a:tc>
                <a:tc>
                  <a:txBody>
                    <a:bodyPr/>
                    <a:lstStyle/>
                    <a:p>
                      <a:pPr algn="just">
                        <a:spcAft>
                          <a:spcPts val="0"/>
                        </a:spcAft>
                      </a:pPr>
                      <a:r>
                        <a:rPr lang="tr-TR" sz="1400" u="sng">
                          <a:effectLst/>
                          <a:hlinkClick r:id="rId4"/>
                        </a:rPr>
                        <a:t>http://sourceforge.net/projects/saga-gis/files/</a:t>
                      </a:r>
                      <a:endParaRPr lang="tr-TR" sz="1400">
                        <a:effectLst/>
                        <a:latin typeface="Times New Roman"/>
                        <a:ea typeface="Times New Roman"/>
                      </a:endParaRPr>
                    </a:p>
                  </a:txBody>
                  <a:tcPr marL="42601" marR="42601" marT="0" marB="0"/>
                </a:tc>
              </a:tr>
              <a:tr h="372898">
                <a:tc>
                  <a:txBody>
                    <a:bodyPr/>
                    <a:lstStyle/>
                    <a:p>
                      <a:pPr algn="l">
                        <a:spcAft>
                          <a:spcPts val="0"/>
                        </a:spcAft>
                      </a:pPr>
                      <a:r>
                        <a:rPr lang="tr-TR" sz="1400" dirty="0" err="1">
                          <a:effectLst/>
                        </a:rPr>
                        <a:t>Ilwis</a:t>
                      </a:r>
                      <a:endParaRPr lang="tr-TR" sz="1400" dirty="0">
                        <a:effectLst/>
                        <a:latin typeface="Times New Roman"/>
                        <a:ea typeface="Times New Roman"/>
                      </a:endParaRPr>
                    </a:p>
                  </a:txBody>
                  <a:tcPr marL="42601" marR="42601" marT="0" marB="0"/>
                </a:tc>
                <a:tc>
                  <a:txBody>
                    <a:bodyPr/>
                    <a:lstStyle/>
                    <a:p>
                      <a:pPr algn="just">
                        <a:spcAft>
                          <a:spcPts val="0"/>
                        </a:spcAft>
                      </a:pPr>
                      <a:r>
                        <a:rPr lang="tr-TR" sz="1400" u="sng" dirty="0">
                          <a:effectLst/>
                          <a:hlinkClick r:id="rId5"/>
                        </a:rPr>
                        <a:t>http://www.ilwis.org/open_source_gis_ilwis_download.htm</a:t>
                      </a:r>
                      <a:endParaRPr lang="tr-TR" sz="1400" dirty="0">
                        <a:effectLst/>
                        <a:latin typeface="Times New Roman"/>
                        <a:ea typeface="Times New Roman"/>
                      </a:endParaRPr>
                    </a:p>
                  </a:txBody>
                  <a:tcPr marL="42601" marR="42601" marT="0" marB="0"/>
                </a:tc>
              </a:tr>
              <a:tr h="257379">
                <a:tc>
                  <a:txBody>
                    <a:bodyPr/>
                    <a:lstStyle/>
                    <a:p>
                      <a:pPr algn="l">
                        <a:spcAft>
                          <a:spcPts val="0"/>
                        </a:spcAft>
                      </a:pPr>
                      <a:r>
                        <a:rPr lang="tr-TR" sz="1400" dirty="0">
                          <a:effectLst/>
                        </a:rPr>
                        <a:t>TerraView</a:t>
                      </a:r>
                      <a:endParaRPr lang="tr-TR" sz="1400" dirty="0">
                        <a:effectLst/>
                        <a:latin typeface="Times New Roman"/>
                        <a:ea typeface="Times New Roman"/>
                      </a:endParaRPr>
                    </a:p>
                  </a:txBody>
                  <a:tcPr marL="42601" marR="42601" marT="0" marB="0"/>
                </a:tc>
                <a:tc>
                  <a:txBody>
                    <a:bodyPr/>
                    <a:lstStyle/>
                    <a:p>
                      <a:pPr algn="just">
                        <a:spcAft>
                          <a:spcPts val="0"/>
                        </a:spcAft>
                      </a:pPr>
                      <a:r>
                        <a:rPr lang="tr-TR" sz="1400" u="sng">
                          <a:effectLst/>
                          <a:hlinkClick r:id="rId6"/>
                        </a:rPr>
                        <a:t>http://terraview.software.informer.com/download/</a:t>
                      </a:r>
                      <a:endParaRPr lang="tr-TR" sz="1400">
                        <a:effectLst/>
                        <a:latin typeface="Times New Roman"/>
                        <a:ea typeface="Times New Roman"/>
                      </a:endParaRPr>
                    </a:p>
                  </a:txBody>
                  <a:tcPr marL="42601" marR="42601" marT="0" marB="0"/>
                </a:tc>
              </a:tr>
              <a:tr h="257379">
                <a:tc>
                  <a:txBody>
                    <a:bodyPr/>
                    <a:lstStyle/>
                    <a:p>
                      <a:pPr algn="l">
                        <a:spcAft>
                          <a:spcPts val="0"/>
                        </a:spcAft>
                      </a:pPr>
                      <a:r>
                        <a:rPr lang="tr-TR" sz="1400" dirty="0">
                          <a:effectLst/>
                        </a:rPr>
                        <a:t>Thuban</a:t>
                      </a:r>
                      <a:endParaRPr lang="tr-TR" sz="1400" dirty="0">
                        <a:effectLst/>
                        <a:latin typeface="Times New Roman"/>
                        <a:ea typeface="Times New Roman"/>
                      </a:endParaRPr>
                    </a:p>
                  </a:txBody>
                  <a:tcPr marL="42601" marR="42601" marT="0" marB="0"/>
                </a:tc>
                <a:tc>
                  <a:txBody>
                    <a:bodyPr/>
                    <a:lstStyle/>
                    <a:p>
                      <a:pPr algn="just">
                        <a:spcAft>
                          <a:spcPts val="0"/>
                        </a:spcAft>
                      </a:pPr>
                      <a:r>
                        <a:rPr lang="tr-TR" sz="1400" u="sng">
                          <a:effectLst/>
                          <a:hlinkClick r:id="rId7"/>
                        </a:rPr>
                        <a:t>http://thuban.intevation.org/download.html</a:t>
                      </a:r>
                      <a:endParaRPr lang="tr-TR" sz="1400">
                        <a:effectLst/>
                        <a:latin typeface="Times New Roman"/>
                        <a:ea typeface="Times New Roman"/>
                      </a:endParaRPr>
                    </a:p>
                  </a:txBody>
                  <a:tcPr marL="42601" marR="42601" marT="0" marB="0"/>
                </a:tc>
              </a:tr>
              <a:tr h="372898">
                <a:tc>
                  <a:txBody>
                    <a:bodyPr/>
                    <a:lstStyle/>
                    <a:p>
                      <a:pPr algn="l">
                        <a:spcAft>
                          <a:spcPts val="0"/>
                        </a:spcAft>
                      </a:pPr>
                      <a:r>
                        <a:rPr lang="tr-TR" sz="1400" dirty="0" err="1">
                          <a:effectLst/>
                        </a:rPr>
                        <a:t>OpenEv</a:t>
                      </a:r>
                      <a:endParaRPr lang="tr-TR" sz="1400" dirty="0">
                        <a:effectLst/>
                        <a:latin typeface="Times New Roman"/>
                        <a:ea typeface="Times New Roman"/>
                      </a:endParaRPr>
                    </a:p>
                  </a:txBody>
                  <a:tcPr marL="42601" marR="42601" marT="0" marB="0"/>
                </a:tc>
                <a:tc>
                  <a:txBody>
                    <a:bodyPr/>
                    <a:lstStyle/>
                    <a:p>
                      <a:pPr algn="just">
                        <a:spcAft>
                          <a:spcPts val="0"/>
                        </a:spcAft>
                      </a:pPr>
                      <a:r>
                        <a:rPr lang="tr-TR" sz="1400" u="sng">
                          <a:effectLst/>
                          <a:hlinkClick r:id="rId8"/>
                        </a:rPr>
                        <a:t>http://openev.sourceforge.net/index.php?page=download</a:t>
                      </a:r>
                      <a:endParaRPr lang="tr-TR" sz="1400">
                        <a:effectLst/>
                        <a:latin typeface="Times New Roman"/>
                        <a:ea typeface="Times New Roman"/>
                      </a:endParaRPr>
                    </a:p>
                  </a:txBody>
                  <a:tcPr marL="42601" marR="42601" marT="0" marB="0"/>
                </a:tc>
              </a:tr>
              <a:tr h="386068">
                <a:tc>
                  <a:txBody>
                    <a:bodyPr/>
                    <a:lstStyle/>
                    <a:p>
                      <a:pPr algn="l">
                        <a:spcAft>
                          <a:spcPts val="0"/>
                        </a:spcAft>
                      </a:pPr>
                      <a:r>
                        <a:rPr lang="tr-TR" sz="1400" dirty="0" err="1">
                          <a:effectLst/>
                        </a:rPr>
                        <a:t>Jump</a:t>
                      </a:r>
                      <a:r>
                        <a:rPr lang="tr-TR" sz="1400" dirty="0">
                          <a:effectLst/>
                        </a:rPr>
                        <a:t> – </a:t>
                      </a:r>
                      <a:r>
                        <a:rPr lang="tr-TR" sz="1400" dirty="0" err="1">
                          <a:effectLst/>
                        </a:rPr>
                        <a:t>OpenJump</a:t>
                      </a:r>
                      <a:endParaRPr lang="tr-TR" sz="1400" dirty="0">
                        <a:effectLst/>
                        <a:latin typeface="Times New Roman"/>
                        <a:ea typeface="Times New Roman"/>
                      </a:endParaRPr>
                    </a:p>
                  </a:txBody>
                  <a:tcPr marL="42601" marR="42601" marT="0" marB="0"/>
                </a:tc>
                <a:tc>
                  <a:txBody>
                    <a:bodyPr/>
                    <a:lstStyle/>
                    <a:p>
                      <a:pPr algn="just">
                        <a:spcAft>
                          <a:spcPts val="0"/>
                        </a:spcAft>
                      </a:pPr>
                      <a:r>
                        <a:rPr lang="tr-TR" sz="1400" u="sng">
                          <a:effectLst/>
                          <a:hlinkClick r:id="rId9"/>
                        </a:rPr>
                        <a:t>http://sourceforge.net/projects/jump-pilot/files/ OpenJUMP /1.8.0/</a:t>
                      </a:r>
                      <a:endParaRPr lang="tr-TR" sz="1400">
                        <a:effectLst/>
                        <a:latin typeface="Times New Roman"/>
                        <a:ea typeface="Times New Roman"/>
                      </a:endParaRPr>
                    </a:p>
                  </a:txBody>
                  <a:tcPr marL="42601" marR="42601" marT="0" marB="0"/>
                </a:tc>
              </a:tr>
              <a:tr h="257379">
                <a:tc>
                  <a:txBody>
                    <a:bodyPr/>
                    <a:lstStyle/>
                    <a:p>
                      <a:pPr algn="l">
                        <a:spcAft>
                          <a:spcPts val="0"/>
                        </a:spcAft>
                      </a:pPr>
                      <a:r>
                        <a:rPr lang="tr-TR" sz="1400" dirty="0" err="1">
                          <a:effectLst/>
                        </a:rPr>
                        <a:t>uDig</a:t>
                      </a:r>
                      <a:r>
                        <a:rPr lang="tr-TR" sz="1400" dirty="0">
                          <a:effectLst/>
                        </a:rPr>
                        <a:t> – </a:t>
                      </a:r>
                      <a:r>
                        <a:rPr lang="tr-TR" sz="1400" dirty="0" err="1">
                          <a:effectLst/>
                        </a:rPr>
                        <a:t>DivaGIS</a:t>
                      </a:r>
                      <a:endParaRPr lang="tr-TR" sz="1400" dirty="0">
                        <a:effectLst/>
                        <a:latin typeface="Times New Roman"/>
                        <a:ea typeface="Times New Roman"/>
                      </a:endParaRPr>
                    </a:p>
                  </a:txBody>
                  <a:tcPr marL="42601" marR="42601" marT="0" marB="0"/>
                </a:tc>
                <a:tc>
                  <a:txBody>
                    <a:bodyPr/>
                    <a:lstStyle/>
                    <a:p>
                      <a:pPr algn="just">
                        <a:spcAft>
                          <a:spcPts val="0"/>
                        </a:spcAft>
                      </a:pPr>
                      <a:r>
                        <a:rPr lang="tr-TR" sz="1400" u="sng">
                          <a:effectLst/>
                          <a:hlinkClick r:id="rId10"/>
                        </a:rPr>
                        <a:t>http://udig.refractions.net/download/</a:t>
                      </a:r>
                      <a:endParaRPr lang="tr-TR" sz="1400">
                        <a:effectLst/>
                        <a:latin typeface="Times New Roman"/>
                        <a:ea typeface="Times New Roman"/>
                      </a:endParaRPr>
                    </a:p>
                  </a:txBody>
                  <a:tcPr marL="42601" marR="42601" marT="0" marB="0"/>
                </a:tc>
              </a:tr>
              <a:tr h="372898">
                <a:tc>
                  <a:txBody>
                    <a:bodyPr/>
                    <a:lstStyle/>
                    <a:p>
                      <a:pPr algn="l">
                        <a:spcAft>
                          <a:spcPts val="0"/>
                        </a:spcAft>
                      </a:pPr>
                      <a:r>
                        <a:rPr lang="tr-TR" sz="1400" dirty="0">
                          <a:effectLst/>
                        </a:rPr>
                        <a:t>gvSIG</a:t>
                      </a:r>
                      <a:endParaRPr lang="tr-TR" sz="1400" dirty="0">
                        <a:effectLst/>
                        <a:latin typeface="Times New Roman"/>
                        <a:ea typeface="Times New Roman"/>
                      </a:endParaRPr>
                    </a:p>
                  </a:txBody>
                  <a:tcPr marL="42601" marR="42601" marT="0" marB="0"/>
                </a:tc>
                <a:tc>
                  <a:txBody>
                    <a:bodyPr/>
                    <a:lstStyle/>
                    <a:p>
                      <a:pPr algn="just">
                        <a:spcAft>
                          <a:spcPts val="0"/>
                        </a:spcAft>
                      </a:pPr>
                      <a:r>
                        <a:rPr lang="tr-TR" sz="1400" u="sng">
                          <a:effectLst/>
                          <a:hlinkClick r:id="rId11"/>
                        </a:rPr>
                        <a:t>http://www.gvsig.org/web/projects/gvsig-desktop/official</a:t>
                      </a:r>
                      <a:endParaRPr lang="tr-TR" sz="1400">
                        <a:effectLst/>
                        <a:latin typeface="Times New Roman"/>
                        <a:ea typeface="Times New Roman"/>
                      </a:endParaRPr>
                    </a:p>
                  </a:txBody>
                  <a:tcPr marL="42601" marR="42601" marT="0" marB="0"/>
                </a:tc>
              </a:tr>
              <a:tr h="386068">
                <a:tc>
                  <a:txBody>
                    <a:bodyPr/>
                    <a:lstStyle/>
                    <a:p>
                      <a:pPr algn="l">
                        <a:spcAft>
                          <a:spcPts val="0"/>
                        </a:spcAft>
                      </a:pPr>
                      <a:r>
                        <a:rPr lang="tr-TR" sz="1400" dirty="0">
                          <a:effectLst/>
                        </a:rPr>
                        <a:t>Kosmo</a:t>
                      </a:r>
                      <a:endParaRPr lang="tr-TR" sz="1400" dirty="0">
                        <a:effectLst/>
                        <a:latin typeface="Times New Roman"/>
                        <a:ea typeface="Times New Roman"/>
                      </a:endParaRPr>
                    </a:p>
                  </a:txBody>
                  <a:tcPr marL="42601" marR="42601" marT="0" marB="0"/>
                </a:tc>
                <a:tc>
                  <a:txBody>
                    <a:bodyPr/>
                    <a:lstStyle/>
                    <a:p>
                      <a:pPr algn="just">
                        <a:spcAft>
                          <a:spcPts val="0"/>
                        </a:spcAft>
                      </a:pPr>
                      <a:r>
                        <a:rPr lang="tr-TR" sz="1400" u="sng">
                          <a:effectLst/>
                          <a:hlinkClick r:id="rId12"/>
                        </a:rPr>
                        <a:t>http://www.opensig.es/index.php?option=com_docman&amp;Itemid=59</a:t>
                      </a:r>
                      <a:endParaRPr lang="tr-TR" sz="1400">
                        <a:effectLst/>
                        <a:latin typeface="Times New Roman"/>
                        <a:ea typeface="Times New Roman"/>
                      </a:endParaRPr>
                    </a:p>
                  </a:txBody>
                  <a:tcPr marL="42601" marR="42601" marT="0" marB="0"/>
                </a:tc>
              </a:tr>
              <a:tr h="386068">
                <a:tc>
                  <a:txBody>
                    <a:bodyPr/>
                    <a:lstStyle/>
                    <a:p>
                      <a:pPr algn="l">
                        <a:spcAft>
                          <a:spcPts val="0"/>
                        </a:spcAft>
                      </a:pPr>
                      <a:r>
                        <a:rPr lang="tr-TR" sz="1400" dirty="0">
                          <a:effectLst/>
                        </a:rPr>
                        <a:t>MapWindow</a:t>
                      </a:r>
                      <a:endParaRPr lang="tr-TR" sz="1400" dirty="0">
                        <a:effectLst/>
                        <a:latin typeface="Times New Roman"/>
                        <a:ea typeface="Times New Roman"/>
                      </a:endParaRPr>
                    </a:p>
                  </a:txBody>
                  <a:tcPr marL="42601" marR="42601" marT="0" marB="0"/>
                </a:tc>
                <a:tc>
                  <a:txBody>
                    <a:bodyPr/>
                    <a:lstStyle/>
                    <a:p>
                      <a:pPr algn="just">
                        <a:spcAft>
                          <a:spcPts val="0"/>
                        </a:spcAft>
                      </a:pPr>
                      <a:r>
                        <a:rPr lang="tr-TR" sz="1400" u="sng">
                          <a:effectLst/>
                          <a:hlinkClick r:id="rId13"/>
                        </a:rPr>
                        <a:t>http://www.mapwindow.org/apps/wiki/doku.php?id=download</a:t>
                      </a:r>
                      <a:endParaRPr lang="tr-TR" sz="1400">
                        <a:effectLst/>
                        <a:latin typeface="Times New Roman"/>
                        <a:ea typeface="Times New Roman"/>
                      </a:endParaRPr>
                    </a:p>
                  </a:txBody>
                  <a:tcPr marL="42601" marR="42601" marT="0" marB="0"/>
                </a:tc>
              </a:tr>
              <a:tr h="386068">
                <a:tc>
                  <a:txBody>
                    <a:bodyPr/>
                    <a:lstStyle/>
                    <a:p>
                      <a:pPr algn="l">
                        <a:spcAft>
                          <a:spcPts val="0"/>
                        </a:spcAft>
                      </a:pPr>
                      <a:r>
                        <a:rPr lang="tr-TR" sz="1400" dirty="0">
                          <a:effectLst/>
                        </a:rPr>
                        <a:t>ArcGIS</a:t>
                      </a:r>
                      <a:endParaRPr lang="tr-TR" sz="1400" dirty="0">
                        <a:effectLst/>
                        <a:latin typeface="Times New Roman"/>
                        <a:ea typeface="Times New Roman"/>
                      </a:endParaRPr>
                    </a:p>
                  </a:txBody>
                  <a:tcPr marL="42601" marR="42601" marT="0" marB="0"/>
                </a:tc>
                <a:tc>
                  <a:txBody>
                    <a:bodyPr/>
                    <a:lstStyle/>
                    <a:p>
                      <a:pPr algn="just">
                        <a:spcAft>
                          <a:spcPts val="0"/>
                        </a:spcAft>
                      </a:pPr>
                      <a:r>
                        <a:rPr lang="tr-TR" sz="1400" u="sng">
                          <a:effectLst/>
                          <a:hlinkClick r:id="rId14"/>
                        </a:rPr>
                        <a:t>http://www.esri.com/software/arcgis/arcgis-for-desktop/free-trial</a:t>
                      </a:r>
                      <a:endParaRPr lang="tr-TR" sz="1400">
                        <a:effectLst/>
                        <a:latin typeface="Times New Roman"/>
                        <a:ea typeface="Times New Roman"/>
                      </a:endParaRPr>
                    </a:p>
                  </a:txBody>
                  <a:tcPr marL="42601" marR="42601" marT="0" marB="0"/>
                </a:tc>
              </a:tr>
              <a:tr h="497198">
                <a:tc>
                  <a:txBody>
                    <a:bodyPr/>
                    <a:lstStyle/>
                    <a:p>
                      <a:pPr algn="l">
                        <a:spcAft>
                          <a:spcPts val="0"/>
                        </a:spcAft>
                      </a:pPr>
                      <a:r>
                        <a:rPr lang="tr-TR" sz="1400" dirty="0">
                          <a:effectLst/>
                        </a:rPr>
                        <a:t>Autodesk</a:t>
                      </a:r>
                      <a:endParaRPr lang="tr-TR" sz="1400" dirty="0">
                        <a:effectLst/>
                        <a:latin typeface="Times New Roman"/>
                        <a:ea typeface="Times New Roman"/>
                      </a:endParaRPr>
                    </a:p>
                  </a:txBody>
                  <a:tcPr marL="42601" marR="42601" marT="0" marB="0"/>
                </a:tc>
                <a:tc>
                  <a:txBody>
                    <a:bodyPr/>
                    <a:lstStyle/>
                    <a:p>
                      <a:pPr algn="just">
                        <a:spcAft>
                          <a:spcPts val="0"/>
                        </a:spcAft>
                      </a:pPr>
                      <a:r>
                        <a:rPr lang="tr-TR" sz="1400" u="sng">
                          <a:effectLst/>
                          <a:hlinkClick r:id="rId15"/>
                        </a:rPr>
                        <a:t>http://usa.autodesk.com/design-review/download/?id=1 2423405&amp;siteID=123112</a:t>
                      </a:r>
                      <a:endParaRPr lang="tr-TR" sz="1400">
                        <a:effectLst/>
                        <a:latin typeface="Times New Roman"/>
                        <a:ea typeface="Times New Roman"/>
                      </a:endParaRPr>
                    </a:p>
                  </a:txBody>
                  <a:tcPr marL="42601" marR="42601" marT="0" marB="0"/>
                </a:tc>
              </a:tr>
              <a:tr h="386068">
                <a:tc>
                  <a:txBody>
                    <a:bodyPr/>
                    <a:lstStyle/>
                    <a:p>
                      <a:pPr algn="l">
                        <a:spcAft>
                          <a:spcPts val="0"/>
                        </a:spcAft>
                      </a:pPr>
                      <a:r>
                        <a:rPr lang="tr-TR" sz="1400" dirty="0" err="1">
                          <a:effectLst/>
                        </a:rPr>
                        <a:t>AutoCad</a:t>
                      </a:r>
                      <a:r>
                        <a:rPr lang="tr-TR" sz="1400" dirty="0">
                          <a:effectLst/>
                        </a:rPr>
                        <a:t> Map 3D</a:t>
                      </a:r>
                      <a:endParaRPr lang="tr-TR" sz="1400" dirty="0">
                        <a:effectLst/>
                        <a:latin typeface="Times New Roman"/>
                        <a:ea typeface="Times New Roman"/>
                      </a:endParaRPr>
                    </a:p>
                  </a:txBody>
                  <a:tcPr marL="42601" marR="42601" marT="0" marB="0"/>
                </a:tc>
                <a:tc>
                  <a:txBody>
                    <a:bodyPr/>
                    <a:lstStyle/>
                    <a:p>
                      <a:pPr algn="just">
                        <a:spcAft>
                          <a:spcPts val="0"/>
                        </a:spcAft>
                      </a:pPr>
                      <a:r>
                        <a:rPr lang="tr-TR" sz="1400" u="sng">
                          <a:effectLst/>
                          <a:hlinkClick r:id="rId16"/>
                        </a:rPr>
                        <a:t>http://www.autodesk.com/education/free-software/autocad-map-3d#</a:t>
                      </a:r>
                      <a:endParaRPr lang="tr-TR" sz="1400">
                        <a:effectLst/>
                        <a:latin typeface="Times New Roman"/>
                        <a:ea typeface="Times New Roman"/>
                      </a:endParaRPr>
                    </a:p>
                  </a:txBody>
                  <a:tcPr marL="42601" marR="42601" marT="0" marB="0"/>
                </a:tc>
              </a:tr>
              <a:tr h="386068">
                <a:tc>
                  <a:txBody>
                    <a:bodyPr/>
                    <a:lstStyle/>
                    <a:p>
                      <a:pPr algn="l">
                        <a:spcAft>
                          <a:spcPts val="0"/>
                        </a:spcAft>
                      </a:pPr>
                      <a:r>
                        <a:rPr lang="tr-TR" sz="1400" dirty="0">
                          <a:effectLst/>
                        </a:rPr>
                        <a:t>MatLab Mapping Tools</a:t>
                      </a:r>
                      <a:endParaRPr lang="tr-TR" sz="1400" dirty="0">
                        <a:effectLst/>
                        <a:latin typeface="Times New Roman"/>
                        <a:ea typeface="Times New Roman"/>
                      </a:endParaRPr>
                    </a:p>
                  </a:txBody>
                  <a:tcPr marL="42601" marR="42601" marT="0" marB="0"/>
                </a:tc>
                <a:tc>
                  <a:txBody>
                    <a:bodyPr/>
                    <a:lstStyle/>
                    <a:p>
                      <a:pPr algn="just">
                        <a:spcAft>
                          <a:spcPts val="0"/>
                        </a:spcAft>
                      </a:pPr>
                      <a:r>
                        <a:rPr lang="tr-TR" sz="1400" u="sng" dirty="0">
                          <a:effectLst/>
                          <a:hlinkClick r:id="rId17"/>
                        </a:rPr>
                        <a:t>http://www.mathworks.com/products/mapping/</a:t>
                      </a:r>
                      <a:endParaRPr lang="tr-TR" sz="1400" dirty="0">
                        <a:effectLst/>
                        <a:latin typeface="Times New Roman"/>
                        <a:ea typeface="Times New Roman"/>
                      </a:endParaRPr>
                    </a:p>
                  </a:txBody>
                  <a:tcPr marL="42601" marR="42601" marT="0" marB="0"/>
                </a:tc>
              </a:tr>
            </a:tbl>
          </a:graphicData>
        </a:graphic>
      </p:graphicFrame>
    </p:spTree>
    <p:extLst>
      <p:ext uri="{BB962C8B-B14F-4D97-AF65-F5344CB8AC3E}">
        <p14:creationId xmlns:p14="http://schemas.microsoft.com/office/powerpoint/2010/main" val="1042066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3550" y="1246189"/>
            <a:ext cx="8596668" cy="3880773"/>
          </a:xfrm>
        </p:spPr>
        <p:txBody>
          <a:bodyPr>
            <a:normAutofit/>
          </a:bodyPr>
          <a:lstStyle/>
          <a:p>
            <a:pPr marL="0" indent="0">
              <a:buNone/>
            </a:pPr>
            <a:r>
              <a:rPr lang="tr-TR" sz="4800" dirty="0" smtClean="0">
                <a:solidFill>
                  <a:schemeClr val="bg1">
                    <a:lumMod val="50000"/>
                  </a:schemeClr>
                </a:solidFill>
              </a:rPr>
              <a:t>Dinlediğiniz İçin Teşekkürler..</a:t>
            </a:r>
            <a:endParaRPr lang="tr-TR" sz="4800" dirty="0">
              <a:solidFill>
                <a:schemeClr val="bg1">
                  <a:lumMod val="50000"/>
                </a:schemeClr>
              </a:solidFill>
            </a:endParaRPr>
          </a:p>
        </p:txBody>
      </p:sp>
      <p:pic>
        <p:nvPicPr>
          <p:cNvPr id="10242" name="Picture 2" descr="C:\Users\ibrahim\Desktop\konf_ust_banner_v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881" y="2211876"/>
            <a:ext cx="7905673" cy="2278062"/>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2497016" y="5370731"/>
            <a:ext cx="4665060" cy="646331"/>
          </a:xfrm>
          <a:prstGeom prst="rect">
            <a:avLst/>
          </a:prstGeom>
          <a:noFill/>
        </p:spPr>
        <p:txBody>
          <a:bodyPr wrap="none" rtlCol="0">
            <a:spAutoFit/>
          </a:bodyPr>
          <a:lstStyle/>
          <a:p>
            <a:r>
              <a:rPr lang="tr-TR" dirty="0" smtClean="0"/>
              <a:t>İletişim : </a:t>
            </a:r>
            <a:r>
              <a:rPr lang="tr-TR" dirty="0" smtClean="0">
                <a:hlinkClick r:id="rId3"/>
              </a:rPr>
              <a:t>İbrahimkaratas@windowslive.com</a:t>
            </a:r>
            <a:endParaRPr lang="tr-TR" dirty="0" smtClean="0"/>
          </a:p>
          <a:p>
            <a:r>
              <a:rPr lang="tr-TR" dirty="0"/>
              <a:t> </a:t>
            </a:r>
            <a:r>
              <a:rPr lang="tr-TR" dirty="0" smtClean="0"/>
              <a:t>              </a:t>
            </a:r>
            <a:r>
              <a:rPr lang="tr-TR" dirty="0">
                <a:hlinkClick r:id="rId4"/>
              </a:rPr>
              <a:t>ismailkirbas@mehmetakif.edu.tr</a:t>
            </a:r>
            <a:endParaRPr lang="tr-TR" dirty="0"/>
          </a:p>
        </p:txBody>
      </p:sp>
    </p:spTree>
    <p:extLst>
      <p:ext uri="{BB962C8B-B14F-4D97-AF65-F5344CB8AC3E}">
        <p14:creationId xmlns:p14="http://schemas.microsoft.com/office/powerpoint/2010/main" val="24978358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284674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2919773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2034950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620092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Coğrafi Bilgi Sistemi (CBS) Nedir?</a:t>
            </a:r>
          </a:p>
        </p:txBody>
      </p:sp>
      <p:sp>
        <p:nvSpPr>
          <p:cNvPr id="3" name="İçerik Yer Tutucusu 2"/>
          <p:cNvSpPr>
            <a:spLocks noGrp="1"/>
          </p:cNvSpPr>
          <p:nvPr>
            <p:ph idx="1"/>
          </p:nvPr>
        </p:nvSpPr>
        <p:spPr/>
        <p:txBody>
          <a:bodyPr/>
          <a:lstStyle/>
          <a:p>
            <a:pPr marL="0" indent="0">
              <a:buNone/>
            </a:pPr>
            <a:r>
              <a:rPr lang="tr-TR" b="1" dirty="0"/>
              <a:t>CBS dünya üzerinde var olan komplike sosyal, çevresel ve ekonomik problemlerin çözülmesine yönelik konum tabanlı karar verme süreçlerinde kullanıcılara yardımcı olmak üzere büyük verilerin</a:t>
            </a:r>
            <a:r>
              <a:rPr lang="tr-TR" b="1" dirty="0" smtClean="0"/>
              <a:t>;</a:t>
            </a:r>
          </a:p>
          <a:p>
            <a:pPr>
              <a:buFont typeface="Wingdings" panose="05000000000000000000" pitchFamily="2" charset="2"/>
              <a:buChar char="v"/>
            </a:pPr>
            <a:r>
              <a:rPr lang="tr-TR" b="1" dirty="0" smtClean="0"/>
              <a:t>depolanması</a:t>
            </a:r>
            <a:r>
              <a:rPr lang="tr-TR" b="1" dirty="0"/>
              <a:t>, </a:t>
            </a:r>
            <a:endParaRPr lang="tr-TR" b="1" dirty="0" smtClean="0"/>
          </a:p>
          <a:p>
            <a:pPr>
              <a:buFont typeface="Wingdings" panose="05000000000000000000" pitchFamily="2" charset="2"/>
              <a:buChar char="v"/>
            </a:pPr>
            <a:r>
              <a:rPr lang="tr-TR" b="1" dirty="0" smtClean="0"/>
              <a:t>toplanması</a:t>
            </a:r>
            <a:r>
              <a:rPr lang="tr-TR" b="1" dirty="0"/>
              <a:t>, </a:t>
            </a:r>
            <a:endParaRPr lang="tr-TR" b="1" dirty="0" smtClean="0"/>
          </a:p>
          <a:p>
            <a:pPr>
              <a:buFont typeface="Wingdings" panose="05000000000000000000" pitchFamily="2" charset="2"/>
              <a:buChar char="v"/>
            </a:pPr>
            <a:r>
              <a:rPr lang="tr-TR" b="1" dirty="0" smtClean="0"/>
              <a:t>mekânsal </a:t>
            </a:r>
            <a:r>
              <a:rPr lang="tr-TR" b="1" dirty="0"/>
              <a:t>analizi</a:t>
            </a:r>
            <a:r>
              <a:rPr lang="tr-TR" b="1" dirty="0" smtClean="0"/>
              <a:t>,</a:t>
            </a:r>
          </a:p>
          <a:p>
            <a:pPr>
              <a:buFont typeface="Wingdings" panose="05000000000000000000" pitchFamily="2" charset="2"/>
              <a:buChar char="v"/>
            </a:pPr>
            <a:r>
              <a:rPr lang="tr-TR" b="1" dirty="0" smtClean="0"/>
              <a:t>işlenmesi</a:t>
            </a:r>
            <a:r>
              <a:rPr lang="tr-TR" b="1" dirty="0"/>
              <a:t>, </a:t>
            </a:r>
            <a:endParaRPr lang="tr-TR" b="1" dirty="0" smtClean="0"/>
          </a:p>
          <a:p>
            <a:pPr>
              <a:buFont typeface="Wingdings" panose="05000000000000000000" pitchFamily="2" charset="2"/>
              <a:buChar char="v"/>
            </a:pPr>
            <a:r>
              <a:rPr lang="tr-TR" b="1" dirty="0" smtClean="0"/>
              <a:t>yönetimi</a:t>
            </a:r>
            <a:r>
              <a:rPr lang="tr-TR" b="1" dirty="0"/>
              <a:t>, </a:t>
            </a:r>
            <a:endParaRPr lang="tr-TR" b="1" dirty="0" smtClean="0"/>
          </a:p>
          <a:p>
            <a:pPr>
              <a:buFont typeface="Wingdings" panose="05000000000000000000" pitchFamily="2" charset="2"/>
              <a:buChar char="v"/>
            </a:pPr>
            <a:r>
              <a:rPr lang="tr-TR" b="1" dirty="0" smtClean="0"/>
              <a:t>sunulması </a:t>
            </a:r>
            <a:r>
              <a:rPr lang="tr-TR" b="1" dirty="0"/>
              <a:t>ve sorgulanması özelliklerini yerine getiren yazılım, donanım, yöntem, coğrafi veri ve personel </a:t>
            </a:r>
            <a:r>
              <a:rPr lang="tr-TR" b="1" dirty="0" smtClean="0"/>
              <a:t>bütünüdür.</a:t>
            </a:r>
            <a:endParaRPr lang="tr-TR" dirty="0"/>
          </a:p>
        </p:txBody>
      </p:sp>
      <p:pic>
        <p:nvPicPr>
          <p:cNvPr id="2050" name="Picture 2" descr="C:\Users\ibrahim\Desktop\cografi-bilgi-teknolojile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4908" y="2786918"/>
            <a:ext cx="2932845" cy="2197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4544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1709846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Coğrafi Bilgi </a:t>
            </a:r>
            <a:r>
              <a:rPr lang="tr-TR" dirty="0" smtClean="0"/>
              <a:t>Sistemi Tarihçesi</a:t>
            </a:r>
            <a:endParaRPr lang="tr-TR" dirty="0"/>
          </a:p>
        </p:txBody>
      </p:sp>
      <p:sp>
        <p:nvSpPr>
          <p:cNvPr id="3" name="İçerik Yer Tutucusu 2"/>
          <p:cNvSpPr>
            <a:spLocks noGrp="1"/>
          </p:cNvSpPr>
          <p:nvPr>
            <p:ph idx="1"/>
          </p:nvPr>
        </p:nvSpPr>
        <p:spPr/>
        <p:txBody>
          <a:bodyPr/>
          <a:lstStyle/>
          <a:p>
            <a:r>
              <a:rPr lang="tr-TR" b="1" dirty="0" err="1"/>
              <a:t>CBS’nin</a:t>
            </a:r>
            <a:r>
              <a:rPr lang="tr-TR" b="1" dirty="0"/>
              <a:t> tarihi 1960’lı yılların başında ilk olarak A.B.D. ve Kanada’da askeri ve özel amaçlı olarak kullanılmış ve 1980’li yıllarda kişisel bilgisayarların ortaya çıkması ve yaygınlaşması ile birlikte artmış ve ticari bir sistem olarak piyasada yerini almıştır</a:t>
            </a:r>
            <a:r>
              <a:rPr lang="tr-TR" b="1" dirty="0" smtClean="0"/>
              <a:t>.</a:t>
            </a:r>
          </a:p>
          <a:p>
            <a:r>
              <a:rPr lang="tr-TR" b="1" dirty="0" smtClean="0"/>
              <a:t> </a:t>
            </a:r>
            <a:r>
              <a:rPr lang="tr-TR" b="1" dirty="0"/>
              <a:t>Geçmişten günümüze sürekli yenilikler olmuş yetenekler ve kapasite her geçen gün geliştirilmiştir. CBS yazılımları daha da kullanışlı hale getirilerek daha fazla insanın istihdam edildiği milyarlarca dolarlık bir sektör halini almış durumdadır. </a:t>
            </a:r>
            <a:endParaRPr lang="tr-TR" dirty="0"/>
          </a:p>
        </p:txBody>
      </p:sp>
    </p:spTree>
    <p:extLst>
      <p:ext uri="{BB962C8B-B14F-4D97-AF65-F5344CB8AC3E}">
        <p14:creationId xmlns:p14="http://schemas.microsoft.com/office/powerpoint/2010/main" val="1969769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ibrahim\Desktop\magellan_tarihc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8554" y="613142"/>
            <a:ext cx="8607072" cy="5459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468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Coğrafi Bilgi Sistemi Tanımı</a:t>
            </a:r>
            <a:endParaRPr lang="tr-TR" dirty="0"/>
          </a:p>
        </p:txBody>
      </p:sp>
      <p:sp>
        <p:nvSpPr>
          <p:cNvPr id="3" name="İçerik Yer Tutucusu 2"/>
          <p:cNvSpPr>
            <a:spLocks noGrp="1"/>
          </p:cNvSpPr>
          <p:nvPr>
            <p:ph idx="1"/>
          </p:nvPr>
        </p:nvSpPr>
        <p:spPr>
          <a:xfrm>
            <a:off x="677335" y="2160589"/>
            <a:ext cx="3824328" cy="3880773"/>
          </a:xfrm>
        </p:spPr>
        <p:txBody>
          <a:bodyPr>
            <a:normAutofit fontScale="92500" lnSpcReduction="10000"/>
          </a:bodyPr>
          <a:lstStyle/>
          <a:p>
            <a:r>
              <a:rPr lang="tr-TR" b="1" dirty="0" smtClean="0">
                <a:cs typeface="Times New Roman" panose="02020603050405020304" pitchFamily="18" charset="0"/>
              </a:rPr>
              <a:t>CBS : Yeryüzüne ait mekansal verilerin toplandığı, depolandığı, istenildiğinde bulunabildiği, görüntüleme ve değiştirme işlemlerinin yapılabildiği bilgisayar ortamında gerçekleştirilen yazılımlardır.</a:t>
            </a:r>
            <a:r>
              <a:rPr lang="tr-TR" b="1" dirty="0">
                <a:cs typeface="Times New Roman" panose="02020603050405020304" pitchFamily="18" charset="0"/>
              </a:rPr>
              <a:t> </a:t>
            </a:r>
            <a:endParaRPr lang="tr-TR" b="1" dirty="0" smtClean="0">
              <a:cs typeface="Times New Roman" panose="02020603050405020304" pitchFamily="18" charset="0"/>
            </a:endParaRPr>
          </a:p>
          <a:p>
            <a:r>
              <a:rPr lang="tr-TR" b="1" dirty="0" smtClean="0">
                <a:cs typeface="Times New Roman" panose="02020603050405020304" pitchFamily="18" charset="0"/>
              </a:rPr>
              <a:t>Dünya </a:t>
            </a:r>
            <a:r>
              <a:rPr lang="tr-TR" b="1" dirty="0">
                <a:cs typeface="Times New Roman" panose="02020603050405020304" pitchFamily="18" charset="0"/>
              </a:rPr>
              <a:t>üzerindeki yeryüzü, konum bilgisi, insan ve zaman bilgilerinden elde edilen verilerle oluşturulan veri bankalarından analiz ve çıkarım işlemleri ile çok çeşitli faydalanabilme mümkündür.</a:t>
            </a:r>
            <a:endParaRPr lang="tr-TR" b="1" dirty="0" smtClean="0">
              <a:cs typeface="Times New Roman" panose="02020603050405020304" pitchFamily="18" charset="0"/>
            </a:endParaRPr>
          </a:p>
          <a:p>
            <a:pPr marL="0" indent="0">
              <a:buNone/>
            </a:pPr>
            <a:endParaRPr lang="tr-TR" b="1" dirty="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8240" y="1922585"/>
            <a:ext cx="3117605" cy="4255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2768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Coğrafi Bilgi Sistemi Yazılımlarının Önemi</a:t>
            </a:r>
            <a:endParaRPr lang="tr-TR" dirty="0"/>
          </a:p>
        </p:txBody>
      </p:sp>
      <p:sp>
        <p:nvSpPr>
          <p:cNvPr id="3" name="İçerik Yer Tutucusu 2"/>
          <p:cNvSpPr>
            <a:spLocks noGrp="1"/>
          </p:cNvSpPr>
          <p:nvPr>
            <p:ph idx="1"/>
          </p:nvPr>
        </p:nvSpPr>
        <p:spPr/>
        <p:txBody>
          <a:bodyPr>
            <a:normAutofit lnSpcReduction="10000"/>
          </a:bodyPr>
          <a:lstStyle/>
          <a:p>
            <a:pPr marL="0" indent="0">
              <a:buNone/>
            </a:pPr>
            <a:r>
              <a:rPr lang="tr-TR" dirty="0" smtClean="0"/>
              <a:t>CBS yazılımlarının tercih edilme nedenleri :</a:t>
            </a:r>
          </a:p>
          <a:p>
            <a:pPr lvl="0">
              <a:buFont typeface="Wingdings" panose="05000000000000000000" pitchFamily="2" charset="2"/>
              <a:buChar char="v"/>
            </a:pPr>
            <a:r>
              <a:rPr lang="tr-TR" dirty="0"/>
              <a:t>Veri toplama yöntemlerinin güvenirliliği ve çeşitliliği,</a:t>
            </a:r>
          </a:p>
          <a:p>
            <a:pPr lvl="0">
              <a:buFont typeface="Wingdings" panose="05000000000000000000" pitchFamily="2" charset="2"/>
              <a:buChar char="v"/>
            </a:pPr>
            <a:r>
              <a:rPr lang="tr-TR" dirty="0"/>
              <a:t>Toplanan verilerin değerlendirme işleminden sonra güncelleme, işlemlerinin daha hızlı ve kolay yapılabilmesi,</a:t>
            </a:r>
          </a:p>
          <a:p>
            <a:pPr lvl="0">
              <a:buFont typeface="Wingdings" panose="05000000000000000000" pitchFamily="2" charset="2"/>
              <a:buChar char="v"/>
            </a:pPr>
            <a:r>
              <a:rPr lang="tr-TR" dirty="0"/>
              <a:t>Bürokratik işlemlerin en aza indirilmesi,</a:t>
            </a:r>
          </a:p>
          <a:p>
            <a:pPr lvl="0">
              <a:buFont typeface="Wingdings" panose="05000000000000000000" pitchFamily="2" charset="2"/>
              <a:buChar char="v"/>
            </a:pPr>
            <a:r>
              <a:rPr lang="tr-TR" dirty="0"/>
              <a:t>Zaman ve emek tasarrufunun sağlanması,</a:t>
            </a:r>
          </a:p>
          <a:p>
            <a:pPr lvl="0">
              <a:buFont typeface="Wingdings" panose="05000000000000000000" pitchFamily="2" charset="2"/>
              <a:buChar char="v"/>
            </a:pPr>
            <a:r>
              <a:rPr lang="tr-TR" dirty="0"/>
              <a:t>Karşılaşılabilecek hata payının en aza indirgenmesi ve mevcut hataların da en hızlı biçimde çözümlenmesi,</a:t>
            </a:r>
          </a:p>
          <a:p>
            <a:pPr lvl="0">
              <a:buFont typeface="Wingdings" panose="05000000000000000000" pitchFamily="2" charset="2"/>
              <a:buChar char="v"/>
            </a:pPr>
            <a:r>
              <a:rPr lang="tr-TR" dirty="0"/>
              <a:t>Sistem içerisinde herhangi bir veriye ait sayılsa ve grafiksel bilgilere ulaşabilme kolaylığı,</a:t>
            </a:r>
          </a:p>
          <a:p>
            <a:pPr lvl="0">
              <a:buFont typeface="Wingdings" panose="05000000000000000000" pitchFamily="2" charset="2"/>
              <a:buChar char="v"/>
            </a:pPr>
            <a:r>
              <a:rPr lang="tr-TR" dirty="0"/>
              <a:t>Analiz yöntemlerinin kolaylığı</a:t>
            </a:r>
          </a:p>
          <a:p>
            <a:endParaRPr lang="tr-TR" dirty="0"/>
          </a:p>
        </p:txBody>
      </p:sp>
    </p:spTree>
    <p:extLst>
      <p:ext uri="{BB962C8B-B14F-4D97-AF65-F5344CB8AC3E}">
        <p14:creationId xmlns:p14="http://schemas.microsoft.com/office/powerpoint/2010/main" val="1270587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Coğrafi Bilgi Sistemi Yazılımlarının Yaygınlığı</a:t>
            </a:r>
            <a:endParaRPr lang="tr-TR" dirty="0"/>
          </a:p>
        </p:txBody>
      </p:sp>
      <p:sp>
        <p:nvSpPr>
          <p:cNvPr id="3" name="İçerik Yer Tutucusu 2"/>
          <p:cNvSpPr>
            <a:spLocks noGrp="1"/>
          </p:cNvSpPr>
          <p:nvPr>
            <p:ph idx="1"/>
          </p:nvPr>
        </p:nvSpPr>
        <p:spPr/>
        <p:txBody>
          <a:bodyPr/>
          <a:lstStyle/>
          <a:p>
            <a:pPr marL="0" indent="0">
              <a:buNone/>
            </a:pPr>
            <a:r>
              <a:rPr lang="tr-TR" b="1" dirty="0"/>
              <a:t>AKK yazılımları her alanda kullanıcılara çözümlerle ilişkin yazılımların tekelleşmesine karşılık kullanıcılara farklı seçenekler sunmaktadır. </a:t>
            </a:r>
            <a:endParaRPr lang="tr-TR" b="1" dirty="0" smtClean="0"/>
          </a:p>
          <a:p>
            <a:r>
              <a:rPr lang="tr-TR" b="1" dirty="0" smtClean="0"/>
              <a:t>Almanya</a:t>
            </a:r>
            <a:r>
              <a:rPr lang="tr-TR" b="1" dirty="0"/>
              <a:t>, İspanya, Meksika, Brezilya, Çin, Kore, Hindistan gibi birçok ülkede, kamu kurum ve kuruluşlarında AKK yazılımlarını benimsemişler ve gelişimi için destekte </a:t>
            </a:r>
            <a:r>
              <a:rPr lang="tr-TR" b="1" dirty="0" smtClean="0"/>
              <a:t>bulunmaktadırlar.</a:t>
            </a:r>
          </a:p>
          <a:p>
            <a:r>
              <a:rPr lang="tr-TR" b="1" dirty="0" smtClean="0"/>
              <a:t>UNESCO</a:t>
            </a:r>
            <a:r>
              <a:rPr lang="tr-TR" b="1" dirty="0"/>
              <a:t>, Avrupa Birliği, Dünya Bankası gibi kuruluşlarda tasarruf ve güvenlik gibi konular nedeni ile AKK yazılımlarının kullanımını önermektedirler. </a:t>
            </a:r>
            <a:endParaRPr lang="tr-TR" b="1" dirty="0" smtClean="0"/>
          </a:p>
          <a:p>
            <a:r>
              <a:rPr lang="tr-TR" b="1" dirty="0" smtClean="0"/>
              <a:t>Dünya </a:t>
            </a:r>
            <a:r>
              <a:rPr lang="tr-TR" b="1" dirty="0"/>
              <a:t>üzerinde birçok Windows kullanıcısı olan Microsoft firmasının yaptığı açıklama ile yazılım geliştiriciler için önemli olan .NET ortamı artık açık kaynak olarak yazılım geliştiricilere diğer araçlar ile birlikte sunulacaktır</a:t>
            </a:r>
            <a:endParaRPr lang="tr-TR" dirty="0"/>
          </a:p>
        </p:txBody>
      </p:sp>
    </p:spTree>
    <p:extLst>
      <p:ext uri="{BB962C8B-B14F-4D97-AF65-F5344CB8AC3E}">
        <p14:creationId xmlns:p14="http://schemas.microsoft.com/office/powerpoint/2010/main" val="3965192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Coğrafi Bilgi Sistemi Yazılımlarının Yaygınlığı</a:t>
            </a:r>
          </a:p>
        </p:txBody>
      </p:sp>
      <p:sp>
        <p:nvSpPr>
          <p:cNvPr id="3" name="İçerik Yer Tutucusu 2"/>
          <p:cNvSpPr>
            <a:spLocks noGrp="1"/>
          </p:cNvSpPr>
          <p:nvPr>
            <p:ph idx="1"/>
          </p:nvPr>
        </p:nvSpPr>
        <p:spPr/>
        <p:txBody>
          <a:bodyPr/>
          <a:lstStyle/>
          <a:p>
            <a:r>
              <a:rPr lang="tr-TR" b="1" dirty="0"/>
              <a:t>Dünya üzerinde genel olarak baktığımızda hemen hemen her ülkenin kendi gereksinimleri için geliştirdiği </a:t>
            </a:r>
            <a:r>
              <a:rPr lang="tr-TR" b="1" dirty="0" err="1"/>
              <a:t>AKK’lu</a:t>
            </a:r>
            <a:r>
              <a:rPr lang="tr-TR" b="1" dirty="0"/>
              <a:t> Linux dağıtımına rastlamak mümkündür. </a:t>
            </a:r>
            <a:endParaRPr lang="tr-TR" b="1" dirty="0" smtClean="0"/>
          </a:p>
          <a:p>
            <a:r>
              <a:rPr lang="tr-TR" b="1" dirty="0" smtClean="0"/>
              <a:t>Ülkemizde </a:t>
            </a:r>
            <a:r>
              <a:rPr lang="tr-TR" b="1" dirty="0"/>
              <a:t>ise bu görevi TÜBİTAK üstlenerek ULUDAĞ (Ulusal Dağıtım Projesi) başlatılmış ve Linux bir dağıtımı olan </a:t>
            </a:r>
            <a:r>
              <a:rPr lang="tr-TR" b="1" dirty="0" err="1"/>
              <a:t>Pardus</a:t>
            </a:r>
            <a:r>
              <a:rPr lang="tr-TR" b="1" dirty="0"/>
              <a:t> ulusal işletim sistemi hazırlanmıştır. </a:t>
            </a:r>
            <a:endParaRPr lang="tr-TR" b="1" dirty="0" smtClean="0"/>
          </a:p>
          <a:p>
            <a:r>
              <a:rPr lang="tr-TR" b="1" dirty="0" smtClean="0"/>
              <a:t>Turkuaz</a:t>
            </a:r>
            <a:r>
              <a:rPr lang="tr-TR" b="1" dirty="0"/>
              <a:t>, Gelecek, </a:t>
            </a:r>
            <a:r>
              <a:rPr lang="tr-TR" b="1" dirty="0" err="1"/>
              <a:t>İstanbulx</a:t>
            </a:r>
            <a:r>
              <a:rPr lang="tr-TR" b="1" dirty="0"/>
              <a:t>, </a:t>
            </a:r>
            <a:r>
              <a:rPr lang="tr-TR" b="1" dirty="0" err="1"/>
              <a:t>Boreas</a:t>
            </a:r>
            <a:r>
              <a:rPr lang="tr-TR" b="1" dirty="0"/>
              <a:t>, </a:t>
            </a:r>
            <a:r>
              <a:rPr lang="tr-TR" b="1" dirty="0" err="1"/>
              <a:t>Turkix</a:t>
            </a:r>
            <a:r>
              <a:rPr lang="tr-TR" b="1" dirty="0"/>
              <a:t> gibi  AKK dağıtımlar ülkemizde uzun süredir geliştirilmekte ve kullanılmaktadır</a:t>
            </a:r>
            <a:endParaRPr lang="tr-TR" dirty="0"/>
          </a:p>
        </p:txBody>
      </p:sp>
    </p:spTree>
    <p:extLst>
      <p:ext uri="{BB962C8B-B14F-4D97-AF65-F5344CB8AC3E}">
        <p14:creationId xmlns:p14="http://schemas.microsoft.com/office/powerpoint/2010/main" val="253256044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1299</TotalTime>
  <Words>1585</Words>
  <Application>Microsoft Office PowerPoint</Application>
  <PresentationFormat>Özel</PresentationFormat>
  <Paragraphs>148</Paragraphs>
  <Slides>30</Slides>
  <Notes>0</Notes>
  <HiddenSlides>0</HiddenSlides>
  <MMClips>0</MMClips>
  <ScaleCrop>false</ScaleCrop>
  <HeadingPairs>
    <vt:vector size="4" baseType="variant">
      <vt:variant>
        <vt:lpstr>Tema</vt:lpstr>
      </vt:variant>
      <vt:variant>
        <vt:i4>1</vt:i4>
      </vt:variant>
      <vt:variant>
        <vt:lpstr>Slayt Başlıkları</vt:lpstr>
      </vt:variant>
      <vt:variant>
        <vt:i4>30</vt:i4>
      </vt:variant>
    </vt:vector>
  </HeadingPairs>
  <TitlesOfParts>
    <vt:vector size="31" baseType="lpstr">
      <vt:lpstr>Facet</vt:lpstr>
      <vt:lpstr>Özgür ve Açık Kaynak Kod Coğrafi Bilgi Sistemi Yazılımlarının Karşılaştırmalı Değerlendirmesi</vt:lpstr>
      <vt:lpstr>Coğrafi Bilgi Sistemi (CBS) Nedir?</vt:lpstr>
      <vt:lpstr>Coğrafi Bilgi Sistemi (CBS) Nedir?</vt:lpstr>
      <vt:lpstr>Coğrafi Bilgi Sistemi Tarihçesi</vt:lpstr>
      <vt:lpstr>PowerPoint Sunusu</vt:lpstr>
      <vt:lpstr>Coğrafi Bilgi Sistemi Tanımı</vt:lpstr>
      <vt:lpstr>Coğrafi Bilgi Sistemi Yazılımlarının Önemi</vt:lpstr>
      <vt:lpstr>Coğrafi Bilgi Sistemi Yazılımlarının Yaygınlığı</vt:lpstr>
      <vt:lpstr>Coğrafi Bilgi Sistemi Yazılımlarının Yaygınlığı</vt:lpstr>
      <vt:lpstr>Özgür Yazılım?</vt:lpstr>
      <vt:lpstr>Açık Kaynak Kod ve Kapalı Kaynak Kod CBS Yazılımları</vt:lpstr>
      <vt:lpstr>Coğrafi Bilgi Sistemi Yazılımlarının Uygulama Alanları</vt:lpstr>
      <vt:lpstr>Coğrafi Bilgi Sistemi Yazılımlarının Uygulama Alanları</vt:lpstr>
      <vt:lpstr>Coğrafi Bilgi Sistemi Yazılımlarının Uygulama Alanları</vt:lpstr>
      <vt:lpstr>Coğrafi Bilgi Sistemi Yazılımlarının Uygulama Alanları</vt:lpstr>
      <vt:lpstr>Coğrafi Bilgi Sistemi Yazılımlarının Uygulama Alanları</vt:lpstr>
      <vt:lpstr>Coğrafi Bilgi Sistemi Yazılımlarının Karşılaştırılması</vt:lpstr>
      <vt:lpstr>Coğrafi Bilgi Sistemi Yazılımlarının Karşılaştırılması</vt:lpstr>
      <vt:lpstr>Coğrafi Bilgi Sistemi Yazılımlarının Karşılaştırılması</vt:lpstr>
      <vt:lpstr>Coğrafi Bilgi Sistemi Yazılımlarının Karşılaştırılması</vt:lpstr>
      <vt:lpstr>Coğrafi Bilgi Sistemi Yazılımlarının Karşılaştırılması</vt:lpstr>
      <vt:lpstr>Türkiye’de Coğrafi Bilgi Sistemi Yazılımları</vt:lpstr>
      <vt:lpstr>Türkiye’de Coğrafi Bilgi Sistemi Yazılımları</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ibrahim karataş</cp:lastModifiedBy>
  <cp:revision>22</cp:revision>
  <dcterms:created xsi:type="dcterms:W3CDTF">2014-09-12T02:18:09Z</dcterms:created>
  <dcterms:modified xsi:type="dcterms:W3CDTF">2015-01-31T20:54:30Z</dcterms:modified>
</cp:coreProperties>
</file>