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7" r:id="rId3"/>
    <p:sldId id="258" r:id="rId4"/>
    <p:sldId id="269" r:id="rId5"/>
    <p:sldId id="270" r:id="rId6"/>
    <p:sldId id="272" r:id="rId7"/>
    <p:sldId id="284" r:id="rId8"/>
    <p:sldId id="259" r:id="rId9"/>
    <p:sldId id="265" r:id="rId10"/>
    <p:sldId id="289" r:id="rId11"/>
    <p:sldId id="260" r:id="rId12"/>
    <p:sldId id="275" r:id="rId13"/>
    <p:sldId id="276" r:id="rId14"/>
    <p:sldId id="261" r:id="rId15"/>
    <p:sldId id="267" r:id="rId16"/>
    <p:sldId id="291" r:id="rId17"/>
    <p:sldId id="262" r:id="rId18"/>
    <p:sldId id="285" r:id="rId19"/>
    <p:sldId id="292" r:id="rId20"/>
    <p:sldId id="293" r:id="rId21"/>
    <p:sldId id="290" r:id="rId22"/>
    <p:sldId id="282" r:id="rId23"/>
    <p:sldId id="287" r:id="rId24"/>
    <p:sldId id="288" r:id="rId25"/>
    <p:sldId id="286" r:id="rId26"/>
    <p:sldId id="294" r:id="rId27"/>
    <p:sldId id="283" r:id="rId28"/>
    <p:sldId id="268" r:id="rId29"/>
    <p:sldId id="279" r:id="rId30"/>
    <p:sldId id="278" r:id="rId31"/>
    <p:sldId id="280" r:id="rId32"/>
    <p:sldId id="281" r:id="rId33"/>
    <p:sldId id="263" r:id="rId3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916" autoAdjust="0"/>
  </p:normalViewPr>
  <p:slideViewPr>
    <p:cSldViewPr>
      <p:cViewPr varScale="1">
        <p:scale>
          <a:sx n="53" d="100"/>
          <a:sy n="53" d="100"/>
        </p:scale>
        <p:origin x="189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-3642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E26629-6C3E-42BC-8120-4104AE1D9E10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C1541AF-03E1-49B3-B909-7F0D7B8950E7}">
      <dgm:prSet phldrT="[Text]" custT="1"/>
      <dgm:spPr/>
      <dgm:t>
        <a:bodyPr/>
        <a:lstStyle/>
        <a:p>
          <a:r>
            <a:rPr lang="tr-TR" sz="1600" b="1" dirty="0" smtClean="0"/>
            <a:t>Performans</a:t>
          </a:r>
          <a:endParaRPr lang="tr-TR" sz="1600" b="1" dirty="0"/>
        </a:p>
      </dgm:t>
    </dgm:pt>
    <dgm:pt modelId="{38E58952-08AB-4E56-9BFC-27C902F0D25C}" type="parTrans" cxnId="{1097DC89-E80C-4FB0-B45C-AE6C179AD71B}">
      <dgm:prSet/>
      <dgm:spPr/>
      <dgm:t>
        <a:bodyPr/>
        <a:lstStyle/>
        <a:p>
          <a:endParaRPr lang="tr-TR" sz="2000"/>
        </a:p>
      </dgm:t>
    </dgm:pt>
    <dgm:pt modelId="{81DB48FC-1229-4771-9BA4-1AFCD7C51AEA}" type="sibTrans" cxnId="{1097DC89-E80C-4FB0-B45C-AE6C179AD71B}">
      <dgm:prSet/>
      <dgm:spPr/>
      <dgm:t>
        <a:bodyPr/>
        <a:lstStyle/>
        <a:p>
          <a:endParaRPr lang="tr-TR" sz="2000"/>
        </a:p>
      </dgm:t>
    </dgm:pt>
    <dgm:pt modelId="{B0343C31-0186-4340-92BE-DC1DFF2A739E}">
      <dgm:prSet phldrT="[Text]" custT="1"/>
      <dgm:spPr/>
      <dgm:t>
        <a:bodyPr/>
        <a:lstStyle/>
        <a:p>
          <a:r>
            <a:rPr lang="tr-TR" sz="1600" b="1" dirty="0" smtClean="0"/>
            <a:t>Büyük veri yığınları</a:t>
          </a:r>
          <a:endParaRPr lang="tr-TR" sz="1600" b="1" dirty="0"/>
        </a:p>
      </dgm:t>
    </dgm:pt>
    <dgm:pt modelId="{78ED6C6D-108E-4F8C-AE3C-197BFCA6F69E}" type="parTrans" cxnId="{DACF7C96-FBA9-4106-8615-C61174DE6E2D}">
      <dgm:prSet/>
      <dgm:spPr/>
      <dgm:t>
        <a:bodyPr/>
        <a:lstStyle/>
        <a:p>
          <a:endParaRPr lang="tr-TR" sz="2000"/>
        </a:p>
      </dgm:t>
    </dgm:pt>
    <dgm:pt modelId="{588DB971-3FD5-47E5-A717-7181CC63EDD3}" type="sibTrans" cxnId="{DACF7C96-FBA9-4106-8615-C61174DE6E2D}">
      <dgm:prSet/>
      <dgm:spPr/>
      <dgm:t>
        <a:bodyPr/>
        <a:lstStyle/>
        <a:p>
          <a:endParaRPr lang="tr-TR" sz="2000"/>
        </a:p>
      </dgm:t>
    </dgm:pt>
    <dgm:pt modelId="{38B9B42F-AB8F-48D9-82FA-2022AB2911D4}">
      <dgm:prSet phldrT="[Text]" custT="1"/>
      <dgm:spPr/>
      <dgm:t>
        <a:bodyPr/>
        <a:lstStyle/>
        <a:p>
          <a:r>
            <a:rPr lang="tr-TR" sz="1600" b="1" dirty="0" smtClean="0"/>
            <a:t>Detaylı rapor talepleri</a:t>
          </a:r>
          <a:endParaRPr lang="tr-TR" sz="1600" b="1" dirty="0"/>
        </a:p>
      </dgm:t>
    </dgm:pt>
    <dgm:pt modelId="{CB294310-56C0-4FB4-B3AF-3984342043F5}" type="parTrans" cxnId="{F0595632-9582-4F46-ACF8-7DD2E4CF5DCC}">
      <dgm:prSet/>
      <dgm:spPr/>
      <dgm:t>
        <a:bodyPr/>
        <a:lstStyle/>
        <a:p>
          <a:endParaRPr lang="tr-TR" sz="2000"/>
        </a:p>
      </dgm:t>
    </dgm:pt>
    <dgm:pt modelId="{E00B04B5-0C30-4264-9502-44EFEEBCEAD0}" type="sibTrans" cxnId="{F0595632-9582-4F46-ACF8-7DD2E4CF5DCC}">
      <dgm:prSet/>
      <dgm:spPr/>
      <dgm:t>
        <a:bodyPr/>
        <a:lstStyle/>
        <a:p>
          <a:endParaRPr lang="tr-TR" sz="2000"/>
        </a:p>
      </dgm:t>
    </dgm:pt>
    <dgm:pt modelId="{5A846044-2025-4934-9240-31676C59E19F}">
      <dgm:prSet phldrT="[Text]" custT="1"/>
      <dgm:spPr/>
      <dgm:t>
        <a:bodyPr/>
        <a:lstStyle/>
        <a:p>
          <a:r>
            <a:rPr lang="tr-TR" sz="1600" b="1" dirty="0" smtClean="0"/>
            <a:t>Kaynaklar</a:t>
          </a:r>
          <a:endParaRPr lang="tr-TR" sz="1600" b="1" dirty="0"/>
        </a:p>
      </dgm:t>
    </dgm:pt>
    <dgm:pt modelId="{37D895FA-4F57-49BF-951E-3EDDE169251B}" type="parTrans" cxnId="{5A8F9817-A6C0-42C7-A609-67D28048FC7C}">
      <dgm:prSet/>
      <dgm:spPr/>
      <dgm:t>
        <a:bodyPr/>
        <a:lstStyle/>
        <a:p>
          <a:endParaRPr lang="tr-TR" sz="2000"/>
        </a:p>
      </dgm:t>
    </dgm:pt>
    <dgm:pt modelId="{21198DAE-424D-47D4-8C9A-4F5EF217B006}" type="sibTrans" cxnId="{5A8F9817-A6C0-42C7-A609-67D28048FC7C}">
      <dgm:prSet/>
      <dgm:spPr/>
      <dgm:t>
        <a:bodyPr/>
        <a:lstStyle/>
        <a:p>
          <a:endParaRPr lang="tr-TR" sz="2000"/>
        </a:p>
      </dgm:t>
    </dgm:pt>
    <dgm:pt modelId="{C4EF419A-6B09-43CF-B768-2E8EDF1A6CD6}">
      <dgm:prSet phldrT="[Text]" custT="1"/>
      <dgm:spPr/>
      <dgm:t>
        <a:bodyPr/>
        <a:lstStyle/>
        <a:p>
          <a:r>
            <a:rPr lang="tr-TR" sz="1600" b="1" dirty="0" smtClean="0"/>
            <a:t>Sistem kaynak kullanımlarının artışı</a:t>
          </a:r>
          <a:endParaRPr lang="tr-TR" sz="1600" b="1" dirty="0"/>
        </a:p>
      </dgm:t>
    </dgm:pt>
    <dgm:pt modelId="{4E0E79F4-8AE5-478B-A9D0-B34E55B8B1B1}" type="parTrans" cxnId="{D20FA703-5A6C-4C48-8510-0B26091C7537}">
      <dgm:prSet/>
      <dgm:spPr/>
      <dgm:t>
        <a:bodyPr/>
        <a:lstStyle/>
        <a:p>
          <a:endParaRPr lang="tr-TR" sz="2000"/>
        </a:p>
      </dgm:t>
    </dgm:pt>
    <dgm:pt modelId="{72D7A82C-D91A-42AF-B0DF-8A0C588CDADA}" type="sibTrans" cxnId="{D20FA703-5A6C-4C48-8510-0B26091C7537}">
      <dgm:prSet/>
      <dgm:spPr/>
      <dgm:t>
        <a:bodyPr/>
        <a:lstStyle/>
        <a:p>
          <a:endParaRPr lang="tr-TR" sz="2000"/>
        </a:p>
      </dgm:t>
    </dgm:pt>
    <dgm:pt modelId="{0E7433CF-5D44-41DC-BE92-5F300B3D00F4}">
      <dgm:prSet phldrT="[Text]" custT="1"/>
      <dgm:spPr/>
      <dgm:t>
        <a:bodyPr/>
        <a:lstStyle/>
        <a:p>
          <a:r>
            <a:rPr lang="tr-TR" sz="1600" b="1" dirty="0" smtClean="0"/>
            <a:t>İş Yükü</a:t>
          </a:r>
          <a:endParaRPr lang="tr-TR" sz="1600" b="1" dirty="0"/>
        </a:p>
      </dgm:t>
    </dgm:pt>
    <dgm:pt modelId="{0E554634-791E-4EFE-9153-5192172A9D96}" type="parTrans" cxnId="{BDAA4403-9301-4E3E-8B1A-BDD43B9A497B}">
      <dgm:prSet/>
      <dgm:spPr/>
      <dgm:t>
        <a:bodyPr/>
        <a:lstStyle/>
        <a:p>
          <a:endParaRPr lang="tr-TR" sz="2000"/>
        </a:p>
      </dgm:t>
    </dgm:pt>
    <dgm:pt modelId="{4EC1F89F-778A-4E24-92B0-61FE8E09593A}" type="sibTrans" cxnId="{BDAA4403-9301-4E3E-8B1A-BDD43B9A497B}">
      <dgm:prSet/>
      <dgm:spPr/>
      <dgm:t>
        <a:bodyPr/>
        <a:lstStyle/>
        <a:p>
          <a:endParaRPr lang="tr-TR" sz="2000"/>
        </a:p>
      </dgm:t>
    </dgm:pt>
    <dgm:pt modelId="{8E5DBC32-2F63-44E2-814B-C6AEC5C7B1B1}">
      <dgm:prSet phldrT="[Text]" custT="1"/>
      <dgm:spPr/>
      <dgm:t>
        <a:bodyPr/>
        <a:lstStyle/>
        <a:p>
          <a:r>
            <a:rPr lang="tr-TR" sz="1600" b="1" dirty="0" smtClean="0"/>
            <a:t>Veritabanı sistemleri üzerindeki iş yükünün artışı</a:t>
          </a:r>
          <a:endParaRPr lang="tr-TR" sz="1600" b="1" dirty="0"/>
        </a:p>
      </dgm:t>
    </dgm:pt>
    <dgm:pt modelId="{02E18009-1D1F-43BD-A94C-5B6354513B9C}" type="parTrans" cxnId="{5BF1B5DE-DE7E-456A-B8B3-CF8570A4AF47}">
      <dgm:prSet/>
      <dgm:spPr/>
      <dgm:t>
        <a:bodyPr/>
        <a:lstStyle/>
        <a:p>
          <a:endParaRPr lang="tr-TR" sz="2000"/>
        </a:p>
      </dgm:t>
    </dgm:pt>
    <dgm:pt modelId="{2A205B80-D67C-49A8-880D-2B94CC877040}" type="sibTrans" cxnId="{5BF1B5DE-DE7E-456A-B8B3-CF8570A4AF47}">
      <dgm:prSet/>
      <dgm:spPr/>
      <dgm:t>
        <a:bodyPr/>
        <a:lstStyle/>
        <a:p>
          <a:endParaRPr lang="tr-TR" sz="2000"/>
        </a:p>
      </dgm:t>
    </dgm:pt>
    <dgm:pt modelId="{3E7C21CA-1D27-40E2-AAB9-5403C9B90B96}" type="pres">
      <dgm:prSet presAssocID="{1CE26629-6C3E-42BC-8120-4104AE1D9E1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CA71D0F-19A0-417D-AE33-E25E7A946FDC}" type="pres">
      <dgm:prSet presAssocID="{5C1541AF-03E1-49B3-B909-7F0D7B8950E7}" presName="composite" presStyleCnt="0"/>
      <dgm:spPr/>
    </dgm:pt>
    <dgm:pt modelId="{28385C94-32FC-4A4F-A268-472AEB0D0788}" type="pres">
      <dgm:prSet presAssocID="{5C1541AF-03E1-49B3-B909-7F0D7B8950E7}" presName="parTx" presStyleLbl="alignNode1" presStyleIdx="0" presStyleCnt="3" custFlipVert="0" custScaleY="731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EF25EED-3848-4213-AAD9-92BC8BCC3552}" type="pres">
      <dgm:prSet presAssocID="{5C1541AF-03E1-49B3-B909-7F0D7B8950E7}" presName="desTx" presStyleLbl="alignAccFollowNode1" presStyleIdx="0" presStyleCnt="3" custScaleY="100000" custLinFactNeighborY="1363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600A10B-FB39-4D5B-87AD-9CA2EB27F245}" type="pres">
      <dgm:prSet presAssocID="{81DB48FC-1229-4771-9BA4-1AFCD7C51AEA}" presName="space" presStyleCnt="0"/>
      <dgm:spPr/>
    </dgm:pt>
    <dgm:pt modelId="{BF84ECFC-0C81-4ABF-9E93-D7EB45FD2356}" type="pres">
      <dgm:prSet presAssocID="{5A846044-2025-4934-9240-31676C59E19F}" presName="composite" presStyleCnt="0"/>
      <dgm:spPr/>
    </dgm:pt>
    <dgm:pt modelId="{465BD943-0BE5-4456-9135-BC5F6F7AB34E}" type="pres">
      <dgm:prSet presAssocID="{5A846044-2025-4934-9240-31676C59E19F}" presName="parTx" presStyleLbl="alignNode1" presStyleIdx="1" presStyleCnt="3" custFlipVert="0" custScaleY="731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18CEB60-8CD7-4802-B519-B23464C8BA97}" type="pres">
      <dgm:prSet presAssocID="{5A846044-2025-4934-9240-31676C59E19F}" presName="desTx" presStyleLbl="alignAccFollowNode1" presStyleIdx="1" presStyleCnt="3" custScaleY="100000" custLinFactNeighborY="1363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E0A329C-7FD9-4A3F-BC49-67A2F115998B}" type="pres">
      <dgm:prSet presAssocID="{21198DAE-424D-47D4-8C9A-4F5EF217B006}" presName="space" presStyleCnt="0"/>
      <dgm:spPr/>
    </dgm:pt>
    <dgm:pt modelId="{89D5503E-C659-4052-9CD9-E863F978F71C}" type="pres">
      <dgm:prSet presAssocID="{0E7433CF-5D44-41DC-BE92-5F300B3D00F4}" presName="composite" presStyleCnt="0"/>
      <dgm:spPr/>
    </dgm:pt>
    <dgm:pt modelId="{7FA80747-09EB-4069-93FC-833BE39AB290}" type="pres">
      <dgm:prSet presAssocID="{0E7433CF-5D44-41DC-BE92-5F300B3D00F4}" presName="parTx" presStyleLbl="alignNode1" presStyleIdx="2" presStyleCnt="3" custFlipVert="0" custScaleY="731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8125ADB-BF3B-4650-AEA8-81C701E29E05}" type="pres">
      <dgm:prSet presAssocID="{0E7433CF-5D44-41DC-BE92-5F300B3D00F4}" presName="desTx" presStyleLbl="alignAccFollowNode1" presStyleIdx="2" presStyleCnt="3" custScaleY="100000" custLinFactNeighborY="1363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097DC89-E80C-4FB0-B45C-AE6C179AD71B}" srcId="{1CE26629-6C3E-42BC-8120-4104AE1D9E10}" destId="{5C1541AF-03E1-49B3-B909-7F0D7B8950E7}" srcOrd="0" destOrd="0" parTransId="{38E58952-08AB-4E56-9BFC-27C902F0D25C}" sibTransId="{81DB48FC-1229-4771-9BA4-1AFCD7C51AEA}"/>
    <dgm:cxn modelId="{5A8F9817-A6C0-42C7-A609-67D28048FC7C}" srcId="{1CE26629-6C3E-42BC-8120-4104AE1D9E10}" destId="{5A846044-2025-4934-9240-31676C59E19F}" srcOrd="1" destOrd="0" parTransId="{37D895FA-4F57-49BF-951E-3EDDE169251B}" sibTransId="{21198DAE-424D-47D4-8C9A-4F5EF217B006}"/>
    <dgm:cxn modelId="{18B40A34-8276-4A50-ACAE-C86C4A2D54F4}" type="presOf" srcId="{B0343C31-0186-4340-92BE-DC1DFF2A739E}" destId="{0EF25EED-3848-4213-AAD9-92BC8BCC3552}" srcOrd="0" destOrd="0" presId="urn:microsoft.com/office/officeart/2005/8/layout/hList1"/>
    <dgm:cxn modelId="{5BF1B5DE-DE7E-456A-B8B3-CF8570A4AF47}" srcId="{0E7433CF-5D44-41DC-BE92-5F300B3D00F4}" destId="{8E5DBC32-2F63-44E2-814B-C6AEC5C7B1B1}" srcOrd="0" destOrd="0" parTransId="{02E18009-1D1F-43BD-A94C-5B6354513B9C}" sibTransId="{2A205B80-D67C-49A8-880D-2B94CC877040}"/>
    <dgm:cxn modelId="{8C40311C-C4E4-4676-8AB6-9374BCE0A372}" type="presOf" srcId="{C4EF419A-6B09-43CF-B768-2E8EDF1A6CD6}" destId="{E18CEB60-8CD7-4802-B519-B23464C8BA97}" srcOrd="0" destOrd="0" presId="urn:microsoft.com/office/officeart/2005/8/layout/hList1"/>
    <dgm:cxn modelId="{E77CE43A-2BA7-446E-B151-29BABB7944CD}" type="presOf" srcId="{5C1541AF-03E1-49B3-B909-7F0D7B8950E7}" destId="{28385C94-32FC-4A4F-A268-472AEB0D0788}" srcOrd="0" destOrd="0" presId="urn:microsoft.com/office/officeart/2005/8/layout/hList1"/>
    <dgm:cxn modelId="{A1960B25-AC22-4511-AC21-A2394E4FB073}" type="presOf" srcId="{8E5DBC32-2F63-44E2-814B-C6AEC5C7B1B1}" destId="{78125ADB-BF3B-4650-AEA8-81C701E29E05}" srcOrd="0" destOrd="0" presId="urn:microsoft.com/office/officeart/2005/8/layout/hList1"/>
    <dgm:cxn modelId="{DACF7C96-FBA9-4106-8615-C61174DE6E2D}" srcId="{5C1541AF-03E1-49B3-B909-7F0D7B8950E7}" destId="{B0343C31-0186-4340-92BE-DC1DFF2A739E}" srcOrd="0" destOrd="0" parTransId="{78ED6C6D-108E-4F8C-AE3C-197BFCA6F69E}" sibTransId="{588DB971-3FD5-47E5-A717-7181CC63EDD3}"/>
    <dgm:cxn modelId="{BDAA4403-9301-4E3E-8B1A-BDD43B9A497B}" srcId="{1CE26629-6C3E-42BC-8120-4104AE1D9E10}" destId="{0E7433CF-5D44-41DC-BE92-5F300B3D00F4}" srcOrd="2" destOrd="0" parTransId="{0E554634-791E-4EFE-9153-5192172A9D96}" sibTransId="{4EC1F89F-778A-4E24-92B0-61FE8E09593A}"/>
    <dgm:cxn modelId="{00F733AB-AEDD-45DD-86EE-CEA8C0851AFB}" type="presOf" srcId="{5A846044-2025-4934-9240-31676C59E19F}" destId="{465BD943-0BE5-4456-9135-BC5F6F7AB34E}" srcOrd="0" destOrd="0" presId="urn:microsoft.com/office/officeart/2005/8/layout/hList1"/>
    <dgm:cxn modelId="{D20FA703-5A6C-4C48-8510-0B26091C7537}" srcId="{5A846044-2025-4934-9240-31676C59E19F}" destId="{C4EF419A-6B09-43CF-B768-2E8EDF1A6CD6}" srcOrd="0" destOrd="0" parTransId="{4E0E79F4-8AE5-478B-A9D0-B34E55B8B1B1}" sibTransId="{72D7A82C-D91A-42AF-B0DF-8A0C588CDADA}"/>
    <dgm:cxn modelId="{E1F04DA4-2325-408A-9D4D-ACADE51C9FF9}" type="presOf" srcId="{0E7433CF-5D44-41DC-BE92-5F300B3D00F4}" destId="{7FA80747-09EB-4069-93FC-833BE39AB290}" srcOrd="0" destOrd="0" presId="urn:microsoft.com/office/officeart/2005/8/layout/hList1"/>
    <dgm:cxn modelId="{BA68A9EC-9F6A-48E6-A3FB-ABEFE8A30620}" type="presOf" srcId="{1CE26629-6C3E-42BC-8120-4104AE1D9E10}" destId="{3E7C21CA-1D27-40E2-AAB9-5403C9B90B96}" srcOrd="0" destOrd="0" presId="urn:microsoft.com/office/officeart/2005/8/layout/hList1"/>
    <dgm:cxn modelId="{804FE09C-3A62-42F4-8839-99909B0F7CAD}" type="presOf" srcId="{38B9B42F-AB8F-48D9-82FA-2022AB2911D4}" destId="{0EF25EED-3848-4213-AAD9-92BC8BCC3552}" srcOrd="0" destOrd="1" presId="urn:microsoft.com/office/officeart/2005/8/layout/hList1"/>
    <dgm:cxn modelId="{F0595632-9582-4F46-ACF8-7DD2E4CF5DCC}" srcId="{5C1541AF-03E1-49B3-B909-7F0D7B8950E7}" destId="{38B9B42F-AB8F-48D9-82FA-2022AB2911D4}" srcOrd="1" destOrd="0" parTransId="{CB294310-56C0-4FB4-B3AF-3984342043F5}" sibTransId="{E00B04B5-0C30-4264-9502-44EFEEBCEAD0}"/>
    <dgm:cxn modelId="{239BA0CD-C7A7-4AC5-A0B9-7DA6EA5ABC6F}" type="presParOf" srcId="{3E7C21CA-1D27-40E2-AAB9-5403C9B90B96}" destId="{5CA71D0F-19A0-417D-AE33-E25E7A946FDC}" srcOrd="0" destOrd="0" presId="urn:microsoft.com/office/officeart/2005/8/layout/hList1"/>
    <dgm:cxn modelId="{68D0453E-39E6-4CDF-856F-1268B32DCC45}" type="presParOf" srcId="{5CA71D0F-19A0-417D-AE33-E25E7A946FDC}" destId="{28385C94-32FC-4A4F-A268-472AEB0D0788}" srcOrd="0" destOrd="0" presId="urn:microsoft.com/office/officeart/2005/8/layout/hList1"/>
    <dgm:cxn modelId="{0691761F-2DEE-454E-BC54-661407CB6B51}" type="presParOf" srcId="{5CA71D0F-19A0-417D-AE33-E25E7A946FDC}" destId="{0EF25EED-3848-4213-AAD9-92BC8BCC3552}" srcOrd="1" destOrd="0" presId="urn:microsoft.com/office/officeart/2005/8/layout/hList1"/>
    <dgm:cxn modelId="{24B3B1CF-3FA9-4FC7-833A-C070D5F0D235}" type="presParOf" srcId="{3E7C21CA-1D27-40E2-AAB9-5403C9B90B96}" destId="{A600A10B-FB39-4D5B-87AD-9CA2EB27F245}" srcOrd="1" destOrd="0" presId="urn:microsoft.com/office/officeart/2005/8/layout/hList1"/>
    <dgm:cxn modelId="{D2459556-403F-431B-B4F5-506025732079}" type="presParOf" srcId="{3E7C21CA-1D27-40E2-AAB9-5403C9B90B96}" destId="{BF84ECFC-0C81-4ABF-9E93-D7EB45FD2356}" srcOrd="2" destOrd="0" presId="urn:microsoft.com/office/officeart/2005/8/layout/hList1"/>
    <dgm:cxn modelId="{694B1176-4E13-4BA7-9337-13FB3A8E5A75}" type="presParOf" srcId="{BF84ECFC-0C81-4ABF-9E93-D7EB45FD2356}" destId="{465BD943-0BE5-4456-9135-BC5F6F7AB34E}" srcOrd="0" destOrd="0" presId="urn:microsoft.com/office/officeart/2005/8/layout/hList1"/>
    <dgm:cxn modelId="{B3677F8B-5E67-407C-86B8-343E642FF798}" type="presParOf" srcId="{BF84ECFC-0C81-4ABF-9E93-D7EB45FD2356}" destId="{E18CEB60-8CD7-4802-B519-B23464C8BA97}" srcOrd="1" destOrd="0" presId="urn:microsoft.com/office/officeart/2005/8/layout/hList1"/>
    <dgm:cxn modelId="{66D933AC-B051-4F18-8FEE-FEBA62496133}" type="presParOf" srcId="{3E7C21CA-1D27-40E2-AAB9-5403C9B90B96}" destId="{0E0A329C-7FD9-4A3F-BC49-67A2F115998B}" srcOrd="3" destOrd="0" presId="urn:microsoft.com/office/officeart/2005/8/layout/hList1"/>
    <dgm:cxn modelId="{C044E3E5-668F-4DB2-9E7A-C56948243C73}" type="presParOf" srcId="{3E7C21CA-1D27-40E2-AAB9-5403C9B90B96}" destId="{89D5503E-C659-4052-9CD9-E863F978F71C}" srcOrd="4" destOrd="0" presId="urn:microsoft.com/office/officeart/2005/8/layout/hList1"/>
    <dgm:cxn modelId="{BFA4B4E8-5BB4-4497-A5A5-CD8897C770D9}" type="presParOf" srcId="{89D5503E-C659-4052-9CD9-E863F978F71C}" destId="{7FA80747-09EB-4069-93FC-833BE39AB290}" srcOrd="0" destOrd="0" presId="urn:microsoft.com/office/officeart/2005/8/layout/hList1"/>
    <dgm:cxn modelId="{DAA6B8BD-41AE-4D77-9C01-7525A4227F0C}" type="presParOf" srcId="{89D5503E-C659-4052-9CD9-E863F978F71C}" destId="{78125ADB-BF3B-4650-AEA8-81C701E29E0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FCB4A8-B200-42BC-8267-E8291FCFBD41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57DB9CB-6535-41D6-ADD0-53EC563E3950}">
      <dgm:prSet phldrT="[Text]" custT="1"/>
      <dgm:spPr/>
      <dgm:t>
        <a:bodyPr/>
        <a:lstStyle/>
        <a:p>
          <a:r>
            <a:rPr lang="tr-TR" sz="1600" b="1" dirty="0" smtClean="0"/>
            <a:t>Büyük Veri</a:t>
          </a:r>
          <a:endParaRPr lang="tr-TR" sz="1600" b="1" dirty="0"/>
        </a:p>
      </dgm:t>
    </dgm:pt>
    <dgm:pt modelId="{44F607D6-0321-464C-9450-32DCC7A2AE28}" type="parTrans" cxnId="{AE89A699-7B77-4495-ACB4-3423DF189E52}">
      <dgm:prSet/>
      <dgm:spPr/>
      <dgm:t>
        <a:bodyPr/>
        <a:lstStyle/>
        <a:p>
          <a:endParaRPr lang="tr-TR" sz="2400"/>
        </a:p>
      </dgm:t>
    </dgm:pt>
    <dgm:pt modelId="{6EB1BB04-AE4E-4F4E-A0F0-5CAB465B83F2}" type="sibTrans" cxnId="{AE89A699-7B77-4495-ACB4-3423DF189E52}">
      <dgm:prSet/>
      <dgm:spPr/>
      <dgm:t>
        <a:bodyPr/>
        <a:lstStyle/>
        <a:p>
          <a:endParaRPr lang="tr-TR" sz="2400"/>
        </a:p>
      </dgm:t>
    </dgm:pt>
    <dgm:pt modelId="{EE14DD3A-70E1-4AE6-964F-9E187410E03A}">
      <dgm:prSet phldrT="[Text]" custT="1"/>
      <dgm:spPr/>
      <dgm:t>
        <a:bodyPr/>
        <a:lstStyle/>
        <a:p>
          <a:r>
            <a:rPr lang="tr-TR" sz="1600" b="1" dirty="0" smtClean="0"/>
            <a:t>Raporlama çözümlerinin büyük veri yığınları üzerinde de yüksek performans ile çalışması</a:t>
          </a:r>
          <a:endParaRPr lang="tr-TR" sz="1600" b="1" dirty="0"/>
        </a:p>
      </dgm:t>
    </dgm:pt>
    <dgm:pt modelId="{5907F6F9-7DE9-418D-A396-204612FADE92}" type="parTrans" cxnId="{5BAB4970-1B10-4459-8E1A-B77872D95BA8}">
      <dgm:prSet/>
      <dgm:spPr/>
      <dgm:t>
        <a:bodyPr/>
        <a:lstStyle/>
        <a:p>
          <a:endParaRPr lang="tr-TR" sz="2400"/>
        </a:p>
      </dgm:t>
    </dgm:pt>
    <dgm:pt modelId="{D6F4E563-FEB5-4749-B21B-B78867A3C3B2}" type="sibTrans" cxnId="{5BAB4970-1B10-4459-8E1A-B77872D95BA8}">
      <dgm:prSet/>
      <dgm:spPr/>
      <dgm:t>
        <a:bodyPr/>
        <a:lstStyle/>
        <a:p>
          <a:endParaRPr lang="tr-TR" sz="2400"/>
        </a:p>
      </dgm:t>
    </dgm:pt>
    <dgm:pt modelId="{F6384C98-5192-4114-8041-63BB7F19126B}">
      <dgm:prSet phldrT="[Text]" custT="1"/>
      <dgm:spPr/>
      <dgm:t>
        <a:bodyPr/>
        <a:lstStyle/>
        <a:p>
          <a:r>
            <a:rPr lang="tr-TR" sz="1600" b="1" dirty="0" smtClean="0"/>
            <a:t>Sistem</a:t>
          </a:r>
          <a:endParaRPr lang="tr-TR" sz="1600" b="1" dirty="0"/>
        </a:p>
      </dgm:t>
    </dgm:pt>
    <dgm:pt modelId="{0956D9A1-2F1C-4A04-8EA7-DD9E016B7BA7}" type="parTrans" cxnId="{0305131A-72CB-4813-B048-C7A685950723}">
      <dgm:prSet/>
      <dgm:spPr/>
      <dgm:t>
        <a:bodyPr/>
        <a:lstStyle/>
        <a:p>
          <a:endParaRPr lang="tr-TR" sz="2400"/>
        </a:p>
      </dgm:t>
    </dgm:pt>
    <dgm:pt modelId="{62C6788F-FAF2-45F4-8E89-E3F0CA3718D0}" type="sibTrans" cxnId="{0305131A-72CB-4813-B048-C7A685950723}">
      <dgm:prSet/>
      <dgm:spPr/>
      <dgm:t>
        <a:bodyPr/>
        <a:lstStyle/>
        <a:p>
          <a:endParaRPr lang="tr-TR" sz="2400"/>
        </a:p>
      </dgm:t>
    </dgm:pt>
    <dgm:pt modelId="{62CFC9E3-BAD7-4CE3-A033-26E00DD160D4}">
      <dgm:prSet phldrT="[Text]" custT="1"/>
      <dgm:spPr/>
      <dgm:t>
        <a:bodyPr/>
        <a:lstStyle/>
        <a:p>
          <a:r>
            <a:rPr lang="tr-TR" sz="1600" b="1" dirty="0" smtClean="0"/>
            <a:t>Raporlama ve buna bağlı uygulamaların sistemde daha az yük oluşturarak, diğer uygulamaları etkilememesi</a:t>
          </a:r>
          <a:endParaRPr lang="tr-TR" sz="1600" b="1" dirty="0"/>
        </a:p>
      </dgm:t>
    </dgm:pt>
    <dgm:pt modelId="{1DD8BF0D-ECE8-482E-97AA-752B97BE1EEA}" type="parTrans" cxnId="{E613D664-2DBF-423E-A0E0-D3CF2233D7C9}">
      <dgm:prSet/>
      <dgm:spPr/>
      <dgm:t>
        <a:bodyPr/>
        <a:lstStyle/>
        <a:p>
          <a:endParaRPr lang="tr-TR" sz="2400"/>
        </a:p>
      </dgm:t>
    </dgm:pt>
    <dgm:pt modelId="{8FBAD8F3-CFFF-44EB-AF81-2232083AA0BF}" type="sibTrans" cxnId="{E613D664-2DBF-423E-A0E0-D3CF2233D7C9}">
      <dgm:prSet/>
      <dgm:spPr/>
      <dgm:t>
        <a:bodyPr/>
        <a:lstStyle/>
        <a:p>
          <a:endParaRPr lang="tr-TR" sz="2400"/>
        </a:p>
      </dgm:t>
    </dgm:pt>
    <dgm:pt modelId="{1069A413-160B-4365-B5F4-EC2A2C533FE9}">
      <dgm:prSet phldrT="[Text]" custT="1"/>
      <dgm:spPr/>
      <dgm:t>
        <a:bodyPr/>
        <a:lstStyle/>
        <a:p>
          <a:r>
            <a:rPr lang="tr-TR" sz="1600" b="1" dirty="0" smtClean="0"/>
            <a:t>Hız</a:t>
          </a:r>
          <a:endParaRPr lang="tr-TR" sz="1600" b="1" dirty="0"/>
        </a:p>
      </dgm:t>
    </dgm:pt>
    <dgm:pt modelId="{704CAC83-5E05-44C0-9B3D-7427F75D5B9D}" type="parTrans" cxnId="{FEB5817E-96B7-4CEA-BEEE-BBE611987B85}">
      <dgm:prSet/>
      <dgm:spPr/>
      <dgm:t>
        <a:bodyPr/>
        <a:lstStyle/>
        <a:p>
          <a:endParaRPr lang="tr-TR" sz="2400"/>
        </a:p>
      </dgm:t>
    </dgm:pt>
    <dgm:pt modelId="{512D835C-6DF1-4263-90F5-C09506D251D7}" type="sibTrans" cxnId="{FEB5817E-96B7-4CEA-BEEE-BBE611987B85}">
      <dgm:prSet/>
      <dgm:spPr/>
      <dgm:t>
        <a:bodyPr/>
        <a:lstStyle/>
        <a:p>
          <a:endParaRPr lang="tr-TR" sz="2400"/>
        </a:p>
      </dgm:t>
    </dgm:pt>
    <dgm:pt modelId="{F7D51716-A8AE-4B7B-8410-C62109701F36}">
      <dgm:prSet phldrT="[Text]" custT="1"/>
      <dgm:spPr/>
      <dgm:t>
        <a:bodyPr/>
        <a:lstStyle/>
        <a:p>
          <a:r>
            <a:rPr lang="tr-TR" sz="1600" b="1" dirty="0" smtClean="0"/>
            <a:t>Raporlama ihtiyaçlarının geleneksel sistemlerden daha hızlı bir şekilde karşılanması</a:t>
          </a:r>
          <a:endParaRPr lang="tr-TR" sz="1600" b="1" dirty="0"/>
        </a:p>
      </dgm:t>
    </dgm:pt>
    <dgm:pt modelId="{799C3895-6E41-40D3-82C7-B888A444627E}" type="parTrans" cxnId="{035C2584-C4A9-44CD-BC3C-9C863801C848}">
      <dgm:prSet/>
      <dgm:spPr/>
      <dgm:t>
        <a:bodyPr/>
        <a:lstStyle/>
        <a:p>
          <a:endParaRPr lang="tr-TR" sz="2400"/>
        </a:p>
      </dgm:t>
    </dgm:pt>
    <dgm:pt modelId="{97D23623-D79E-4BA8-B50A-E5403B235806}" type="sibTrans" cxnId="{035C2584-C4A9-44CD-BC3C-9C863801C848}">
      <dgm:prSet/>
      <dgm:spPr/>
      <dgm:t>
        <a:bodyPr/>
        <a:lstStyle/>
        <a:p>
          <a:endParaRPr lang="tr-TR" sz="2400"/>
        </a:p>
      </dgm:t>
    </dgm:pt>
    <dgm:pt modelId="{E300550D-DAD9-4DFF-9485-636AD35D3CA9}">
      <dgm:prSet phldrT="[Text]" custT="1"/>
      <dgm:spPr/>
      <dgm:t>
        <a:bodyPr/>
        <a:lstStyle/>
        <a:p>
          <a:r>
            <a:rPr lang="tr-TR" sz="1600" b="1" dirty="0" smtClean="0"/>
            <a:t>Firmaların anlık karar verme isteklerine destek olunması</a:t>
          </a:r>
          <a:endParaRPr lang="tr-TR" sz="1600" b="1" dirty="0"/>
        </a:p>
      </dgm:t>
    </dgm:pt>
    <dgm:pt modelId="{2C9B3A68-D51A-44DE-AE90-CA5644A949D0}" type="parTrans" cxnId="{57690F8D-1154-4C3C-98E2-62C2D7A653D3}">
      <dgm:prSet/>
      <dgm:spPr/>
      <dgm:t>
        <a:bodyPr/>
        <a:lstStyle/>
        <a:p>
          <a:endParaRPr lang="tr-TR" sz="2400"/>
        </a:p>
      </dgm:t>
    </dgm:pt>
    <dgm:pt modelId="{123C5FEB-57CD-4732-837E-C65DCAEC2877}" type="sibTrans" cxnId="{57690F8D-1154-4C3C-98E2-62C2D7A653D3}">
      <dgm:prSet/>
      <dgm:spPr/>
      <dgm:t>
        <a:bodyPr/>
        <a:lstStyle/>
        <a:p>
          <a:endParaRPr lang="tr-TR" sz="2400"/>
        </a:p>
      </dgm:t>
    </dgm:pt>
    <dgm:pt modelId="{A97D6AF1-AE28-4BD4-8BB3-4F3FC20BA763}" type="pres">
      <dgm:prSet presAssocID="{0DFCB4A8-B200-42BC-8267-E8291FCFBD41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C4C0D620-22E5-4813-AD11-A4E1F43647F1}" type="pres">
      <dgm:prSet presAssocID="{957DB9CB-6535-41D6-ADD0-53EC563E3950}" presName="horFlow" presStyleCnt="0"/>
      <dgm:spPr/>
    </dgm:pt>
    <dgm:pt modelId="{D80014DA-D816-45B8-B529-786857317BBB}" type="pres">
      <dgm:prSet presAssocID="{957DB9CB-6535-41D6-ADD0-53EC563E3950}" presName="bigChev" presStyleLbl="node1" presStyleIdx="0" presStyleCnt="3" custScaleX="116030" custScaleY="116439"/>
      <dgm:spPr/>
      <dgm:t>
        <a:bodyPr/>
        <a:lstStyle/>
        <a:p>
          <a:endParaRPr lang="tr-TR"/>
        </a:p>
      </dgm:t>
    </dgm:pt>
    <dgm:pt modelId="{A9987ED5-2935-4843-91EE-C2D38D6F5531}" type="pres">
      <dgm:prSet presAssocID="{5907F6F9-7DE9-418D-A396-204612FADE92}" presName="parTrans" presStyleCnt="0"/>
      <dgm:spPr/>
    </dgm:pt>
    <dgm:pt modelId="{65540557-C9CF-4E1D-8078-F68B5A6E92CE}" type="pres">
      <dgm:prSet presAssocID="{EE14DD3A-70E1-4AE6-964F-9E187410E03A}" presName="node" presStyleLbl="alignAccFollowNode1" presStyleIdx="0" presStyleCnt="4" custScaleX="437300" custScaleY="122499" custLinFactNeighborX="-265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A489DAB-709D-447B-AC42-8DDC67CB35A5}" type="pres">
      <dgm:prSet presAssocID="{957DB9CB-6535-41D6-ADD0-53EC563E3950}" presName="vSp" presStyleCnt="0"/>
      <dgm:spPr/>
    </dgm:pt>
    <dgm:pt modelId="{0228F18E-F99D-4D53-9635-AF28D0F16447}" type="pres">
      <dgm:prSet presAssocID="{F6384C98-5192-4114-8041-63BB7F19126B}" presName="horFlow" presStyleCnt="0"/>
      <dgm:spPr/>
    </dgm:pt>
    <dgm:pt modelId="{D76A8912-D251-49FC-BAF3-3C7C1C2FDEF1}" type="pres">
      <dgm:prSet presAssocID="{F6384C98-5192-4114-8041-63BB7F19126B}" presName="bigChev" presStyleLbl="node1" presStyleIdx="1" presStyleCnt="3" custScaleX="116030" custScaleY="116439"/>
      <dgm:spPr/>
      <dgm:t>
        <a:bodyPr/>
        <a:lstStyle/>
        <a:p>
          <a:endParaRPr lang="tr-TR"/>
        </a:p>
      </dgm:t>
    </dgm:pt>
    <dgm:pt modelId="{3A76E3D0-4258-4062-8DD4-757E70680BC4}" type="pres">
      <dgm:prSet presAssocID="{1DD8BF0D-ECE8-482E-97AA-752B97BE1EEA}" presName="parTrans" presStyleCnt="0"/>
      <dgm:spPr/>
    </dgm:pt>
    <dgm:pt modelId="{939A387C-C452-4957-9347-31AD1EF5FEB2}" type="pres">
      <dgm:prSet presAssocID="{62CFC9E3-BAD7-4CE3-A033-26E00DD160D4}" presName="node" presStyleLbl="alignAccFollowNode1" presStyleIdx="1" presStyleCnt="4" custScaleX="439343" custScaleY="140739" custLinFactNeighborX="-2750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AB2DFFC-3790-410D-9E9E-2F4339226C76}" type="pres">
      <dgm:prSet presAssocID="{F6384C98-5192-4114-8041-63BB7F19126B}" presName="vSp" presStyleCnt="0"/>
      <dgm:spPr/>
    </dgm:pt>
    <dgm:pt modelId="{30DBAC89-03F2-4B29-BBFF-C5CFC2358C66}" type="pres">
      <dgm:prSet presAssocID="{1069A413-160B-4365-B5F4-EC2A2C533FE9}" presName="horFlow" presStyleCnt="0"/>
      <dgm:spPr/>
    </dgm:pt>
    <dgm:pt modelId="{B7F7BEA9-4296-4AE8-88B2-8044011B3D8C}" type="pres">
      <dgm:prSet presAssocID="{1069A413-160B-4365-B5F4-EC2A2C533FE9}" presName="bigChev" presStyleLbl="node1" presStyleIdx="2" presStyleCnt="3" custScaleX="116030" custScaleY="116439"/>
      <dgm:spPr/>
      <dgm:t>
        <a:bodyPr/>
        <a:lstStyle/>
        <a:p>
          <a:endParaRPr lang="tr-TR"/>
        </a:p>
      </dgm:t>
    </dgm:pt>
    <dgm:pt modelId="{83D0486F-ED9A-4953-87F6-8FFC3FAC65D0}" type="pres">
      <dgm:prSet presAssocID="{799C3895-6E41-40D3-82C7-B888A444627E}" presName="parTrans" presStyleCnt="0"/>
      <dgm:spPr/>
    </dgm:pt>
    <dgm:pt modelId="{5893F336-2512-475F-8A00-C15027363811}" type="pres">
      <dgm:prSet presAssocID="{F7D51716-A8AE-4B7B-8410-C62109701F36}" presName="node" presStyleLbl="alignAccFollowNode1" presStyleIdx="2" presStyleCnt="4" custScaleX="224354" custScaleY="137230" custLinFactNeighborX="-3077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D9D9211-CEB4-424E-A137-227C5CA6303D}" type="pres">
      <dgm:prSet presAssocID="{97D23623-D79E-4BA8-B50A-E5403B235806}" presName="sibTrans" presStyleCnt="0"/>
      <dgm:spPr/>
    </dgm:pt>
    <dgm:pt modelId="{9211EFD1-43CE-4562-9EBE-826CB14F3AED}" type="pres">
      <dgm:prSet presAssocID="{E300550D-DAD9-4DFF-9485-636AD35D3CA9}" presName="node" presStyleLbl="alignAccFollowNode1" presStyleIdx="3" presStyleCnt="4" custScaleX="230140" custScaleY="137230" custLinFactNeighborX="-3077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0721F6D-9784-4BC3-BAB2-4CAAFE81232E}" type="presOf" srcId="{F7D51716-A8AE-4B7B-8410-C62109701F36}" destId="{5893F336-2512-475F-8A00-C15027363811}" srcOrd="0" destOrd="0" presId="urn:microsoft.com/office/officeart/2005/8/layout/lProcess3"/>
    <dgm:cxn modelId="{57690F8D-1154-4C3C-98E2-62C2D7A653D3}" srcId="{1069A413-160B-4365-B5F4-EC2A2C533FE9}" destId="{E300550D-DAD9-4DFF-9485-636AD35D3CA9}" srcOrd="1" destOrd="0" parTransId="{2C9B3A68-D51A-44DE-AE90-CA5644A949D0}" sibTransId="{123C5FEB-57CD-4732-837E-C65DCAEC2877}"/>
    <dgm:cxn modelId="{5BAB4970-1B10-4459-8E1A-B77872D95BA8}" srcId="{957DB9CB-6535-41D6-ADD0-53EC563E3950}" destId="{EE14DD3A-70E1-4AE6-964F-9E187410E03A}" srcOrd="0" destOrd="0" parTransId="{5907F6F9-7DE9-418D-A396-204612FADE92}" sibTransId="{D6F4E563-FEB5-4749-B21B-B78867A3C3B2}"/>
    <dgm:cxn modelId="{AE89A699-7B77-4495-ACB4-3423DF189E52}" srcId="{0DFCB4A8-B200-42BC-8267-E8291FCFBD41}" destId="{957DB9CB-6535-41D6-ADD0-53EC563E3950}" srcOrd="0" destOrd="0" parTransId="{44F607D6-0321-464C-9450-32DCC7A2AE28}" sibTransId="{6EB1BB04-AE4E-4F4E-A0F0-5CAB465B83F2}"/>
    <dgm:cxn modelId="{A8F53EF0-4962-460A-8059-29CD5FA92D96}" type="presOf" srcId="{0DFCB4A8-B200-42BC-8267-E8291FCFBD41}" destId="{A97D6AF1-AE28-4BD4-8BB3-4F3FC20BA763}" srcOrd="0" destOrd="0" presId="urn:microsoft.com/office/officeart/2005/8/layout/lProcess3"/>
    <dgm:cxn modelId="{88FD8431-D287-4C54-A3A9-DBCB866AD70D}" type="presOf" srcId="{EE14DD3A-70E1-4AE6-964F-9E187410E03A}" destId="{65540557-C9CF-4E1D-8078-F68B5A6E92CE}" srcOrd="0" destOrd="0" presId="urn:microsoft.com/office/officeart/2005/8/layout/lProcess3"/>
    <dgm:cxn modelId="{035C2584-C4A9-44CD-BC3C-9C863801C848}" srcId="{1069A413-160B-4365-B5F4-EC2A2C533FE9}" destId="{F7D51716-A8AE-4B7B-8410-C62109701F36}" srcOrd="0" destOrd="0" parTransId="{799C3895-6E41-40D3-82C7-B888A444627E}" sibTransId="{97D23623-D79E-4BA8-B50A-E5403B235806}"/>
    <dgm:cxn modelId="{E613D664-2DBF-423E-A0E0-D3CF2233D7C9}" srcId="{F6384C98-5192-4114-8041-63BB7F19126B}" destId="{62CFC9E3-BAD7-4CE3-A033-26E00DD160D4}" srcOrd="0" destOrd="0" parTransId="{1DD8BF0D-ECE8-482E-97AA-752B97BE1EEA}" sibTransId="{8FBAD8F3-CFFF-44EB-AF81-2232083AA0BF}"/>
    <dgm:cxn modelId="{BC20F900-0FBD-495B-9E99-91621622CD76}" type="presOf" srcId="{62CFC9E3-BAD7-4CE3-A033-26E00DD160D4}" destId="{939A387C-C452-4957-9347-31AD1EF5FEB2}" srcOrd="0" destOrd="0" presId="urn:microsoft.com/office/officeart/2005/8/layout/lProcess3"/>
    <dgm:cxn modelId="{86B8C843-3C7D-4C1B-91CC-23F8B1724D56}" type="presOf" srcId="{E300550D-DAD9-4DFF-9485-636AD35D3CA9}" destId="{9211EFD1-43CE-4562-9EBE-826CB14F3AED}" srcOrd="0" destOrd="0" presId="urn:microsoft.com/office/officeart/2005/8/layout/lProcess3"/>
    <dgm:cxn modelId="{FEB5817E-96B7-4CEA-BEEE-BBE611987B85}" srcId="{0DFCB4A8-B200-42BC-8267-E8291FCFBD41}" destId="{1069A413-160B-4365-B5F4-EC2A2C533FE9}" srcOrd="2" destOrd="0" parTransId="{704CAC83-5E05-44C0-9B3D-7427F75D5B9D}" sibTransId="{512D835C-6DF1-4263-90F5-C09506D251D7}"/>
    <dgm:cxn modelId="{0305131A-72CB-4813-B048-C7A685950723}" srcId="{0DFCB4A8-B200-42BC-8267-E8291FCFBD41}" destId="{F6384C98-5192-4114-8041-63BB7F19126B}" srcOrd="1" destOrd="0" parTransId="{0956D9A1-2F1C-4A04-8EA7-DD9E016B7BA7}" sibTransId="{62C6788F-FAF2-45F4-8E89-E3F0CA3718D0}"/>
    <dgm:cxn modelId="{1769C692-23DB-4F61-A650-61F686608E45}" type="presOf" srcId="{F6384C98-5192-4114-8041-63BB7F19126B}" destId="{D76A8912-D251-49FC-BAF3-3C7C1C2FDEF1}" srcOrd="0" destOrd="0" presId="urn:microsoft.com/office/officeart/2005/8/layout/lProcess3"/>
    <dgm:cxn modelId="{12400817-A024-40CC-9B40-99D000D5ED06}" type="presOf" srcId="{1069A413-160B-4365-B5F4-EC2A2C533FE9}" destId="{B7F7BEA9-4296-4AE8-88B2-8044011B3D8C}" srcOrd="0" destOrd="0" presId="urn:microsoft.com/office/officeart/2005/8/layout/lProcess3"/>
    <dgm:cxn modelId="{A80389DE-785A-40CA-8336-8EE8F3E022A9}" type="presOf" srcId="{957DB9CB-6535-41D6-ADD0-53EC563E3950}" destId="{D80014DA-D816-45B8-B529-786857317BBB}" srcOrd="0" destOrd="0" presId="urn:microsoft.com/office/officeart/2005/8/layout/lProcess3"/>
    <dgm:cxn modelId="{5173C27D-B6E9-43C0-8D63-901328E114C4}" type="presParOf" srcId="{A97D6AF1-AE28-4BD4-8BB3-4F3FC20BA763}" destId="{C4C0D620-22E5-4813-AD11-A4E1F43647F1}" srcOrd="0" destOrd="0" presId="urn:microsoft.com/office/officeart/2005/8/layout/lProcess3"/>
    <dgm:cxn modelId="{AF14CD37-2DC0-4D06-9B70-E0E9625039BB}" type="presParOf" srcId="{C4C0D620-22E5-4813-AD11-A4E1F43647F1}" destId="{D80014DA-D816-45B8-B529-786857317BBB}" srcOrd="0" destOrd="0" presId="urn:microsoft.com/office/officeart/2005/8/layout/lProcess3"/>
    <dgm:cxn modelId="{FAC3D2FF-41E0-4D89-99AB-A0EE6E55CD95}" type="presParOf" srcId="{C4C0D620-22E5-4813-AD11-A4E1F43647F1}" destId="{A9987ED5-2935-4843-91EE-C2D38D6F5531}" srcOrd="1" destOrd="0" presId="urn:microsoft.com/office/officeart/2005/8/layout/lProcess3"/>
    <dgm:cxn modelId="{433975F0-3DFB-463B-9E19-3A1412ACAE0B}" type="presParOf" srcId="{C4C0D620-22E5-4813-AD11-A4E1F43647F1}" destId="{65540557-C9CF-4E1D-8078-F68B5A6E92CE}" srcOrd="2" destOrd="0" presId="urn:microsoft.com/office/officeart/2005/8/layout/lProcess3"/>
    <dgm:cxn modelId="{38A47144-1953-4473-8B9F-CBF505019D3A}" type="presParOf" srcId="{A97D6AF1-AE28-4BD4-8BB3-4F3FC20BA763}" destId="{FA489DAB-709D-447B-AC42-8DDC67CB35A5}" srcOrd="1" destOrd="0" presId="urn:microsoft.com/office/officeart/2005/8/layout/lProcess3"/>
    <dgm:cxn modelId="{1A6E01A1-BD08-4AF7-807E-C93B2DB64EF4}" type="presParOf" srcId="{A97D6AF1-AE28-4BD4-8BB3-4F3FC20BA763}" destId="{0228F18E-F99D-4D53-9635-AF28D0F16447}" srcOrd="2" destOrd="0" presId="urn:microsoft.com/office/officeart/2005/8/layout/lProcess3"/>
    <dgm:cxn modelId="{5B4DBC5B-1261-4B85-BCEC-E6FF982683AE}" type="presParOf" srcId="{0228F18E-F99D-4D53-9635-AF28D0F16447}" destId="{D76A8912-D251-49FC-BAF3-3C7C1C2FDEF1}" srcOrd="0" destOrd="0" presId="urn:microsoft.com/office/officeart/2005/8/layout/lProcess3"/>
    <dgm:cxn modelId="{2A8C2546-D7BD-4D95-AD10-9F5B89A46268}" type="presParOf" srcId="{0228F18E-F99D-4D53-9635-AF28D0F16447}" destId="{3A76E3D0-4258-4062-8DD4-757E70680BC4}" srcOrd="1" destOrd="0" presId="urn:microsoft.com/office/officeart/2005/8/layout/lProcess3"/>
    <dgm:cxn modelId="{E6975952-E93B-42EF-B793-21FAC3ED74FA}" type="presParOf" srcId="{0228F18E-F99D-4D53-9635-AF28D0F16447}" destId="{939A387C-C452-4957-9347-31AD1EF5FEB2}" srcOrd="2" destOrd="0" presId="urn:microsoft.com/office/officeart/2005/8/layout/lProcess3"/>
    <dgm:cxn modelId="{75664169-6DA7-4881-91BB-AD5CF804850B}" type="presParOf" srcId="{A97D6AF1-AE28-4BD4-8BB3-4F3FC20BA763}" destId="{1AB2DFFC-3790-410D-9E9E-2F4339226C76}" srcOrd="3" destOrd="0" presId="urn:microsoft.com/office/officeart/2005/8/layout/lProcess3"/>
    <dgm:cxn modelId="{70C6A059-A619-4936-8D86-C13F1F821E9D}" type="presParOf" srcId="{A97D6AF1-AE28-4BD4-8BB3-4F3FC20BA763}" destId="{30DBAC89-03F2-4B29-BBFF-C5CFC2358C66}" srcOrd="4" destOrd="0" presId="urn:microsoft.com/office/officeart/2005/8/layout/lProcess3"/>
    <dgm:cxn modelId="{FFFCEFF8-4CE6-45B2-B364-6D3AFD9FE322}" type="presParOf" srcId="{30DBAC89-03F2-4B29-BBFF-C5CFC2358C66}" destId="{B7F7BEA9-4296-4AE8-88B2-8044011B3D8C}" srcOrd="0" destOrd="0" presId="urn:microsoft.com/office/officeart/2005/8/layout/lProcess3"/>
    <dgm:cxn modelId="{87598AFE-0972-4A06-A764-77681FDA4860}" type="presParOf" srcId="{30DBAC89-03F2-4B29-BBFF-C5CFC2358C66}" destId="{83D0486F-ED9A-4953-87F6-8FFC3FAC65D0}" srcOrd="1" destOrd="0" presId="urn:microsoft.com/office/officeart/2005/8/layout/lProcess3"/>
    <dgm:cxn modelId="{758736C4-CB0F-46C0-9195-E7BB5E696946}" type="presParOf" srcId="{30DBAC89-03F2-4B29-BBFF-C5CFC2358C66}" destId="{5893F336-2512-475F-8A00-C15027363811}" srcOrd="2" destOrd="0" presId="urn:microsoft.com/office/officeart/2005/8/layout/lProcess3"/>
    <dgm:cxn modelId="{CEB673D4-C551-48B1-AACE-0998FFC9F623}" type="presParOf" srcId="{30DBAC89-03F2-4B29-BBFF-C5CFC2358C66}" destId="{0D9D9211-CEB4-424E-A137-227C5CA6303D}" srcOrd="3" destOrd="0" presId="urn:microsoft.com/office/officeart/2005/8/layout/lProcess3"/>
    <dgm:cxn modelId="{70F3F90E-6E1E-48F5-9FD0-57D612B32F29}" type="presParOf" srcId="{30DBAC89-03F2-4B29-BBFF-C5CFC2358C66}" destId="{9211EFD1-43CE-4562-9EBE-826CB14F3AED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564986-548B-40BB-9BCE-EB660354046B}" type="doc">
      <dgm:prSet loTypeId="urn:microsoft.com/office/officeart/2005/8/layout/arrow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4BB44D9-56B3-4FC1-B242-AE74A9B75819}">
      <dgm:prSet phldrT="[Text]" custT="1"/>
      <dgm:spPr/>
      <dgm:t>
        <a:bodyPr/>
        <a:lstStyle/>
        <a:p>
          <a:r>
            <a:rPr lang="tr-TR" sz="2800" b="0" dirty="0" smtClean="0"/>
            <a:t>- Rapor Karmaşıklığı</a:t>
          </a:r>
        </a:p>
        <a:p>
          <a:r>
            <a:rPr lang="tr-TR" sz="2800" b="0" dirty="0" smtClean="0"/>
            <a:t>- Veri Hacmi</a:t>
          </a:r>
          <a:endParaRPr lang="tr-TR" sz="2800" b="0" dirty="0"/>
        </a:p>
      </dgm:t>
    </dgm:pt>
    <dgm:pt modelId="{9D32C9C3-4988-4F1F-8E82-32E3EC872697}" type="parTrans" cxnId="{6601F2EE-2C4F-4968-A865-5A22E732CF0F}">
      <dgm:prSet/>
      <dgm:spPr/>
      <dgm:t>
        <a:bodyPr/>
        <a:lstStyle/>
        <a:p>
          <a:endParaRPr lang="tr-TR"/>
        </a:p>
      </dgm:t>
    </dgm:pt>
    <dgm:pt modelId="{4807243C-4109-4E03-978D-40DA13F9600F}" type="sibTrans" cxnId="{6601F2EE-2C4F-4968-A865-5A22E732CF0F}">
      <dgm:prSet/>
      <dgm:spPr/>
      <dgm:t>
        <a:bodyPr/>
        <a:lstStyle/>
        <a:p>
          <a:endParaRPr lang="tr-TR"/>
        </a:p>
      </dgm:t>
    </dgm:pt>
    <dgm:pt modelId="{52286E3E-34A7-4D96-8261-442A5A776C41}">
      <dgm:prSet phldrT="[Text]" custT="1"/>
      <dgm:spPr/>
      <dgm:t>
        <a:bodyPr/>
        <a:lstStyle/>
        <a:p>
          <a:r>
            <a:rPr lang="tr-TR" sz="2800" b="0" dirty="0" smtClean="0"/>
            <a:t>- Rapor Performansı</a:t>
          </a:r>
        </a:p>
        <a:p>
          <a:r>
            <a:rPr lang="tr-TR" sz="2800" b="0" dirty="0" smtClean="0"/>
            <a:t>- Sistem Performansı</a:t>
          </a:r>
          <a:endParaRPr lang="tr-TR" sz="2800" b="0" dirty="0"/>
        </a:p>
      </dgm:t>
    </dgm:pt>
    <dgm:pt modelId="{DF95DA7E-C0E0-4685-9013-ABE3E9366EAB}" type="parTrans" cxnId="{DD04DC3F-F493-4553-9B31-72BC24557480}">
      <dgm:prSet/>
      <dgm:spPr/>
      <dgm:t>
        <a:bodyPr/>
        <a:lstStyle/>
        <a:p>
          <a:endParaRPr lang="tr-TR"/>
        </a:p>
      </dgm:t>
    </dgm:pt>
    <dgm:pt modelId="{167CF777-5480-43BF-8858-4C6CA183DBDE}" type="sibTrans" cxnId="{DD04DC3F-F493-4553-9B31-72BC24557480}">
      <dgm:prSet/>
      <dgm:spPr/>
      <dgm:t>
        <a:bodyPr/>
        <a:lstStyle/>
        <a:p>
          <a:endParaRPr lang="tr-TR"/>
        </a:p>
      </dgm:t>
    </dgm:pt>
    <dgm:pt modelId="{21DBBA98-B026-410B-A351-E965C08DC066}" type="pres">
      <dgm:prSet presAssocID="{C4564986-548B-40BB-9BCE-EB660354046B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EAEA4BE-5F40-4678-BC86-02A74E13A38F}" type="pres">
      <dgm:prSet presAssocID="{F4BB44D9-56B3-4FC1-B242-AE74A9B75819}" presName="upArrow" presStyleLbl="node1" presStyleIdx="0" presStyleCnt="2" custScaleX="86382" custScaleY="89394"/>
      <dgm:spPr/>
    </dgm:pt>
    <dgm:pt modelId="{ACFE3F41-AE00-4DF5-90EF-B914848430E9}" type="pres">
      <dgm:prSet presAssocID="{F4BB44D9-56B3-4FC1-B242-AE74A9B75819}" presName="upArrowText" presStyleLbl="revTx" presStyleIdx="0" presStyleCnt="2" custLinFactNeighborX="-6639" custLinFactNeighborY="947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BE09668-2F84-48DE-B4C8-BF57DCEB79C2}" type="pres">
      <dgm:prSet presAssocID="{52286E3E-34A7-4D96-8261-442A5A776C41}" presName="downArrow" presStyleLbl="node1" presStyleIdx="1" presStyleCnt="2" custScaleX="86382" custScaleY="89394"/>
      <dgm:spPr/>
    </dgm:pt>
    <dgm:pt modelId="{02D376D2-6E23-4668-9AB5-7B4B02EF6E22}" type="pres">
      <dgm:prSet presAssocID="{52286E3E-34A7-4D96-8261-442A5A776C41}" presName="downArrowText" presStyleLbl="revTx" presStyleIdx="1" presStyleCnt="2" custLinFactNeighborX="-5354" custLinFactNeighborY="214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601F2EE-2C4F-4968-A865-5A22E732CF0F}" srcId="{C4564986-548B-40BB-9BCE-EB660354046B}" destId="{F4BB44D9-56B3-4FC1-B242-AE74A9B75819}" srcOrd="0" destOrd="0" parTransId="{9D32C9C3-4988-4F1F-8E82-32E3EC872697}" sibTransId="{4807243C-4109-4E03-978D-40DA13F9600F}"/>
    <dgm:cxn modelId="{F8506E9A-2E5C-4DC8-9835-E61BCDCEB52C}" type="presOf" srcId="{F4BB44D9-56B3-4FC1-B242-AE74A9B75819}" destId="{ACFE3F41-AE00-4DF5-90EF-B914848430E9}" srcOrd="0" destOrd="0" presId="urn:microsoft.com/office/officeart/2005/8/layout/arrow4"/>
    <dgm:cxn modelId="{DD04DC3F-F493-4553-9B31-72BC24557480}" srcId="{C4564986-548B-40BB-9BCE-EB660354046B}" destId="{52286E3E-34A7-4D96-8261-442A5A776C41}" srcOrd="1" destOrd="0" parTransId="{DF95DA7E-C0E0-4685-9013-ABE3E9366EAB}" sibTransId="{167CF777-5480-43BF-8858-4C6CA183DBDE}"/>
    <dgm:cxn modelId="{129B14CD-B27D-4114-B140-920B3033AE84}" type="presOf" srcId="{52286E3E-34A7-4D96-8261-442A5A776C41}" destId="{02D376D2-6E23-4668-9AB5-7B4B02EF6E22}" srcOrd="0" destOrd="0" presId="urn:microsoft.com/office/officeart/2005/8/layout/arrow4"/>
    <dgm:cxn modelId="{35077D91-E731-4B9B-9C94-AE0567EBDAF8}" type="presOf" srcId="{C4564986-548B-40BB-9BCE-EB660354046B}" destId="{21DBBA98-B026-410B-A351-E965C08DC066}" srcOrd="0" destOrd="0" presId="urn:microsoft.com/office/officeart/2005/8/layout/arrow4"/>
    <dgm:cxn modelId="{E3963FEF-34BB-4077-84B2-F74ED5315A95}" type="presParOf" srcId="{21DBBA98-B026-410B-A351-E965C08DC066}" destId="{3EAEA4BE-5F40-4678-BC86-02A74E13A38F}" srcOrd="0" destOrd="0" presId="urn:microsoft.com/office/officeart/2005/8/layout/arrow4"/>
    <dgm:cxn modelId="{E081DC52-5D20-45FC-ACD8-4AE47440099C}" type="presParOf" srcId="{21DBBA98-B026-410B-A351-E965C08DC066}" destId="{ACFE3F41-AE00-4DF5-90EF-B914848430E9}" srcOrd="1" destOrd="0" presId="urn:microsoft.com/office/officeart/2005/8/layout/arrow4"/>
    <dgm:cxn modelId="{B2217341-2606-44F1-93BD-33D49D936170}" type="presParOf" srcId="{21DBBA98-B026-410B-A351-E965C08DC066}" destId="{4BE09668-2F84-48DE-B4C8-BF57DCEB79C2}" srcOrd="2" destOrd="0" presId="urn:microsoft.com/office/officeart/2005/8/layout/arrow4"/>
    <dgm:cxn modelId="{B371D7F2-0364-444D-A05E-F2F2ED0DCF7E}" type="presParOf" srcId="{21DBBA98-B026-410B-A351-E965C08DC066}" destId="{02D376D2-6E23-4668-9AB5-7B4B02EF6E22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F0032-B6BE-4FA0-BB5B-9EB3D0296102}" type="datetimeFigureOut">
              <a:rPr lang="tr-TR" smtClean="0"/>
              <a:t>05.02.2015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1EB-FB6A-453B-AD44-0D68A82F17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2140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CBAF0B-5667-4BEF-B370-D807C889A024}" type="datetimeFigureOut">
              <a:rPr lang="tr-TR" smtClean="0"/>
              <a:t>05.02.2015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259F33-7868-48D6-80EC-5BBD2BF3DB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9714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259F33-7868-48D6-80EC-5BBD2BF3DB8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8547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259F33-7868-48D6-80EC-5BBD2BF3DB86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18022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259F33-7868-48D6-80EC-5BBD2BF3DB86}" type="slidenum">
              <a:rPr lang="tr-TR" smtClean="0"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812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259F33-7868-48D6-80EC-5BBD2BF3DB8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9373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259F33-7868-48D6-80EC-5BBD2BF3DB8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6566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259F33-7868-48D6-80EC-5BBD2BF3DB8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1777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259F33-7868-48D6-80EC-5BBD2BF3DB8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17773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259F33-7868-48D6-80EC-5BBD2BF3DB8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17773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259F33-7868-48D6-80EC-5BBD2BF3DB86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2841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259F33-7868-48D6-80EC-5BBD2BF3DB86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7302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259F33-7868-48D6-80EC-5BBD2BF3DB86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502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B4BFC-46DD-4D42-9422-041BBC11FF5C}" type="datetime1">
              <a:rPr lang="tr-TR" smtClean="0"/>
              <a:t>05.02.2015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‹#›</a:t>
            </a:fld>
            <a:endParaRPr lang="tr-TR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D37B3-9183-4218-97AF-DC4C39D9BAB3}" type="datetime1">
              <a:rPr lang="tr-TR" smtClean="0"/>
              <a:t>05.02.2015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02BD-340C-4583-A8A0-1FDFF40DFF31}" type="datetime1">
              <a:rPr lang="tr-TR" smtClean="0"/>
              <a:t>05.02.2015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ABCB-B029-47EF-8DA4-6B6006E4A790}" type="datetime1">
              <a:rPr lang="tr-TR" smtClean="0"/>
              <a:t>05.02.2015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5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08AF-9F51-4879-868F-F49AC84F7BF9}" type="datetime1">
              <a:rPr lang="tr-TR" smtClean="0"/>
              <a:t>05.02.2015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D7A8-4AF2-4909-A14A-0C0388EC4049}" type="datetime1">
              <a:rPr lang="tr-TR" smtClean="0"/>
              <a:t>05.02.2015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6CA19-8038-4366-A709-7E13812908C5}" type="datetime1">
              <a:rPr lang="tr-TR" smtClean="0"/>
              <a:t>05.02.2015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2E517-BA81-4350-89BF-5EBAB7215D9F}" type="datetime1">
              <a:rPr lang="tr-TR" smtClean="0"/>
              <a:t>05.02.2015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B4A79-E324-412A-9EDC-3B618B154A4A}" type="datetime1">
              <a:rPr lang="tr-TR" smtClean="0"/>
              <a:t>05.02.2015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3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7938C-5883-4993-8300-F4244588BF87}" type="datetime1">
              <a:rPr lang="tr-TR" smtClean="0"/>
              <a:t>05.02.2015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E79E6-00B2-4334-88BC-89D4094F2D62}" type="datetime1">
              <a:rPr lang="tr-TR" smtClean="0"/>
              <a:t>05.02.2015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01A942F-5881-4E2E-892E-F6BBF92B0CC8}" type="datetime1">
              <a:rPr lang="tr-TR" smtClean="0"/>
              <a:t>05.02.2015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616" y="6528816"/>
            <a:ext cx="408384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tx1"/>
                </a:solidFill>
              </a:defRPr>
            </a:lvl1pPr>
          </a:lstStyle>
          <a:p>
            <a:fld id="{33CE7381-3217-46B8-A179-EAEAAAF1DDE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848600" cy="2534122"/>
          </a:xfrm>
        </p:spPr>
        <p:txBody>
          <a:bodyPr/>
          <a:lstStyle/>
          <a:p>
            <a:pPr algn="ctr"/>
            <a:r>
              <a:rPr lang="tr-TR" sz="4000" b="1" dirty="0" smtClean="0"/>
              <a:t>Bellek içi raporlama sistemleri için denormalizasyon uygulaması</a:t>
            </a:r>
            <a:endParaRPr lang="tr-TR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41221"/>
            <a:ext cx="7846640" cy="1752600"/>
          </a:xfrm>
        </p:spPr>
        <p:txBody>
          <a:bodyPr>
            <a:normAutofit/>
          </a:bodyPr>
          <a:lstStyle/>
          <a:p>
            <a:r>
              <a:rPr lang="tr-TR" dirty="0" smtClean="0"/>
              <a:t>	   		</a:t>
            </a:r>
          </a:p>
          <a:p>
            <a:pPr algn="ctr"/>
            <a:r>
              <a:rPr lang="tr-TR" b="1" dirty="0" smtClean="0"/>
              <a:t>Mehmet Yasin AKPINAR</a:t>
            </a:r>
          </a:p>
          <a:p>
            <a:pPr algn="ctr"/>
            <a:r>
              <a:rPr lang="tr-TR" b="1" dirty="0" smtClean="0"/>
              <a:t>Ar-Ge Mühendisi</a:t>
            </a:r>
            <a:endParaRPr lang="tr-TR" b="1" dirty="0"/>
          </a:p>
        </p:txBody>
      </p:sp>
      <p:pic>
        <p:nvPicPr>
          <p:cNvPr id="5" name="Picture 2" descr="C:\Users\ECE~1.AYD\AppData\Local\Temp\SNAGHTML1028bbf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660" y="3645024"/>
            <a:ext cx="3768920" cy="1293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27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Verilerin Analiz Edilmesi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10</a:t>
            </a:fld>
            <a:endParaRPr lang="tr-TR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tr-TR" dirty="0" smtClean="0"/>
              <a:t>2013 Eylül – 2014 Şubat periyodundaki </a:t>
            </a:r>
            <a:r>
              <a:rPr lang="tr-TR" b="1" dirty="0" smtClean="0"/>
              <a:t>rapor kayıtları</a:t>
            </a:r>
            <a:endParaRPr lang="tr-TR" b="1" dirty="0"/>
          </a:p>
          <a:p>
            <a:r>
              <a:rPr lang="tr-TR" dirty="0" smtClean="0"/>
              <a:t>Ortalama </a:t>
            </a:r>
            <a:r>
              <a:rPr lang="tr-TR" b="1" dirty="0" smtClean="0"/>
              <a:t>istek</a:t>
            </a:r>
            <a:r>
              <a:rPr lang="tr-TR" dirty="0" smtClean="0"/>
              <a:t> ve </a:t>
            </a:r>
            <a:r>
              <a:rPr lang="tr-TR" b="1" dirty="0" smtClean="0"/>
              <a:t>cevap</a:t>
            </a:r>
            <a:r>
              <a:rPr lang="tr-TR" dirty="0" smtClean="0"/>
              <a:t> süreleri arasındaki farklar</a:t>
            </a:r>
            <a:endParaRPr lang="tr-TR" dirty="0"/>
          </a:p>
          <a:p>
            <a:r>
              <a:rPr lang="tr-TR" b="1" dirty="0" smtClean="0"/>
              <a:t>En yavaş %1</a:t>
            </a:r>
            <a:r>
              <a:rPr lang="tr-TR" dirty="0" smtClean="0"/>
              <a:t>’lik kısım ayıklanmış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Kalan raporlar arasından;</a:t>
            </a:r>
          </a:p>
          <a:p>
            <a:r>
              <a:rPr lang="tr-TR" b="1" dirty="0" smtClean="0"/>
              <a:t>10 saniyeden daha uzun</a:t>
            </a:r>
            <a:r>
              <a:rPr lang="tr-TR" dirty="0" smtClean="0"/>
              <a:t> süre alan</a:t>
            </a:r>
          </a:p>
          <a:p>
            <a:r>
              <a:rPr lang="tr-TR" b="1" dirty="0" smtClean="0"/>
              <a:t>Frekansı %3’ten</a:t>
            </a:r>
            <a:r>
              <a:rPr lang="tr-TR" dirty="0" smtClean="0"/>
              <a:t> </a:t>
            </a:r>
            <a:r>
              <a:rPr lang="tr-TR" b="1" dirty="0" smtClean="0"/>
              <a:t>daha fazla </a:t>
            </a:r>
            <a:r>
              <a:rPr lang="tr-TR" dirty="0" smtClean="0"/>
              <a:t>olan raporların bellek içi veritabanından çekilmesi uygun görülmüştür.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Bu kuralları birlikte bulunduran </a:t>
            </a:r>
            <a:r>
              <a:rPr lang="tr-TR" b="1" dirty="0" smtClean="0"/>
              <a:t>5 rapor</a:t>
            </a:r>
            <a:r>
              <a:rPr lang="tr-TR" dirty="0" smtClean="0"/>
              <a:t> tespit edilmiştir.</a:t>
            </a:r>
          </a:p>
          <a:p>
            <a:pPr marL="0" indent="0">
              <a:buNone/>
            </a:pPr>
            <a:endParaRPr lang="tr-TR" dirty="0"/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483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 </a:t>
            </a:r>
            <a:r>
              <a:rPr lang="tr-TR" b="1" dirty="0" smtClean="0">
                <a:solidFill>
                  <a:schemeClr val="bg1">
                    <a:lumMod val="75000"/>
                  </a:schemeClr>
                </a:solidFill>
              </a:rPr>
              <a:t>Giriş</a:t>
            </a:r>
            <a:endParaRPr lang="tr-TR" b="1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Verilerin Analiz Edilmesi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tr-TR" b="1" dirty="0"/>
              <a:t>Rapor Sorgularının Ayrıştırılması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Birliktelik Kuralı Analizi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Boyut Tahmini Çalışmaları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Güncelleme Modülü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Testler ve Sonuçlar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630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Rapor Sorgularının Ayrıştırılması</a:t>
            </a:r>
            <a:endParaRPr lang="tr-TR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12</a:t>
            </a:fld>
            <a:endParaRPr lang="tr-TR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2079" y="2708920"/>
            <a:ext cx="6419842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17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Rapor Sorgularının Ayrıştırılması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Sorgulardan elde edilen;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b="1" dirty="0" smtClean="0"/>
              <a:t>Tablo ve Kolon </a:t>
            </a:r>
            <a:r>
              <a:rPr lang="tr-TR" dirty="0" smtClean="0"/>
              <a:t>bilgileri boyut tahmini hesaplamasında</a:t>
            </a:r>
          </a:p>
          <a:p>
            <a:endParaRPr lang="tr-TR" dirty="0"/>
          </a:p>
          <a:p>
            <a:r>
              <a:rPr lang="tr-TR" b="1" dirty="0" smtClean="0"/>
              <a:t>Join</a:t>
            </a:r>
            <a:r>
              <a:rPr lang="tr-TR" dirty="0" smtClean="0"/>
              <a:t> bilgileri de frekanslarla beraber birliktelik kuralı çalışmasında kullanılmıştır.</a:t>
            </a:r>
            <a:endParaRPr lang="tr-TR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397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 </a:t>
            </a:r>
            <a:r>
              <a:rPr lang="tr-TR" b="1" dirty="0" smtClean="0">
                <a:solidFill>
                  <a:schemeClr val="bg1">
                    <a:lumMod val="75000"/>
                  </a:schemeClr>
                </a:solidFill>
              </a:rPr>
              <a:t>Giriş</a:t>
            </a:r>
            <a:endParaRPr lang="tr-TR" b="1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Verilerin Analiz Edilmesi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Rapor Sorgularının Ayrıştırılması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tr-TR" b="1" dirty="0"/>
              <a:t>Birliktelik Kuralı Analizi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Boyut Tahmini Çalışmaları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Güncelleme Modülü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Testler ve Sonuçlar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630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Birliktelik Kuralı Analizi</a:t>
            </a:r>
            <a:endParaRPr lang="tr-T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15</a:t>
            </a:fld>
            <a:endParaRPr lang="tr-T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1919" y="2276872"/>
            <a:ext cx="6300162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87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Birliktelik Kuralı Analizi</a:t>
            </a:r>
            <a:endParaRPr lang="tr-T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16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10" y="1866246"/>
            <a:ext cx="7192379" cy="4686954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Apriori Algoritması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72130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 </a:t>
            </a:r>
            <a:r>
              <a:rPr lang="tr-TR" b="1" dirty="0" smtClean="0">
                <a:solidFill>
                  <a:schemeClr val="bg1">
                    <a:lumMod val="75000"/>
                  </a:schemeClr>
                </a:solidFill>
              </a:rPr>
              <a:t>Giriş</a:t>
            </a:r>
            <a:endParaRPr lang="tr-TR" b="1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Verilerin Analiz Edilmesi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Rapor Sorgularının Ayrıştırılması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Birliktelik Kuralı Analizi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tr-TR" b="1" dirty="0"/>
              <a:t>Boyut Tahmini Çalışmaları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Güncelleme Modülü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Testler ve Sonuçlar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45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Boyut Tahmini Çalışmaları</a:t>
            </a:r>
            <a:endParaRPr lang="tr-T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18</a:t>
            </a:fld>
            <a:endParaRPr lang="tr-T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4001" y="2492896"/>
            <a:ext cx="6435998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91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Boyut Tahmini Çalışmaları</a:t>
            </a:r>
            <a:endParaRPr lang="tr-T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19</a:t>
            </a:fld>
            <a:endParaRPr lang="tr-TR"/>
          </a:p>
        </p:txBody>
      </p:sp>
      <p:sp>
        <p:nvSpPr>
          <p:cNvPr id="3" name="Rectangle 2"/>
          <p:cNvSpPr/>
          <p:nvPr/>
        </p:nvSpPr>
        <p:spPr>
          <a:xfrm>
            <a:off x="457200" y="1772816"/>
            <a:ext cx="778720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 dirty="0">
                <a:latin typeface="Courier New" panose="02070309020205020404" pitchFamily="49" charset="0"/>
              </a:rPr>
              <a:t>int row_size = 0;</a:t>
            </a:r>
          </a:p>
          <a:p>
            <a:r>
              <a:rPr lang="tr-TR" sz="1400" dirty="0">
                <a:latin typeface="Courier New" panose="02070309020205020404" pitchFamily="49" charset="0"/>
              </a:rPr>
              <a:t>int size = 0;</a:t>
            </a:r>
          </a:p>
          <a:p>
            <a:r>
              <a:rPr lang="en-US" sz="1400" dirty="0">
                <a:latin typeface="Courier New" panose="02070309020205020404" pitchFamily="49" charset="0"/>
              </a:rPr>
              <a:t>for each column in </a:t>
            </a:r>
            <a:r>
              <a:rPr lang="en-US" sz="1400" dirty="0" err="1">
                <a:latin typeface="Courier New" panose="02070309020205020404" pitchFamily="49" charset="0"/>
              </a:rPr>
              <a:t>table_columns</a:t>
            </a:r>
            <a:r>
              <a:rPr lang="en-US" sz="1400" dirty="0">
                <a:latin typeface="Courier New" panose="02070309020205020404" pitchFamily="49" charset="0"/>
              </a:rPr>
              <a:t> {</a:t>
            </a:r>
          </a:p>
          <a:p>
            <a:r>
              <a:rPr lang="tr-TR" sz="1400" dirty="0" smtClean="0">
                <a:latin typeface="Courier New" panose="02070309020205020404" pitchFamily="49" charset="0"/>
              </a:rPr>
              <a:t>	If </a:t>
            </a:r>
            <a:r>
              <a:rPr lang="tr-TR" sz="1400" dirty="0">
                <a:latin typeface="Courier New" panose="02070309020205020404" pitchFamily="49" charset="0"/>
              </a:rPr>
              <a:t>(data_type == "</a:t>
            </a:r>
            <a:r>
              <a:rPr lang="tr-TR" sz="1400" dirty="0" smtClean="0">
                <a:latin typeface="Courier New" panose="02070309020205020404" pitchFamily="49" charset="0"/>
              </a:rPr>
              <a:t>NVARCHAR2" &amp;&amp; character_length </a:t>
            </a:r>
            <a:r>
              <a:rPr lang="tr-TR" sz="1400" dirty="0">
                <a:latin typeface="Courier New" panose="02070309020205020404" pitchFamily="49" charset="0"/>
              </a:rPr>
              <a:t>&gt; 64)</a:t>
            </a:r>
          </a:p>
          <a:p>
            <a:r>
              <a:rPr lang="tr-TR" sz="1400" dirty="0" smtClean="0">
                <a:latin typeface="Courier New" panose="02070309020205020404" pitchFamily="49" charset="0"/>
              </a:rPr>
              <a:t>		size </a:t>
            </a:r>
            <a:r>
              <a:rPr lang="tr-TR" sz="1400" dirty="0">
                <a:latin typeface="Courier New" panose="02070309020205020404" pitchFamily="49" charset="0"/>
              </a:rPr>
              <a:t>= 2 * avg_column_length + 24;</a:t>
            </a:r>
          </a:p>
          <a:p>
            <a:r>
              <a:rPr lang="tr-TR" sz="1400" dirty="0" smtClean="0">
                <a:latin typeface="Courier New" panose="02070309020205020404" pitchFamily="49" charset="0"/>
              </a:rPr>
              <a:t>	Else </a:t>
            </a:r>
            <a:r>
              <a:rPr lang="tr-TR" sz="1400" dirty="0">
                <a:latin typeface="Courier New" panose="02070309020205020404" pitchFamily="49" charset="0"/>
              </a:rPr>
              <a:t>If (data_type == "</a:t>
            </a:r>
            <a:r>
              <a:rPr lang="tr-TR" sz="1400" dirty="0" smtClean="0">
                <a:latin typeface="Courier New" panose="02070309020205020404" pitchFamily="49" charset="0"/>
              </a:rPr>
              <a:t>NVARCHAR2" &amp;&amp; character_length </a:t>
            </a:r>
            <a:r>
              <a:rPr lang="tr-TR" sz="1400" dirty="0">
                <a:latin typeface="Courier New" panose="02070309020205020404" pitchFamily="49" charset="0"/>
              </a:rPr>
              <a:t>&lt;= 64)</a:t>
            </a:r>
          </a:p>
          <a:p>
            <a:r>
              <a:rPr lang="tr-TR" sz="1400" dirty="0" smtClean="0">
                <a:latin typeface="Courier New" panose="02070309020205020404" pitchFamily="49" charset="0"/>
              </a:rPr>
              <a:t>		size </a:t>
            </a:r>
            <a:r>
              <a:rPr lang="tr-TR" sz="1400" dirty="0">
                <a:latin typeface="Courier New" panose="02070309020205020404" pitchFamily="49" charset="0"/>
              </a:rPr>
              <a:t>= 2 * character_length + 8;</a:t>
            </a:r>
          </a:p>
          <a:p>
            <a:r>
              <a:rPr lang="tr-TR" sz="1400" dirty="0" smtClean="0">
                <a:latin typeface="Courier New" panose="02070309020205020404" pitchFamily="49" charset="0"/>
              </a:rPr>
              <a:t>	Else </a:t>
            </a:r>
            <a:r>
              <a:rPr lang="tr-TR" sz="1400" dirty="0">
                <a:latin typeface="Courier New" panose="02070309020205020404" pitchFamily="49" charset="0"/>
              </a:rPr>
              <a:t>If (data_type == "DATE")</a:t>
            </a:r>
          </a:p>
          <a:p>
            <a:r>
              <a:rPr lang="tr-TR" sz="1400" dirty="0" smtClean="0">
                <a:latin typeface="Courier New" panose="02070309020205020404" pitchFamily="49" charset="0"/>
              </a:rPr>
              <a:t>		size </a:t>
            </a:r>
            <a:r>
              <a:rPr lang="tr-TR" sz="1400" dirty="0">
                <a:latin typeface="Courier New" panose="02070309020205020404" pitchFamily="49" charset="0"/>
              </a:rPr>
              <a:t>= 7;</a:t>
            </a:r>
          </a:p>
          <a:p>
            <a:r>
              <a:rPr lang="tr-TR" sz="1400" dirty="0" smtClean="0">
                <a:latin typeface="Courier New" panose="02070309020205020404" pitchFamily="49" charset="0"/>
              </a:rPr>
              <a:t>	Else </a:t>
            </a:r>
            <a:r>
              <a:rPr lang="tr-TR" sz="1400" dirty="0">
                <a:latin typeface="Courier New" panose="02070309020205020404" pitchFamily="49" charset="0"/>
              </a:rPr>
              <a:t>If (data_type == "NUMBER")</a:t>
            </a:r>
          </a:p>
          <a:p>
            <a:r>
              <a:rPr lang="tr-TR" sz="1400" dirty="0" smtClean="0">
                <a:latin typeface="Courier New" panose="02070309020205020404" pitchFamily="49" charset="0"/>
              </a:rPr>
              <a:t>		size </a:t>
            </a:r>
            <a:r>
              <a:rPr lang="tr-TR" sz="1400" dirty="0">
                <a:latin typeface="Courier New" panose="02070309020205020404" pitchFamily="49" charset="0"/>
              </a:rPr>
              <a:t>= data_precision + data_scale;</a:t>
            </a:r>
          </a:p>
          <a:p>
            <a:r>
              <a:rPr lang="tr-TR" sz="1400" dirty="0" smtClean="0">
                <a:latin typeface="Courier New" panose="02070309020205020404" pitchFamily="49" charset="0"/>
              </a:rPr>
              <a:t>	row_size </a:t>
            </a:r>
            <a:r>
              <a:rPr lang="tr-TR" sz="1400" dirty="0">
                <a:latin typeface="Courier New" panose="02070309020205020404" pitchFamily="49" charset="0"/>
              </a:rPr>
              <a:t>+= size;</a:t>
            </a:r>
          </a:p>
          <a:p>
            <a:r>
              <a:rPr lang="tr-TR" sz="1400" dirty="0">
                <a:latin typeface="Courier New" panose="02070309020205020404" pitchFamily="49" charset="0"/>
              </a:rPr>
              <a:t>}</a:t>
            </a:r>
          </a:p>
          <a:p>
            <a:r>
              <a:rPr lang="tr-TR" sz="1400" dirty="0">
                <a:latin typeface="Courier New" panose="02070309020205020404" pitchFamily="49" charset="0"/>
              </a:rPr>
              <a:t>double table_size = row_count * row_size</a:t>
            </a:r>
            <a:r>
              <a:rPr lang="tr-TR" sz="1400" dirty="0" smtClean="0">
                <a:latin typeface="Courier New" panose="02070309020205020404" pitchFamily="49" charset="0"/>
              </a:rPr>
              <a:t>;	// </a:t>
            </a:r>
            <a:r>
              <a:rPr lang="tr-TR" sz="1400" dirty="0">
                <a:latin typeface="Courier New" panose="02070309020205020404" pitchFamily="49" charset="0"/>
              </a:rPr>
              <a:t>in bytes</a:t>
            </a:r>
          </a:p>
          <a:p>
            <a:r>
              <a:rPr lang="tr-TR" sz="1400" dirty="0">
                <a:latin typeface="Courier New" panose="02070309020205020404" pitchFamily="49" charset="0"/>
              </a:rPr>
              <a:t>table_size = table_size/1048576</a:t>
            </a:r>
            <a:r>
              <a:rPr lang="tr-TR" sz="1400" dirty="0" smtClean="0">
                <a:latin typeface="Courier New" panose="02070309020205020404" pitchFamily="49" charset="0"/>
              </a:rPr>
              <a:t>;		// </a:t>
            </a:r>
            <a:r>
              <a:rPr lang="tr-TR" sz="1400" dirty="0">
                <a:latin typeface="Courier New" panose="02070309020205020404" pitchFamily="49" charset="0"/>
              </a:rPr>
              <a:t>in megabytes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66831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Sunum İçeriği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 Giriş</a:t>
            </a:r>
            <a:endParaRPr lang="tr-TR" b="1" dirty="0"/>
          </a:p>
          <a:p>
            <a:r>
              <a:rPr lang="tr-TR" b="1" dirty="0"/>
              <a:t> </a:t>
            </a:r>
            <a:r>
              <a:rPr lang="tr-TR" b="1" dirty="0" smtClean="0"/>
              <a:t>Verilerin Analiz Edilmesi</a:t>
            </a:r>
            <a:endParaRPr lang="tr-TR" b="1" dirty="0"/>
          </a:p>
          <a:p>
            <a:r>
              <a:rPr lang="tr-TR" b="1" dirty="0"/>
              <a:t> </a:t>
            </a:r>
            <a:r>
              <a:rPr lang="tr-TR" b="1" dirty="0" smtClean="0"/>
              <a:t>Rapor Sorgularının Ayrıştırılması</a:t>
            </a:r>
            <a:endParaRPr lang="tr-TR" b="1" dirty="0"/>
          </a:p>
          <a:p>
            <a:r>
              <a:rPr lang="tr-TR" b="1" dirty="0"/>
              <a:t> </a:t>
            </a:r>
            <a:r>
              <a:rPr lang="tr-TR" b="1" dirty="0" smtClean="0"/>
              <a:t>Birliktelik Kuralı Analizi</a:t>
            </a:r>
            <a:endParaRPr lang="tr-TR" b="1" dirty="0"/>
          </a:p>
          <a:p>
            <a:r>
              <a:rPr lang="tr-TR" b="1" dirty="0"/>
              <a:t> </a:t>
            </a:r>
            <a:r>
              <a:rPr lang="tr-TR" b="1" dirty="0" smtClean="0"/>
              <a:t>Boyut Tahmini Çalışmaları</a:t>
            </a:r>
          </a:p>
          <a:p>
            <a:r>
              <a:rPr lang="tr-TR" b="1" dirty="0" smtClean="0"/>
              <a:t> Güncelleme Modülü</a:t>
            </a:r>
          </a:p>
          <a:p>
            <a:r>
              <a:rPr lang="tr-TR" b="1" dirty="0" smtClean="0"/>
              <a:t> Testler ve Sonuçlar</a:t>
            </a:r>
            <a:endParaRPr lang="tr-TR" b="1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84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Boyut Tahmini Çalışmaları</a:t>
            </a:r>
            <a:endParaRPr lang="tr-T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20</a:t>
            </a:fld>
            <a:endParaRPr lang="tr-TR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Bellek gereksinimi: ~26GB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Kolon bazlı sıkıştırma uyguladıktan sonra: ~18GB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002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Sistem</a:t>
            </a:r>
            <a:endParaRPr lang="tr-T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21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0965" y="1503784"/>
            <a:ext cx="6082069" cy="4828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1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 </a:t>
            </a:r>
            <a:r>
              <a:rPr lang="tr-TR" b="1" dirty="0" smtClean="0">
                <a:solidFill>
                  <a:schemeClr val="bg1">
                    <a:lumMod val="75000"/>
                  </a:schemeClr>
                </a:solidFill>
              </a:rPr>
              <a:t>Giriş</a:t>
            </a:r>
            <a:endParaRPr lang="tr-TR" b="1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Verilerin Analiz Edilmesi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Rapor Sorgularının Ayrıştırılması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Birliktelik Kuralı Analizi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Boyut Tahmini Çalışmaları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tr-TR" b="1" dirty="0"/>
              <a:t>Güncelleme Modülü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Testler ve Sonuçlar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436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Güncelleme Modülü</a:t>
            </a:r>
            <a:endParaRPr lang="tr-T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23</a:t>
            </a:fld>
            <a:endParaRPr lang="tr-TR"/>
          </a:p>
        </p:txBody>
      </p:sp>
      <p:sp>
        <p:nvSpPr>
          <p:cNvPr id="3" name="TextBox 2"/>
          <p:cNvSpPr txBox="1"/>
          <p:nvPr/>
        </p:nvSpPr>
        <p:spPr>
          <a:xfrm>
            <a:off x="457200" y="1527324"/>
            <a:ext cx="17764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Eski Mimari</a:t>
            </a:r>
            <a:endParaRPr lang="tr-TR" sz="2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88989"/>
            <a:ext cx="6791325" cy="405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39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Güncelleme Modülü</a:t>
            </a:r>
            <a:endParaRPr lang="tr-T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24</a:t>
            </a:fld>
            <a:endParaRPr lang="tr-TR"/>
          </a:p>
        </p:txBody>
      </p:sp>
      <p:sp>
        <p:nvSpPr>
          <p:cNvPr id="4" name="TextBox 3"/>
          <p:cNvSpPr txBox="1"/>
          <p:nvPr/>
        </p:nvSpPr>
        <p:spPr>
          <a:xfrm>
            <a:off x="457200" y="1527324"/>
            <a:ext cx="1783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Yeni Mimari</a:t>
            </a:r>
            <a:endParaRPr lang="tr-TR" sz="24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68277"/>
            <a:ext cx="4745761" cy="463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813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Güncelleme Modülü</a:t>
            </a:r>
            <a:endParaRPr lang="tr-T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25</a:t>
            </a:fld>
            <a:endParaRPr lang="tr-TR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586985"/>
              </p:ext>
            </p:extLst>
          </p:nvPr>
        </p:nvGraphicFramePr>
        <p:xfrm>
          <a:off x="899592" y="2132856"/>
          <a:ext cx="7200801" cy="29377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1368152"/>
                <a:gridCol w="1440160"/>
                <a:gridCol w="1440160"/>
                <a:gridCol w="1440161"/>
              </a:tblGrid>
              <a:tr h="714583">
                <a:tc>
                  <a:txBody>
                    <a:bodyPr/>
                    <a:lstStyle/>
                    <a:p>
                      <a:pPr algn="ctr" fontAlgn="ctr"/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Anlık Bilgi Doğruluğu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Sistem Yükü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Karmaşıklık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Hız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33147">
                <a:tc>
                  <a:txBody>
                    <a:bodyPr/>
                    <a:lstStyle/>
                    <a:p>
                      <a:pPr algn="ctr" fontAlgn="b"/>
                      <a:r>
                        <a:rPr lang="tr-T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Algoritmik Güncelleme</a:t>
                      </a:r>
                      <a:endParaRPr lang="tr-T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ORTA</a:t>
                      </a:r>
                      <a:endParaRPr lang="tr-T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YÜKSEK</a:t>
                      </a:r>
                      <a:endParaRPr lang="tr-T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YÜKSEK</a:t>
                      </a:r>
                      <a:endParaRPr lang="tr-T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ORTA</a:t>
                      </a:r>
                      <a:endParaRPr lang="tr-T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3147">
                <a:tc>
                  <a:txBody>
                    <a:bodyPr/>
                    <a:lstStyle/>
                    <a:p>
                      <a:pPr algn="ctr" fontAlgn="b"/>
                      <a:r>
                        <a:rPr lang="tr-T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Anlık Güncelleme</a:t>
                      </a:r>
                      <a:endParaRPr lang="tr-T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YÜKSEK</a:t>
                      </a:r>
                      <a:endParaRPr lang="tr-T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YÜKSEK</a:t>
                      </a:r>
                      <a:endParaRPr lang="tr-T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DÜŞÜK</a:t>
                      </a:r>
                      <a:endParaRPr lang="tr-T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ORTA</a:t>
                      </a:r>
                      <a:endParaRPr lang="tr-T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3147">
                <a:tc>
                  <a:txBody>
                    <a:bodyPr/>
                    <a:lstStyle/>
                    <a:p>
                      <a:pPr algn="ctr" fontAlgn="b"/>
                      <a:r>
                        <a:rPr lang="tr-T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Periyodik Güncelleme</a:t>
                      </a:r>
                      <a:endParaRPr lang="tr-T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ORTA</a:t>
                      </a:r>
                      <a:endParaRPr lang="tr-T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DÜŞÜK</a:t>
                      </a:r>
                      <a:endParaRPr lang="tr-T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DÜŞÜK</a:t>
                      </a:r>
                      <a:endParaRPr lang="tr-T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YÜKSEK</a:t>
                      </a:r>
                      <a:endParaRPr lang="tr-T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117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Güncelleme Modülü</a:t>
            </a:r>
            <a:endParaRPr lang="tr-T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26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536" y="2217313"/>
            <a:ext cx="8306928" cy="41640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73533" y="1642990"/>
            <a:ext cx="6596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 smtClean="0"/>
              <a:t>Günün Saatlerine Göre Tablo İçeriklerinde Yapılan Değişiklikler</a:t>
            </a:r>
          </a:p>
          <a:p>
            <a:pPr algn="ctr"/>
            <a:r>
              <a:rPr lang="tr-TR" dirty="0" smtClean="0"/>
              <a:t>Ekleme / Silme / Değiştirme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152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 </a:t>
            </a:r>
            <a:r>
              <a:rPr lang="tr-TR" b="1" dirty="0" smtClean="0">
                <a:solidFill>
                  <a:schemeClr val="bg1">
                    <a:lumMod val="75000"/>
                  </a:schemeClr>
                </a:solidFill>
              </a:rPr>
              <a:t>Giriş</a:t>
            </a:r>
            <a:endParaRPr lang="tr-TR" b="1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Verilerin Analiz Edilmesi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Rapor Sorgularının Ayrıştırılması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Birliktelik Kuralı Analizi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Boyut Tahmini Çalışmaları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Güncelleme Modülü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tr-TR" b="1" dirty="0"/>
              <a:t>Testler ve Sonuçlar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80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Testler ve Sonuçlar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Gerçek müşteri verileri </a:t>
            </a:r>
            <a:r>
              <a:rPr lang="tr-TR" dirty="0" smtClean="0"/>
              <a:t>üzerinde testler</a:t>
            </a:r>
          </a:p>
          <a:p>
            <a:endParaRPr lang="tr-TR" dirty="0"/>
          </a:p>
          <a:p>
            <a:r>
              <a:rPr lang="tr-TR" dirty="0" smtClean="0"/>
              <a:t>Seçilen </a:t>
            </a:r>
            <a:r>
              <a:rPr lang="tr-TR" b="1" dirty="0" smtClean="0"/>
              <a:t>5 farklı rapor</a:t>
            </a:r>
          </a:p>
          <a:p>
            <a:pPr lvl="1"/>
            <a:r>
              <a:rPr lang="tr-TR" dirty="0" smtClean="0"/>
              <a:t>Farklı </a:t>
            </a:r>
            <a:r>
              <a:rPr lang="tr-TR" b="1" dirty="0" smtClean="0"/>
              <a:t>karmaşıklıklarda</a:t>
            </a:r>
          </a:p>
          <a:p>
            <a:pPr lvl="1"/>
            <a:r>
              <a:rPr lang="tr-TR" dirty="0" smtClean="0"/>
              <a:t>Farklı </a:t>
            </a:r>
            <a:r>
              <a:rPr lang="tr-TR" b="1" dirty="0" smtClean="0"/>
              <a:t>büyüklükte</a:t>
            </a:r>
            <a:r>
              <a:rPr lang="tr-TR" dirty="0" smtClean="0"/>
              <a:t> veri üzerinde çalışan</a:t>
            </a:r>
          </a:p>
          <a:p>
            <a:pPr lvl="1"/>
            <a:endParaRPr lang="tr-TR" dirty="0"/>
          </a:p>
          <a:p>
            <a:r>
              <a:rPr lang="tr-TR" dirty="0" smtClean="0"/>
              <a:t>Çalışılan sistemin özellikleri</a:t>
            </a:r>
          </a:p>
          <a:p>
            <a:pPr lvl="1"/>
            <a:r>
              <a:rPr lang="tr-TR" dirty="0" smtClean="0"/>
              <a:t>Intel(R</a:t>
            </a:r>
            <a:r>
              <a:rPr lang="tr-TR" dirty="0"/>
              <a:t>) Xeon(R) CPU E7-4820 @ 2.00 Ghz </a:t>
            </a:r>
            <a:r>
              <a:rPr lang="tr-TR" dirty="0" smtClean="0"/>
              <a:t>islemci</a:t>
            </a:r>
          </a:p>
          <a:p>
            <a:pPr lvl="1"/>
            <a:r>
              <a:rPr lang="tr-TR" b="1" dirty="0" smtClean="0"/>
              <a:t>240 </a:t>
            </a:r>
            <a:r>
              <a:rPr lang="tr-TR" b="1" dirty="0"/>
              <a:t>GB </a:t>
            </a:r>
            <a:r>
              <a:rPr lang="tr-TR" b="1" dirty="0" smtClean="0"/>
              <a:t>bellek</a:t>
            </a:r>
            <a:endParaRPr lang="tr-TR" b="1" dirty="0"/>
          </a:p>
          <a:p>
            <a:pPr lvl="1"/>
            <a:r>
              <a:rPr lang="tr-TR" dirty="0"/>
              <a:t>300 </a:t>
            </a:r>
            <a:r>
              <a:rPr lang="tr-TR"/>
              <a:t>GB </a:t>
            </a:r>
            <a:r>
              <a:rPr lang="tr-TR" smtClean="0"/>
              <a:t>disk</a:t>
            </a:r>
            <a:endParaRPr lang="tr-TR" dirty="0" smtClean="0"/>
          </a:p>
          <a:p>
            <a:pPr lvl="1"/>
            <a:r>
              <a:rPr lang="tr-TR" dirty="0"/>
              <a:t>Oracle TimesTen (11.2.2 x64</a:t>
            </a:r>
            <a:r>
              <a:rPr lang="tr-TR" dirty="0" smtClean="0"/>
              <a:t>) bellek içi veritabanı</a:t>
            </a:r>
            <a:endParaRPr lang="tr-T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796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Testler ve Sonuçlar</a:t>
            </a:r>
            <a:endParaRPr lang="tr-T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29</a:t>
            </a:fld>
            <a:endParaRPr lang="tr-TR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047779"/>
              </p:ext>
            </p:extLst>
          </p:nvPr>
        </p:nvGraphicFramePr>
        <p:xfrm>
          <a:off x="1547664" y="1628800"/>
          <a:ext cx="5760640" cy="46710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5212"/>
                <a:gridCol w="1814996"/>
                <a:gridCol w="1420432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Rapor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Satır</a:t>
                      </a:r>
                      <a:r>
                        <a:rPr lang="tr-TR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Sayısı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Toplam</a:t>
                      </a:r>
                      <a:r>
                        <a:rPr lang="tr-TR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Boyut (MB)</a:t>
                      </a:r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Başvuru Tablosu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Bölge Tablosu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Depo Hareket Tablosu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13.152.505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10702,08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Depo Hareket Tipi Tablosu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Depo Stok Geçmişi Tablosu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106.303.804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33763,73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Depo Tablosu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Depo Ürün Hareket Tablosu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92.366.648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32850,63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Fatura Ödeme Planı Tablosu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11.950.561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3548,7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Fatura Tablosu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12.684.380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8781,65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Fatura Detay Tablosu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77.322.115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37181,09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Müşteri Tablosu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221.276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157,32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Ödeme Planı Tablosu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51.361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Rota Detay Tablosu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387.064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211,07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Rota Tablosu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Stok Durum Tablosu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Şirket Rolü Tablosu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Şube Rolü Tablosu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Şube Tablosu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Ürün Tablosu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908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 Giriş</a:t>
            </a:r>
            <a:endParaRPr lang="tr-TR" b="1" dirty="0"/>
          </a:p>
          <a:p>
            <a:r>
              <a:rPr lang="tr-TR" b="1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Verilerin Analiz Edilmesi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Rapor Sorgularının Ayrıştırılması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Birliktelik Kuralı Analizi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Boyut Tahmini Çalışmaları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Güncelleme Modülü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Testler ve Sonuçlar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630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Testler ve Sonuçlar</a:t>
            </a:r>
            <a:endParaRPr lang="tr-T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30</a:t>
            </a:fld>
            <a:endParaRPr lang="tr-TR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419948"/>
              </p:ext>
            </p:extLst>
          </p:nvPr>
        </p:nvGraphicFramePr>
        <p:xfrm>
          <a:off x="467545" y="1725131"/>
          <a:ext cx="3672407" cy="43681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5331"/>
                <a:gridCol w="2053078"/>
                <a:gridCol w="693998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Rapor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İlgili Tablolar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Toplam</a:t>
                      </a:r>
                      <a:r>
                        <a:rPr lang="tr-TR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Boyut (MB)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 smtClean="0">
                          <a:effectLst/>
                        </a:rPr>
                        <a:t>Rapor 1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u="none" strike="noStrike" dirty="0" smtClean="0">
                          <a:effectLst/>
                        </a:rPr>
                        <a:t>Şube Tablosu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 smtClean="0">
                          <a:effectLst/>
                        </a:rPr>
                        <a:t>12.714,88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u="none" strike="noStrike" dirty="0" smtClean="0">
                          <a:effectLst/>
                        </a:rPr>
                        <a:t>Müşteri Tablosu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u="none" strike="noStrike" dirty="0" smtClean="0">
                          <a:effectLst/>
                        </a:rPr>
                        <a:t>Fatura Tablosu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u="none" strike="noStrike" dirty="0" smtClean="0">
                          <a:effectLst/>
                        </a:rPr>
                        <a:t>Fatura Ödeme Planı Tablosu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u="none" strike="noStrike" dirty="0" smtClean="0">
                          <a:effectLst/>
                        </a:rPr>
                        <a:t>Ödeme Planı Tablosu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u="none" strike="noStrike" dirty="0" smtClean="0">
                          <a:effectLst/>
                        </a:rPr>
                        <a:t>Şube Rolü Tablosu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u="none" strike="noStrike" dirty="0" smtClean="0">
                          <a:effectLst/>
                        </a:rPr>
                        <a:t>Şirket Rolü Tablosu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u="none" strike="noStrike" dirty="0" smtClean="0">
                          <a:effectLst/>
                        </a:rPr>
                        <a:t>Rota Tablosu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u="none" strike="noStrike" dirty="0" smtClean="0">
                          <a:effectLst/>
                        </a:rPr>
                        <a:t>Rota Detay Tablosu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 smtClean="0">
                          <a:effectLst/>
                        </a:rPr>
                        <a:t>Rapor 2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u="none" strike="noStrike" dirty="0" smtClean="0">
                          <a:effectLst/>
                        </a:rPr>
                        <a:t>Şube Tablosu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 smtClean="0">
                          <a:effectLst/>
                        </a:rPr>
                        <a:t>46.334,52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u="none" strike="noStrike" dirty="0" smtClean="0">
                          <a:effectLst/>
                        </a:rPr>
                        <a:t>Müşteri Tablosu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u="none" strike="noStrike" dirty="0" smtClean="0">
                          <a:effectLst/>
                        </a:rPr>
                        <a:t>Fatura Tablosu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u="none" strike="noStrike" dirty="0" smtClean="0">
                          <a:effectLst/>
                        </a:rPr>
                        <a:t>Fatura Detay Tablosu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u="none" strike="noStrike" dirty="0" smtClean="0">
                          <a:effectLst/>
                        </a:rPr>
                        <a:t>Ürün Tablosu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u="none" strike="noStrike" dirty="0" smtClean="0">
                          <a:effectLst/>
                        </a:rPr>
                        <a:t>Başvuru Tablosu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u="none" strike="noStrike" dirty="0" smtClean="0">
                          <a:effectLst/>
                        </a:rPr>
                        <a:t>Bölge Tablosu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u="none" strike="noStrike" dirty="0" smtClean="0">
                          <a:effectLst/>
                        </a:rPr>
                        <a:t>Şube Rolü Tablosu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u="none" strike="noStrike" dirty="0" smtClean="0">
                          <a:effectLst/>
                        </a:rPr>
                        <a:t>Rota Tablosu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100" b="1" u="none" strike="noStrike" dirty="0" smtClean="0">
                          <a:effectLst/>
                        </a:rPr>
                        <a:t>Rota Detay Tablosu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072108"/>
              </p:ext>
            </p:extLst>
          </p:nvPr>
        </p:nvGraphicFramePr>
        <p:xfrm>
          <a:off x="4716016" y="1700808"/>
          <a:ext cx="3744416" cy="44062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3475"/>
                <a:gridCol w="2093335"/>
                <a:gridCol w="707606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Rapor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İlgili Tablolar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Toplam</a:t>
                      </a:r>
                      <a:r>
                        <a:rPr lang="tr-TR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Boyut (MB)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tr-TR" sz="1200" b="1" u="none" strike="noStrike" dirty="0" smtClean="0">
                          <a:effectLst/>
                        </a:rPr>
                        <a:t>Rapor 3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u="none" strike="noStrike" dirty="0" smtClean="0">
                          <a:effectLst/>
                        </a:rPr>
                        <a:t>Şube Tablosu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tr-TR" sz="1200" b="1" u="none" strike="noStrike" dirty="0" smtClean="0">
                          <a:effectLst/>
                        </a:rPr>
                        <a:t>77.319,52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u="none" strike="noStrike" dirty="0" smtClean="0">
                          <a:effectLst/>
                        </a:rPr>
                        <a:t>Ürün Tablosu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u="none" strike="noStrike" dirty="0" smtClean="0">
                          <a:effectLst/>
                        </a:rPr>
                        <a:t>Başvuru Tablosu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u="none" strike="noStrike" dirty="0" smtClean="0">
                          <a:effectLst/>
                        </a:rPr>
                        <a:t>Stok Durum Tablosu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u="none" strike="noStrike" dirty="0" smtClean="0">
                          <a:effectLst/>
                        </a:rPr>
                        <a:t>Depo Tablosu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u="none" strike="noStrike" dirty="0" smtClean="0">
                          <a:effectLst/>
                        </a:rPr>
                        <a:t>Depo Hareket Tablosu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u="none" strike="noStrike" dirty="0" smtClean="0">
                          <a:effectLst/>
                        </a:rPr>
                        <a:t>Depo Ürün Hareket Tablosu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u="none" strike="noStrike" dirty="0" smtClean="0">
                          <a:effectLst/>
                        </a:rPr>
                        <a:t>Depo Hareket Tipi Tablosu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u="none" strike="noStrike" dirty="0" smtClean="0">
                          <a:effectLst/>
                        </a:rPr>
                        <a:t>Depo Stok Geçmişi Tablosu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tr-TR" sz="1200" b="1" u="none" strike="noStrike" dirty="0" smtClean="0">
                          <a:effectLst/>
                        </a:rPr>
                        <a:t>Rapor 4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u="none" strike="noStrike" dirty="0" smtClean="0">
                          <a:effectLst/>
                        </a:rPr>
                        <a:t>Şube Tablosu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tr-TR" sz="1200" b="1" u="none" strike="noStrike" dirty="0" smtClean="0">
                          <a:effectLst/>
                        </a:rPr>
                        <a:t>46.122,10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u="none" strike="noStrike" dirty="0" smtClean="0">
                          <a:effectLst/>
                        </a:rPr>
                        <a:t>Müşteri Tablosu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u="none" strike="noStrike" dirty="0" smtClean="0">
                          <a:effectLst/>
                        </a:rPr>
                        <a:t>Fatura Tablosu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u="none" strike="noStrike" dirty="0" smtClean="0">
                          <a:effectLst/>
                        </a:rPr>
                        <a:t>Fatura Detay Tablosu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u="none" strike="noStrike" dirty="0" smtClean="0">
                          <a:effectLst/>
                        </a:rPr>
                        <a:t>Ürün Tablosu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u="none" strike="noStrike" dirty="0" smtClean="0">
                          <a:effectLst/>
                        </a:rPr>
                        <a:t>Şube Rolü Tablosu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u="none" strike="noStrike" dirty="0" smtClean="0">
                          <a:effectLst/>
                        </a:rPr>
                        <a:t>Şirket Rolü Tablosu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1200" b="1" u="none" strike="noStrike" dirty="0" smtClean="0">
                          <a:effectLst/>
                        </a:rPr>
                        <a:t>Rapor 5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u="none" strike="noStrike" dirty="0" smtClean="0">
                          <a:effectLst/>
                        </a:rPr>
                        <a:t>Fatura Tablosu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1200" b="1" u="none" strike="noStrike" dirty="0" smtClean="0">
                          <a:effectLst/>
                        </a:rPr>
                        <a:t>45.962,73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u="none" strike="noStrike" dirty="0" smtClean="0">
                          <a:effectLst/>
                        </a:rPr>
                        <a:t>Fatura Detay Tablosu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415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Testler ve Sonuçlar</a:t>
            </a:r>
            <a:endParaRPr lang="tr-T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31</a:t>
            </a:fld>
            <a:endParaRPr lang="tr-TR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848838"/>
              </p:ext>
            </p:extLst>
          </p:nvPr>
        </p:nvGraphicFramePr>
        <p:xfrm>
          <a:off x="1115616" y="1772816"/>
          <a:ext cx="6912767" cy="41257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1278"/>
                <a:gridCol w="2570019"/>
                <a:gridCol w="1140257"/>
                <a:gridCol w="2281213"/>
              </a:tblGrid>
              <a:tr h="35386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Rapor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Veritabanı Seçimi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Süre (sn.)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Hızlanma Katsayısı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423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Rapor-1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1,99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423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Bellek İçi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0,53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3,75 x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4234">
                <a:tc rowSpan="3"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Rapor-2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8,08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423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Bellek İçi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0,25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32,32 x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423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Bellek İçi + Küp Tablolar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0,2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40,40 x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423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Rapor-3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111,08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423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Bellek İçi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7,97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13,94 x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4234">
                <a:tc rowSpan="3"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Rapor-4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12,78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423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Bellek İçi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0,09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 x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423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Bellek İçi + Küp Tablolar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0,06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213 x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423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Rapor-5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19,59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423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Bellek İçi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0,78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25,11 x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77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Testler ve Sonuçlar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Sonuçlar: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Rapor </a:t>
            </a:r>
            <a:r>
              <a:rPr lang="tr-TR" b="1" dirty="0" smtClean="0"/>
              <a:t>performanslarında</a:t>
            </a:r>
            <a:r>
              <a:rPr lang="tr-TR" dirty="0"/>
              <a:t> </a:t>
            </a:r>
            <a:r>
              <a:rPr lang="tr-TR" dirty="0" smtClean="0"/>
              <a:t>ciddi bir artış</a:t>
            </a:r>
          </a:p>
          <a:p>
            <a:endParaRPr lang="tr-TR" dirty="0"/>
          </a:p>
          <a:p>
            <a:r>
              <a:rPr lang="tr-TR" dirty="0" smtClean="0"/>
              <a:t>Sistem üzerindeki </a:t>
            </a:r>
            <a:r>
              <a:rPr lang="tr-TR" b="1" dirty="0" smtClean="0"/>
              <a:t>iş yükünde azalış </a:t>
            </a:r>
            <a:r>
              <a:rPr lang="tr-TR" dirty="0" smtClean="0"/>
              <a:t>ve genel performansta artış</a:t>
            </a:r>
          </a:p>
          <a:p>
            <a:endParaRPr lang="tr-TR" dirty="0"/>
          </a:p>
          <a:p>
            <a:r>
              <a:rPr lang="tr-TR" b="1" dirty="0" smtClean="0"/>
              <a:t>Büyük veri </a:t>
            </a:r>
            <a:r>
              <a:rPr lang="tr-TR" dirty="0" smtClean="0"/>
              <a:t>üzerinde </a:t>
            </a:r>
            <a:r>
              <a:rPr lang="tr-TR" b="1" dirty="0" smtClean="0"/>
              <a:t>sorgulama kabiliyeti </a:t>
            </a:r>
            <a:r>
              <a:rPr lang="tr-TR" dirty="0" smtClean="0"/>
              <a:t>ve karmaşık raporlarda performans artışı</a:t>
            </a:r>
          </a:p>
          <a:p>
            <a:endParaRPr lang="tr-TR" dirty="0"/>
          </a:p>
          <a:p>
            <a:r>
              <a:rPr lang="tr-TR" dirty="0" smtClean="0"/>
              <a:t>Rapor seçiminde </a:t>
            </a:r>
            <a:r>
              <a:rPr lang="tr-TR" b="1" dirty="0" smtClean="0"/>
              <a:t>kullanıcı yorum ve tercihi</a:t>
            </a:r>
          </a:p>
          <a:p>
            <a:endParaRPr lang="tr-TR" dirty="0" smtClean="0"/>
          </a:p>
          <a:p>
            <a:r>
              <a:rPr lang="tr-TR" dirty="0" smtClean="0"/>
              <a:t>Kurumsal </a:t>
            </a:r>
            <a:r>
              <a:rPr lang="tr-TR" b="1" dirty="0" smtClean="0"/>
              <a:t>raporlama çözümleri dışındaki alanlarda </a:t>
            </a:r>
            <a:r>
              <a:rPr lang="tr-TR" dirty="0" smtClean="0"/>
              <a:t>da kullanılabilir bir mimari</a:t>
            </a:r>
            <a:endParaRPr lang="tr-T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99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36912"/>
            <a:ext cx="8229600" cy="990600"/>
          </a:xfrm>
        </p:spPr>
        <p:txBody>
          <a:bodyPr/>
          <a:lstStyle/>
          <a:p>
            <a:pPr algn="ctr"/>
            <a:r>
              <a:rPr lang="tr-TR" dirty="0" smtClean="0"/>
              <a:t>Teşekkürler...</a:t>
            </a:r>
            <a:endParaRPr lang="tr-TR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157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Giriş</a:t>
            </a:r>
            <a:endParaRPr lang="tr-T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4</a:t>
            </a:fld>
            <a:endParaRPr lang="tr-TR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768328220"/>
              </p:ext>
            </p:extLst>
          </p:nvPr>
        </p:nvGraphicFramePr>
        <p:xfrm>
          <a:off x="611560" y="2223904"/>
          <a:ext cx="7845425" cy="216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960548" y="1628800"/>
            <a:ext cx="52229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2800" dirty="0" smtClean="0"/>
              <a:t>Projenin Başlatılma Gerekçeleri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49900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Giriş</a:t>
            </a:r>
            <a:endParaRPr lang="tr-T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5</a:t>
            </a:fld>
            <a:endParaRPr lang="tr-TR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73057101"/>
              </p:ext>
            </p:extLst>
          </p:nvPr>
        </p:nvGraphicFramePr>
        <p:xfrm>
          <a:off x="-1" y="1795924"/>
          <a:ext cx="9157253" cy="3793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478271" y="1628800"/>
            <a:ext cx="21874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2400" dirty="0" smtClean="0"/>
              <a:t>Proje Amaçları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86840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Giriş</a:t>
            </a:r>
            <a:endParaRPr lang="tr-T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6</a:t>
            </a:fld>
            <a:endParaRPr lang="tr-TR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93918547"/>
              </p:ext>
            </p:extLst>
          </p:nvPr>
        </p:nvGraphicFramePr>
        <p:xfrm>
          <a:off x="467544" y="1556792"/>
          <a:ext cx="8136904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7502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Giriş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tr-TR" sz="2600" dirty="0" smtClean="0"/>
              <a:t>Neden Bellek İçi Veritabanı?</a:t>
            </a:r>
          </a:p>
          <a:p>
            <a:pPr marL="0" indent="0" algn="ctr">
              <a:buNone/>
            </a:pPr>
            <a:endParaRPr lang="tr-TR" dirty="0"/>
          </a:p>
          <a:p>
            <a:r>
              <a:rPr lang="tr-TR" dirty="0"/>
              <a:t>Belleğe okuma/yazma </a:t>
            </a:r>
            <a:r>
              <a:rPr lang="tr-TR" b="1" dirty="0"/>
              <a:t>erişimi çok daha hızlı</a:t>
            </a:r>
          </a:p>
          <a:p>
            <a:pPr lvl="1"/>
            <a:r>
              <a:rPr lang="tr-TR" dirty="0"/>
              <a:t>Yüksek performans</a:t>
            </a:r>
          </a:p>
          <a:p>
            <a:endParaRPr lang="tr-TR" dirty="0"/>
          </a:p>
          <a:p>
            <a:r>
              <a:rPr lang="tr-TR" b="1" dirty="0"/>
              <a:t>Tüm veri bellekte </a:t>
            </a:r>
            <a:r>
              <a:rPr lang="tr-TR" dirty="0"/>
              <a:t>saklanıyor</a:t>
            </a:r>
          </a:p>
          <a:p>
            <a:endParaRPr lang="tr-TR" dirty="0"/>
          </a:p>
          <a:p>
            <a:r>
              <a:rPr lang="tr-TR" dirty="0"/>
              <a:t>Bellekte büyük veri saklamak için </a:t>
            </a:r>
            <a:r>
              <a:rPr lang="tr-TR" b="1" dirty="0"/>
              <a:t>yüksek kapasite </a:t>
            </a:r>
            <a:r>
              <a:rPr lang="tr-TR" dirty="0"/>
              <a:t>gerekli</a:t>
            </a:r>
          </a:p>
          <a:p>
            <a:pPr lvl="1"/>
            <a:r>
              <a:rPr lang="tr-TR" b="1" dirty="0"/>
              <a:t>Bellek maliyetlerindeki düşüş</a:t>
            </a:r>
          </a:p>
          <a:p>
            <a:pPr lvl="1"/>
            <a:endParaRPr lang="tr-TR" dirty="0"/>
          </a:p>
          <a:p>
            <a:r>
              <a:rPr lang="tr-TR" dirty="0"/>
              <a:t>Yedekleme problemi</a:t>
            </a:r>
          </a:p>
          <a:p>
            <a:pPr lvl="1"/>
            <a:r>
              <a:rPr lang="tr-TR" b="1" dirty="0"/>
              <a:t>Disk bazlı yedekleme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17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 </a:t>
            </a:r>
            <a:r>
              <a:rPr lang="tr-TR" b="1" dirty="0" smtClean="0">
                <a:solidFill>
                  <a:schemeClr val="bg1">
                    <a:lumMod val="75000"/>
                  </a:schemeClr>
                </a:solidFill>
              </a:rPr>
              <a:t>Giriş</a:t>
            </a:r>
            <a:endParaRPr lang="tr-TR" b="1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tr-TR" b="1" dirty="0"/>
              <a:t> Verilerin Analiz Edilmesi</a:t>
            </a:r>
          </a:p>
          <a:p>
            <a:r>
              <a:rPr lang="tr-TR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Rapor Sorgularının Ayrıştırılması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Birliktelik Kuralı Analizi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Boyut Tahmini Çalışmaları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Güncelleme Modülü</a:t>
            </a:r>
          </a:p>
          <a:p>
            <a:r>
              <a:rPr lang="tr-TR" b="1" dirty="0">
                <a:solidFill>
                  <a:schemeClr val="bg1">
                    <a:lumMod val="75000"/>
                  </a:schemeClr>
                </a:solidFill>
              </a:rPr>
              <a:t> Testler ve Sonuçlar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630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Verilerin Analiz Edilmesi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7381-3217-46B8-A179-EAEAAAF1DDE7}" type="slidenum">
              <a:rPr lang="tr-TR" smtClean="0"/>
              <a:t>9</a:t>
            </a:fld>
            <a:endParaRPr lang="tr-T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250" y="2348880"/>
            <a:ext cx="6695499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05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1188</TotalTime>
  <Words>947</Words>
  <Application>Microsoft Office PowerPoint</Application>
  <PresentationFormat>On-screen Show (4:3)</PresentationFormat>
  <Paragraphs>397</Paragraphs>
  <Slides>33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Arial</vt:lpstr>
      <vt:lpstr>Calibri</vt:lpstr>
      <vt:lpstr>Courier New</vt:lpstr>
      <vt:lpstr>Clarity</vt:lpstr>
      <vt:lpstr>Bellek içi raporlama sistemleri için denormalizasyon uygulaması</vt:lpstr>
      <vt:lpstr>Sunum İçeriği</vt:lpstr>
      <vt:lpstr>PowerPoint Presentation</vt:lpstr>
      <vt:lpstr>Giriş</vt:lpstr>
      <vt:lpstr>Giriş</vt:lpstr>
      <vt:lpstr>Giriş</vt:lpstr>
      <vt:lpstr>Giriş</vt:lpstr>
      <vt:lpstr>PowerPoint Presentation</vt:lpstr>
      <vt:lpstr>Verilerin Analiz Edilmesi</vt:lpstr>
      <vt:lpstr>Verilerin Analiz Edilmesi</vt:lpstr>
      <vt:lpstr>PowerPoint Presentation</vt:lpstr>
      <vt:lpstr>Rapor Sorgularının Ayrıştırılması</vt:lpstr>
      <vt:lpstr>Rapor Sorgularının Ayrıştırılması</vt:lpstr>
      <vt:lpstr>PowerPoint Presentation</vt:lpstr>
      <vt:lpstr>Birliktelik Kuralı Analizi</vt:lpstr>
      <vt:lpstr>Birliktelik Kuralı Analizi</vt:lpstr>
      <vt:lpstr>PowerPoint Presentation</vt:lpstr>
      <vt:lpstr>Boyut Tahmini Çalışmaları</vt:lpstr>
      <vt:lpstr>Boyut Tahmini Çalışmaları</vt:lpstr>
      <vt:lpstr>Boyut Tahmini Çalışmaları</vt:lpstr>
      <vt:lpstr>Genel Sistem</vt:lpstr>
      <vt:lpstr>PowerPoint Presentation</vt:lpstr>
      <vt:lpstr>Güncelleme Modülü</vt:lpstr>
      <vt:lpstr>Güncelleme Modülü</vt:lpstr>
      <vt:lpstr>Güncelleme Modülü</vt:lpstr>
      <vt:lpstr>Güncelleme Modülü</vt:lpstr>
      <vt:lpstr>PowerPoint Presentation</vt:lpstr>
      <vt:lpstr>Testler ve Sonuçlar</vt:lpstr>
      <vt:lpstr>Testler ve Sonuçlar</vt:lpstr>
      <vt:lpstr>Testler ve Sonuçlar</vt:lpstr>
      <vt:lpstr>Testler ve Sonuçlar</vt:lpstr>
      <vt:lpstr>Testler ve Sonuçlar</vt:lpstr>
      <vt:lpstr>Teşekkürler...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Kurumsal Raporlama Çözümlerİnde Bellek İÇİ VerİtabanI KullanImI</dc:title>
  <dc:creator>Mehmetcan Gayberi</dc:creator>
  <cp:lastModifiedBy>Mehmet Yasin Akpinar</cp:lastModifiedBy>
  <cp:revision>72</cp:revision>
  <dcterms:created xsi:type="dcterms:W3CDTF">2014-09-04T06:55:20Z</dcterms:created>
  <dcterms:modified xsi:type="dcterms:W3CDTF">2015-02-05T20:26:16Z</dcterms:modified>
</cp:coreProperties>
</file>