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0" r:id="rId3"/>
    <p:sldId id="261" r:id="rId4"/>
    <p:sldId id="274" r:id="rId5"/>
    <p:sldId id="275" r:id="rId6"/>
    <p:sldId id="277" r:id="rId7"/>
    <p:sldId id="278" r:id="rId8"/>
    <p:sldId id="279" r:id="rId9"/>
    <p:sldId id="280" r:id="rId10"/>
    <p:sldId id="281" r:id="rId11"/>
    <p:sldId id="264" r:id="rId12"/>
    <p:sldId id="267" r:id="rId13"/>
    <p:sldId id="284" r:id="rId14"/>
    <p:sldId id="285" r:id="rId15"/>
    <p:sldId id="283" r:id="rId16"/>
    <p:sldId id="286" r:id="rId17"/>
    <p:sldId id="290" r:id="rId18"/>
    <p:sldId id="288" r:id="rId19"/>
    <p:sldId id="293" r:id="rId20"/>
    <p:sldId id="294" r:id="rId21"/>
    <p:sldId id="258" r:id="rId2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A1A1"/>
    <a:srgbClr val="D6081D"/>
    <a:srgbClr val="660066"/>
    <a:srgbClr val="422C16"/>
    <a:srgbClr val="0C788E"/>
    <a:srgbClr val="025198"/>
    <a:srgbClr val="000099"/>
    <a:srgbClr val="1C1C1C"/>
    <a:srgbClr val="000058"/>
    <a:srgbClr val="2E1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5" autoAdjust="0"/>
    <p:restoredTop sz="94652" autoAdjust="0"/>
  </p:normalViewPr>
  <p:slideViewPr>
    <p:cSldViewPr>
      <p:cViewPr varScale="1">
        <p:scale>
          <a:sx n="70" d="100"/>
          <a:sy n="70" d="100"/>
        </p:scale>
        <p:origin x="114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DE9B7A-5334-40C2-BFD4-082B042E26EA}" type="doc">
      <dgm:prSet loTypeId="urn:microsoft.com/office/officeart/2009/3/layout/PlusandMinus" loCatId="relationship" qsTypeId="urn:microsoft.com/office/officeart/2005/8/quickstyle/simple5" qsCatId="simple" csTypeId="urn:microsoft.com/office/officeart/2005/8/colors/accent0_1" csCatId="mainScheme" phldr="1"/>
      <dgm:spPr/>
      <dgm:t>
        <a:bodyPr/>
        <a:lstStyle/>
        <a:p>
          <a:endParaRPr lang="tr-TR"/>
        </a:p>
      </dgm:t>
    </dgm:pt>
    <dgm:pt modelId="{F00D22A9-2B4F-4F01-9F8E-8E931D5E9691}">
      <dgm:prSet phldrT="[Metin]"/>
      <dgm:spPr/>
      <dgm:t>
        <a:bodyPr/>
        <a:lstStyle/>
        <a:p>
          <a:pPr algn="ctr"/>
          <a:r>
            <a:rPr lang="tr-TR" dirty="0" smtClean="0"/>
            <a:t>Kitlesel eğitim ortamlarının gelecekte günümüzdeki okulların ve üniversitelerin görevlerini yerine getirecekleri (</a:t>
          </a:r>
          <a:r>
            <a:rPr lang="tr-TR" dirty="0" err="1" smtClean="0"/>
            <a:t>Ferenstein</a:t>
          </a:r>
          <a:r>
            <a:rPr lang="tr-TR" dirty="0" smtClean="0"/>
            <a:t>, 2013), hatta alışık olduğumuz şekliyle okulların kapanabileceği üzerinedir (</a:t>
          </a:r>
          <a:r>
            <a:rPr lang="tr-TR" dirty="0" err="1" smtClean="0"/>
            <a:t>Smutz</a:t>
          </a:r>
          <a:r>
            <a:rPr lang="tr-TR" dirty="0" smtClean="0"/>
            <a:t>, 2013).</a:t>
          </a:r>
          <a:endParaRPr lang="tr-TR" dirty="0"/>
        </a:p>
      </dgm:t>
    </dgm:pt>
    <dgm:pt modelId="{9D9FF42F-04F0-4B43-926A-8205774CCA22}" type="parTrans" cxnId="{C1845D32-F790-40DF-B4AB-63866EBA4672}">
      <dgm:prSet/>
      <dgm:spPr/>
      <dgm:t>
        <a:bodyPr/>
        <a:lstStyle/>
        <a:p>
          <a:endParaRPr lang="tr-TR"/>
        </a:p>
      </dgm:t>
    </dgm:pt>
    <dgm:pt modelId="{B4F8D187-81E8-4C37-8BEE-0106EDC02F5C}" type="sibTrans" cxnId="{C1845D32-F790-40DF-B4AB-63866EBA4672}">
      <dgm:prSet/>
      <dgm:spPr/>
      <dgm:t>
        <a:bodyPr/>
        <a:lstStyle/>
        <a:p>
          <a:endParaRPr lang="tr-TR"/>
        </a:p>
      </dgm:t>
    </dgm:pt>
    <dgm:pt modelId="{AAABD020-9A7D-4AE1-969A-1BCBBDA89D41}">
      <dgm:prSet phldrT="[Metin]"/>
      <dgm:spPr/>
      <dgm:t>
        <a:bodyPr/>
        <a:lstStyle/>
        <a:p>
          <a:pPr algn="ctr"/>
          <a:r>
            <a:rPr lang="tr-TR" dirty="0" smtClean="0"/>
            <a:t>Hali hazırdaki durumları ile eğer değişim göstermezler ise, geleneksel basılı kitaplara göre daha fazla etkileşimli içerik sunabilen ve öğrenme için sadece bir diğer kaynak niteliği taşıyan ortamlar olarak görülmekten ileriye gidemeyeceklerine dairdir (</a:t>
          </a:r>
          <a:r>
            <a:rPr lang="tr-TR" dirty="0" err="1" smtClean="0"/>
            <a:t>Krause</a:t>
          </a:r>
          <a:r>
            <a:rPr lang="tr-TR" dirty="0" smtClean="0"/>
            <a:t>, 2013). </a:t>
          </a:r>
          <a:endParaRPr lang="tr-TR" dirty="0"/>
        </a:p>
      </dgm:t>
    </dgm:pt>
    <dgm:pt modelId="{E3B225A7-796D-4138-AFEC-473644975114}" type="parTrans" cxnId="{8E423F34-3F4F-4003-B7E6-2B0472B724BB}">
      <dgm:prSet/>
      <dgm:spPr/>
      <dgm:t>
        <a:bodyPr/>
        <a:lstStyle/>
        <a:p>
          <a:endParaRPr lang="tr-TR"/>
        </a:p>
      </dgm:t>
    </dgm:pt>
    <dgm:pt modelId="{BA1D731E-92CF-44E0-9541-C914D987038B}" type="sibTrans" cxnId="{8E423F34-3F4F-4003-B7E6-2B0472B724BB}">
      <dgm:prSet/>
      <dgm:spPr/>
      <dgm:t>
        <a:bodyPr/>
        <a:lstStyle/>
        <a:p>
          <a:endParaRPr lang="tr-TR"/>
        </a:p>
      </dgm:t>
    </dgm:pt>
    <dgm:pt modelId="{B7E5946A-C306-432B-AC4E-8AB8386D97FD}" type="pres">
      <dgm:prSet presAssocID="{39DE9B7A-5334-40C2-BFD4-082B042E26EA}" presName="Name0" presStyleCnt="0">
        <dgm:presLayoutVars>
          <dgm:chMax val="2"/>
          <dgm:chPref val="2"/>
          <dgm:dir/>
          <dgm:animOne/>
          <dgm:resizeHandles val="exact"/>
        </dgm:presLayoutVars>
      </dgm:prSet>
      <dgm:spPr/>
      <dgm:t>
        <a:bodyPr/>
        <a:lstStyle/>
        <a:p>
          <a:endParaRPr lang="tr-TR"/>
        </a:p>
      </dgm:t>
    </dgm:pt>
    <dgm:pt modelId="{9E18EA47-9A2C-4158-B83D-3CB65074100D}" type="pres">
      <dgm:prSet presAssocID="{39DE9B7A-5334-40C2-BFD4-082B042E26EA}" presName="Background" presStyleLbl="bgImgPlace1" presStyleIdx="0" presStyleCnt="1"/>
      <dgm:spPr/>
      <dgm:t>
        <a:bodyPr/>
        <a:lstStyle/>
        <a:p>
          <a:endParaRPr lang="tr-TR"/>
        </a:p>
      </dgm:t>
    </dgm:pt>
    <dgm:pt modelId="{82651076-7354-4575-A1DE-14A0BD8061B6}" type="pres">
      <dgm:prSet presAssocID="{39DE9B7A-5334-40C2-BFD4-082B042E26EA}" presName="ParentText1" presStyleLbl="revTx" presStyleIdx="0" presStyleCnt="2">
        <dgm:presLayoutVars>
          <dgm:chMax val="0"/>
          <dgm:chPref val="0"/>
          <dgm:bulletEnabled val="1"/>
        </dgm:presLayoutVars>
      </dgm:prSet>
      <dgm:spPr/>
      <dgm:t>
        <a:bodyPr/>
        <a:lstStyle/>
        <a:p>
          <a:endParaRPr lang="tr-TR"/>
        </a:p>
      </dgm:t>
    </dgm:pt>
    <dgm:pt modelId="{4626A7EA-450B-4624-89C7-76DD2FA9B883}" type="pres">
      <dgm:prSet presAssocID="{39DE9B7A-5334-40C2-BFD4-082B042E26EA}" presName="ParentText2" presStyleLbl="revTx" presStyleIdx="1" presStyleCnt="2">
        <dgm:presLayoutVars>
          <dgm:chMax val="0"/>
          <dgm:chPref val="0"/>
          <dgm:bulletEnabled val="1"/>
        </dgm:presLayoutVars>
      </dgm:prSet>
      <dgm:spPr/>
      <dgm:t>
        <a:bodyPr/>
        <a:lstStyle/>
        <a:p>
          <a:endParaRPr lang="tr-TR"/>
        </a:p>
      </dgm:t>
    </dgm:pt>
    <dgm:pt modelId="{585C1AD5-85A3-479A-A8D9-175E09D8D6FA}" type="pres">
      <dgm:prSet presAssocID="{39DE9B7A-5334-40C2-BFD4-082B042E26EA}" presName="Plus" presStyleLbl="alignNode1" presStyleIdx="0" presStyleCnt="2"/>
      <dgm:spPr/>
      <dgm:t>
        <a:bodyPr/>
        <a:lstStyle/>
        <a:p>
          <a:endParaRPr lang="tr-TR"/>
        </a:p>
      </dgm:t>
    </dgm:pt>
    <dgm:pt modelId="{AF5462A9-0211-4422-8520-E2DB7B74A4B9}" type="pres">
      <dgm:prSet presAssocID="{39DE9B7A-5334-40C2-BFD4-082B042E26EA}" presName="Minus" presStyleLbl="alignNode1" presStyleIdx="1" presStyleCnt="2"/>
      <dgm:spPr/>
      <dgm:t>
        <a:bodyPr/>
        <a:lstStyle/>
        <a:p>
          <a:endParaRPr lang="tr-TR"/>
        </a:p>
      </dgm:t>
    </dgm:pt>
    <dgm:pt modelId="{066063EE-F269-437C-A5B3-1483E6175F25}" type="pres">
      <dgm:prSet presAssocID="{39DE9B7A-5334-40C2-BFD4-082B042E26EA}" presName="Divider" presStyleLbl="parChTrans1D1" presStyleIdx="0" presStyleCnt="1"/>
      <dgm:spPr/>
      <dgm:t>
        <a:bodyPr/>
        <a:lstStyle/>
        <a:p>
          <a:endParaRPr lang="tr-TR"/>
        </a:p>
      </dgm:t>
    </dgm:pt>
  </dgm:ptLst>
  <dgm:cxnLst>
    <dgm:cxn modelId="{571D39C2-7889-4B02-8328-26B115C45A68}" type="presOf" srcId="{AAABD020-9A7D-4AE1-969A-1BCBBDA89D41}" destId="{4626A7EA-450B-4624-89C7-76DD2FA9B883}" srcOrd="0" destOrd="0" presId="urn:microsoft.com/office/officeart/2009/3/layout/PlusandMinus"/>
    <dgm:cxn modelId="{82D83814-5E2D-4CBD-A67A-FD7BAB7238D3}" type="presOf" srcId="{39DE9B7A-5334-40C2-BFD4-082B042E26EA}" destId="{B7E5946A-C306-432B-AC4E-8AB8386D97FD}" srcOrd="0" destOrd="0" presId="urn:microsoft.com/office/officeart/2009/3/layout/PlusandMinus"/>
    <dgm:cxn modelId="{C1845D32-F790-40DF-B4AB-63866EBA4672}" srcId="{39DE9B7A-5334-40C2-BFD4-082B042E26EA}" destId="{F00D22A9-2B4F-4F01-9F8E-8E931D5E9691}" srcOrd="0" destOrd="0" parTransId="{9D9FF42F-04F0-4B43-926A-8205774CCA22}" sibTransId="{B4F8D187-81E8-4C37-8BEE-0106EDC02F5C}"/>
    <dgm:cxn modelId="{8E423F34-3F4F-4003-B7E6-2B0472B724BB}" srcId="{39DE9B7A-5334-40C2-BFD4-082B042E26EA}" destId="{AAABD020-9A7D-4AE1-969A-1BCBBDA89D41}" srcOrd="1" destOrd="0" parTransId="{E3B225A7-796D-4138-AFEC-473644975114}" sibTransId="{BA1D731E-92CF-44E0-9541-C914D987038B}"/>
    <dgm:cxn modelId="{FBF1749F-5301-4EA5-8CB9-4C50847194AF}" type="presOf" srcId="{F00D22A9-2B4F-4F01-9F8E-8E931D5E9691}" destId="{82651076-7354-4575-A1DE-14A0BD8061B6}" srcOrd="0" destOrd="0" presId="urn:microsoft.com/office/officeart/2009/3/layout/PlusandMinus"/>
    <dgm:cxn modelId="{69F2746C-EB1C-459E-8BEE-E3C0D6AE3B14}" type="presParOf" srcId="{B7E5946A-C306-432B-AC4E-8AB8386D97FD}" destId="{9E18EA47-9A2C-4158-B83D-3CB65074100D}" srcOrd="0" destOrd="0" presId="urn:microsoft.com/office/officeart/2009/3/layout/PlusandMinus"/>
    <dgm:cxn modelId="{D93762D1-7A12-46CB-A8D6-21D1B329D9BB}" type="presParOf" srcId="{B7E5946A-C306-432B-AC4E-8AB8386D97FD}" destId="{82651076-7354-4575-A1DE-14A0BD8061B6}" srcOrd="1" destOrd="0" presId="urn:microsoft.com/office/officeart/2009/3/layout/PlusandMinus"/>
    <dgm:cxn modelId="{DEBEB7F5-8D24-4250-9CA9-95038844315C}" type="presParOf" srcId="{B7E5946A-C306-432B-AC4E-8AB8386D97FD}" destId="{4626A7EA-450B-4624-89C7-76DD2FA9B883}" srcOrd="2" destOrd="0" presId="urn:microsoft.com/office/officeart/2009/3/layout/PlusandMinus"/>
    <dgm:cxn modelId="{88F16FD6-7FCC-4B33-905F-345C2E6E55BA}" type="presParOf" srcId="{B7E5946A-C306-432B-AC4E-8AB8386D97FD}" destId="{585C1AD5-85A3-479A-A8D9-175E09D8D6FA}" srcOrd="3" destOrd="0" presId="urn:microsoft.com/office/officeart/2009/3/layout/PlusandMinus"/>
    <dgm:cxn modelId="{8D346458-F540-4A04-924A-F9ADA2A5987B}" type="presParOf" srcId="{B7E5946A-C306-432B-AC4E-8AB8386D97FD}" destId="{AF5462A9-0211-4422-8520-E2DB7B74A4B9}" srcOrd="4" destOrd="0" presId="urn:microsoft.com/office/officeart/2009/3/layout/PlusandMinus"/>
    <dgm:cxn modelId="{B44F7131-5F66-4B1F-BC09-23D46D4128B1}" type="presParOf" srcId="{B7E5946A-C306-432B-AC4E-8AB8386D97FD}" destId="{066063EE-F269-437C-A5B3-1483E6175F25}"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A29F03-FFF6-45FA-9318-D4963FF24736}" type="datetimeFigureOut">
              <a:rPr lang="tr-TR" smtClean="0"/>
              <a:t>08.04.2015</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55AF28-2B68-483F-A22A-5BB633DAF833}" type="slidenum">
              <a:rPr lang="tr-TR" smtClean="0"/>
              <a:t>‹#›</a:t>
            </a:fld>
            <a:endParaRPr lang="tr-TR"/>
          </a:p>
        </p:txBody>
      </p:sp>
    </p:spTree>
    <p:extLst>
      <p:ext uri="{BB962C8B-B14F-4D97-AF65-F5344CB8AC3E}">
        <p14:creationId xmlns:p14="http://schemas.microsoft.com/office/powerpoint/2010/main" val="3326728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655AF28-2B68-483F-A22A-5BB633DAF833}" type="slidenum">
              <a:rPr lang="tr-TR" smtClean="0"/>
              <a:t>4</a:t>
            </a:fld>
            <a:endParaRPr lang="tr-TR"/>
          </a:p>
        </p:txBody>
      </p:sp>
    </p:spTree>
    <p:extLst>
      <p:ext uri="{BB962C8B-B14F-4D97-AF65-F5344CB8AC3E}">
        <p14:creationId xmlns:p14="http://schemas.microsoft.com/office/powerpoint/2010/main" val="1597032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es-ES" altLang="tr-TR"/>
          </a:p>
        </p:txBody>
      </p:sp>
      <p:sp>
        <p:nvSpPr>
          <p:cNvPr id="5" name="Altbilgi Yer Tutucusu 4"/>
          <p:cNvSpPr>
            <a:spLocks noGrp="1"/>
          </p:cNvSpPr>
          <p:nvPr>
            <p:ph type="ftr" sz="quarter" idx="11"/>
          </p:nvPr>
        </p:nvSpPr>
        <p:spPr/>
        <p:txBody>
          <a:bodyPr/>
          <a:lstStyle>
            <a:lvl1pPr>
              <a:defRPr/>
            </a:lvl1pPr>
          </a:lstStyle>
          <a:p>
            <a:endParaRPr lang="es-ES" altLang="tr-TR"/>
          </a:p>
        </p:txBody>
      </p:sp>
      <p:sp>
        <p:nvSpPr>
          <p:cNvPr id="6" name="Slayt Numarası Yer Tutucusu 5"/>
          <p:cNvSpPr>
            <a:spLocks noGrp="1"/>
          </p:cNvSpPr>
          <p:nvPr>
            <p:ph type="sldNum" sz="quarter" idx="12"/>
          </p:nvPr>
        </p:nvSpPr>
        <p:spPr/>
        <p:txBody>
          <a:bodyPr/>
          <a:lstStyle>
            <a:lvl1pPr>
              <a:defRPr/>
            </a:lvl1pPr>
          </a:lstStyle>
          <a:p>
            <a:fld id="{FB54ED56-14A1-4D02-A8EF-86A5375D270A}" type="slidenum">
              <a:rPr lang="es-ES" altLang="tr-TR" smtClean="0"/>
              <a:pPr/>
              <a:t>‹#›</a:t>
            </a:fld>
            <a:r>
              <a:rPr lang="tr-TR" altLang="tr-TR" dirty="0" smtClean="0"/>
              <a:t>/23</a:t>
            </a:r>
            <a:endParaRPr lang="es-ES" altLang="tr-TR" dirty="0"/>
          </a:p>
        </p:txBody>
      </p:sp>
    </p:spTree>
    <p:extLst>
      <p:ext uri="{BB962C8B-B14F-4D97-AF65-F5344CB8AC3E}">
        <p14:creationId xmlns:p14="http://schemas.microsoft.com/office/powerpoint/2010/main" val="4118385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s-ES" altLang="tr-TR"/>
          </a:p>
        </p:txBody>
      </p:sp>
      <p:sp>
        <p:nvSpPr>
          <p:cNvPr id="5" name="Altbilgi Yer Tutucusu 4"/>
          <p:cNvSpPr>
            <a:spLocks noGrp="1"/>
          </p:cNvSpPr>
          <p:nvPr>
            <p:ph type="ftr" sz="quarter" idx="11"/>
          </p:nvPr>
        </p:nvSpPr>
        <p:spPr/>
        <p:txBody>
          <a:bodyPr/>
          <a:lstStyle>
            <a:lvl1pPr>
              <a:defRPr/>
            </a:lvl1pPr>
          </a:lstStyle>
          <a:p>
            <a:endParaRPr lang="es-ES" altLang="tr-TR"/>
          </a:p>
        </p:txBody>
      </p:sp>
      <p:sp>
        <p:nvSpPr>
          <p:cNvPr id="6" name="Slayt Numarası Yer Tutucusu 5"/>
          <p:cNvSpPr>
            <a:spLocks noGrp="1"/>
          </p:cNvSpPr>
          <p:nvPr>
            <p:ph type="sldNum" sz="quarter" idx="12"/>
          </p:nvPr>
        </p:nvSpPr>
        <p:spPr/>
        <p:txBody>
          <a:bodyPr/>
          <a:lstStyle>
            <a:lvl1pPr>
              <a:defRPr/>
            </a:lvl1pPr>
          </a:lstStyle>
          <a:p>
            <a:fld id="{87FA8BCB-C2CD-47C6-AE57-313C02627C2E}" type="slidenum">
              <a:rPr lang="es-ES" altLang="tr-TR"/>
              <a:pPr/>
              <a:t>‹#›</a:t>
            </a:fld>
            <a:endParaRPr lang="es-ES" altLang="tr-TR"/>
          </a:p>
        </p:txBody>
      </p:sp>
    </p:spTree>
    <p:extLst>
      <p:ext uri="{BB962C8B-B14F-4D97-AF65-F5344CB8AC3E}">
        <p14:creationId xmlns:p14="http://schemas.microsoft.com/office/powerpoint/2010/main" val="1709859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s-ES" altLang="tr-TR"/>
          </a:p>
        </p:txBody>
      </p:sp>
      <p:sp>
        <p:nvSpPr>
          <p:cNvPr id="5" name="Altbilgi Yer Tutucusu 4"/>
          <p:cNvSpPr>
            <a:spLocks noGrp="1"/>
          </p:cNvSpPr>
          <p:nvPr>
            <p:ph type="ftr" sz="quarter" idx="11"/>
          </p:nvPr>
        </p:nvSpPr>
        <p:spPr/>
        <p:txBody>
          <a:bodyPr/>
          <a:lstStyle>
            <a:lvl1pPr>
              <a:defRPr/>
            </a:lvl1pPr>
          </a:lstStyle>
          <a:p>
            <a:endParaRPr lang="es-ES" altLang="tr-TR"/>
          </a:p>
        </p:txBody>
      </p:sp>
      <p:sp>
        <p:nvSpPr>
          <p:cNvPr id="6" name="Slayt Numarası Yer Tutucusu 5"/>
          <p:cNvSpPr>
            <a:spLocks noGrp="1"/>
          </p:cNvSpPr>
          <p:nvPr>
            <p:ph type="sldNum" sz="quarter" idx="12"/>
          </p:nvPr>
        </p:nvSpPr>
        <p:spPr/>
        <p:txBody>
          <a:bodyPr/>
          <a:lstStyle>
            <a:lvl1pPr>
              <a:defRPr/>
            </a:lvl1pPr>
          </a:lstStyle>
          <a:p>
            <a:fld id="{B95C031E-A4E0-42DF-A945-FD5BA832E7AC}" type="slidenum">
              <a:rPr lang="es-ES" altLang="tr-TR"/>
              <a:pPr/>
              <a:t>‹#›</a:t>
            </a:fld>
            <a:endParaRPr lang="es-ES" altLang="tr-TR"/>
          </a:p>
        </p:txBody>
      </p:sp>
    </p:spTree>
    <p:extLst>
      <p:ext uri="{BB962C8B-B14F-4D97-AF65-F5344CB8AC3E}">
        <p14:creationId xmlns:p14="http://schemas.microsoft.com/office/powerpoint/2010/main" val="1455933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s-ES" altLang="tr-TR"/>
          </a:p>
        </p:txBody>
      </p:sp>
      <p:sp>
        <p:nvSpPr>
          <p:cNvPr id="5" name="Altbilgi Yer Tutucusu 4"/>
          <p:cNvSpPr>
            <a:spLocks noGrp="1"/>
          </p:cNvSpPr>
          <p:nvPr>
            <p:ph type="ftr" sz="quarter" idx="11"/>
          </p:nvPr>
        </p:nvSpPr>
        <p:spPr/>
        <p:txBody>
          <a:bodyPr/>
          <a:lstStyle>
            <a:lvl1pPr>
              <a:defRPr/>
            </a:lvl1pPr>
          </a:lstStyle>
          <a:p>
            <a:endParaRPr lang="es-ES" altLang="tr-TR"/>
          </a:p>
        </p:txBody>
      </p:sp>
      <p:sp>
        <p:nvSpPr>
          <p:cNvPr id="7" name="Dikdörtgen 6"/>
          <p:cNvSpPr/>
          <p:nvPr userDrawn="1"/>
        </p:nvSpPr>
        <p:spPr>
          <a:xfrm>
            <a:off x="8388424" y="6676851"/>
            <a:ext cx="755576" cy="136525"/>
          </a:xfrm>
          <a:prstGeom prst="rect">
            <a:avLst/>
          </a:prstGeom>
          <a:solidFill>
            <a:srgbClr val="D608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layt Numarası Yer Tutucusu 5"/>
          <p:cNvSpPr>
            <a:spLocks noGrp="1"/>
          </p:cNvSpPr>
          <p:nvPr>
            <p:ph type="sldNum" sz="quarter" idx="12"/>
          </p:nvPr>
        </p:nvSpPr>
        <p:spPr>
          <a:xfrm>
            <a:off x="6559748" y="6245225"/>
            <a:ext cx="2133600" cy="476250"/>
          </a:xfrm>
        </p:spPr>
        <p:txBody>
          <a:bodyPr/>
          <a:lstStyle>
            <a:lvl1pPr>
              <a:defRPr/>
            </a:lvl1pPr>
          </a:lstStyle>
          <a:p>
            <a:fld id="{6AEFDBC5-8905-4CC9-90FA-FA91852AE4C8}" type="slidenum">
              <a:rPr lang="es-ES" altLang="tr-TR" smtClean="0"/>
              <a:pPr/>
              <a:t>‹#›</a:t>
            </a:fld>
            <a:r>
              <a:rPr lang="tr-TR" altLang="tr-TR" dirty="0" smtClean="0"/>
              <a:t>/23</a:t>
            </a:r>
            <a:endParaRPr lang="es-ES" altLang="tr-TR" dirty="0" smtClean="0"/>
          </a:p>
          <a:p>
            <a:endParaRPr lang="es-ES" altLang="tr-TR" dirty="0"/>
          </a:p>
        </p:txBody>
      </p:sp>
    </p:spTree>
    <p:extLst>
      <p:ext uri="{BB962C8B-B14F-4D97-AF65-F5344CB8AC3E}">
        <p14:creationId xmlns:p14="http://schemas.microsoft.com/office/powerpoint/2010/main" val="519581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8"/>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es-ES" altLang="tr-TR"/>
          </a:p>
        </p:txBody>
      </p:sp>
      <p:sp>
        <p:nvSpPr>
          <p:cNvPr id="5" name="Altbilgi Yer Tutucusu 4"/>
          <p:cNvSpPr>
            <a:spLocks noGrp="1"/>
          </p:cNvSpPr>
          <p:nvPr>
            <p:ph type="ftr" sz="quarter" idx="11"/>
          </p:nvPr>
        </p:nvSpPr>
        <p:spPr/>
        <p:txBody>
          <a:bodyPr/>
          <a:lstStyle>
            <a:lvl1pPr>
              <a:defRPr/>
            </a:lvl1pPr>
          </a:lstStyle>
          <a:p>
            <a:endParaRPr lang="es-ES" altLang="tr-TR"/>
          </a:p>
        </p:txBody>
      </p:sp>
      <p:sp>
        <p:nvSpPr>
          <p:cNvPr id="6" name="Slayt Numarası Yer Tutucusu 5"/>
          <p:cNvSpPr>
            <a:spLocks noGrp="1"/>
          </p:cNvSpPr>
          <p:nvPr>
            <p:ph type="sldNum" sz="quarter" idx="12"/>
          </p:nvPr>
        </p:nvSpPr>
        <p:spPr/>
        <p:txBody>
          <a:bodyPr/>
          <a:lstStyle>
            <a:lvl1pPr>
              <a:defRPr/>
            </a:lvl1pPr>
          </a:lstStyle>
          <a:p>
            <a:fld id="{8E828066-4744-4323-9CCD-24AD61C448BE}" type="slidenum">
              <a:rPr lang="es-ES" altLang="tr-TR"/>
              <a:pPr/>
              <a:t>‹#›</a:t>
            </a:fld>
            <a:endParaRPr lang="es-ES" altLang="tr-TR"/>
          </a:p>
        </p:txBody>
      </p:sp>
    </p:spTree>
    <p:extLst>
      <p:ext uri="{BB962C8B-B14F-4D97-AF65-F5344CB8AC3E}">
        <p14:creationId xmlns:p14="http://schemas.microsoft.com/office/powerpoint/2010/main" val="325407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es-ES" altLang="tr-TR"/>
          </a:p>
        </p:txBody>
      </p:sp>
      <p:sp>
        <p:nvSpPr>
          <p:cNvPr id="6" name="Altbilgi Yer Tutucusu 5"/>
          <p:cNvSpPr>
            <a:spLocks noGrp="1"/>
          </p:cNvSpPr>
          <p:nvPr>
            <p:ph type="ftr" sz="quarter" idx="11"/>
          </p:nvPr>
        </p:nvSpPr>
        <p:spPr/>
        <p:txBody>
          <a:bodyPr/>
          <a:lstStyle>
            <a:lvl1pPr>
              <a:defRPr/>
            </a:lvl1pPr>
          </a:lstStyle>
          <a:p>
            <a:endParaRPr lang="es-ES" altLang="tr-TR"/>
          </a:p>
        </p:txBody>
      </p:sp>
      <p:sp>
        <p:nvSpPr>
          <p:cNvPr id="7" name="Slayt Numarası Yer Tutucusu 6"/>
          <p:cNvSpPr>
            <a:spLocks noGrp="1"/>
          </p:cNvSpPr>
          <p:nvPr>
            <p:ph type="sldNum" sz="quarter" idx="12"/>
          </p:nvPr>
        </p:nvSpPr>
        <p:spPr/>
        <p:txBody>
          <a:bodyPr/>
          <a:lstStyle>
            <a:lvl1pPr>
              <a:defRPr/>
            </a:lvl1pPr>
          </a:lstStyle>
          <a:p>
            <a:fld id="{1F4B575E-DFFB-42C6-9A2B-7298E046D380}" type="slidenum">
              <a:rPr lang="es-ES" altLang="tr-TR"/>
              <a:pPr/>
              <a:t>‹#›</a:t>
            </a:fld>
            <a:endParaRPr lang="es-ES" altLang="tr-TR"/>
          </a:p>
        </p:txBody>
      </p:sp>
    </p:spTree>
    <p:extLst>
      <p:ext uri="{BB962C8B-B14F-4D97-AF65-F5344CB8AC3E}">
        <p14:creationId xmlns:p14="http://schemas.microsoft.com/office/powerpoint/2010/main" val="2109806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30238" y="365125"/>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30238" y="2505075"/>
            <a:ext cx="386873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7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es-ES" altLang="tr-TR"/>
          </a:p>
        </p:txBody>
      </p:sp>
      <p:sp>
        <p:nvSpPr>
          <p:cNvPr id="8" name="Altbilgi Yer Tutucusu 7"/>
          <p:cNvSpPr>
            <a:spLocks noGrp="1"/>
          </p:cNvSpPr>
          <p:nvPr>
            <p:ph type="ftr" sz="quarter" idx="11"/>
          </p:nvPr>
        </p:nvSpPr>
        <p:spPr/>
        <p:txBody>
          <a:bodyPr/>
          <a:lstStyle>
            <a:lvl1pPr>
              <a:defRPr/>
            </a:lvl1pPr>
          </a:lstStyle>
          <a:p>
            <a:endParaRPr lang="es-ES" altLang="tr-TR"/>
          </a:p>
        </p:txBody>
      </p:sp>
      <p:sp>
        <p:nvSpPr>
          <p:cNvPr id="9" name="Slayt Numarası Yer Tutucusu 8"/>
          <p:cNvSpPr>
            <a:spLocks noGrp="1"/>
          </p:cNvSpPr>
          <p:nvPr>
            <p:ph type="sldNum" sz="quarter" idx="12"/>
          </p:nvPr>
        </p:nvSpPr>
        <p:spPr/>
        <p:txBody>
          <a:bodyPr/>
          <a:lstStyle>
            <a:lvl1pPr>
              <a:defRPr/>
            </a:lvl1pPr>
          </a:lstStyle>
          <a:p>
            <a:fld id="{F55098CE-534E-4BB5-BAEC-976CA858B76B}" type="slidenum">
              <a:rPr lang="es-ES" altLang="tr-TR"/>
              <a:pPr/>
              <a:t>‹#›</a:t>
            </a:fld>
            <a:endParaRPr lang="es-ES" altLang="tr-TR"/>
          </a:p>
        </p:txBody>
      </p:sp>
    </p:spTree>
    <p:extLst>
      <p:ext uri="{BB962C8B-B14F-4D97-AF65-F5344CB8AC3E}">
        <p14:creationId xmlns:p14="http://schemas.microsoft.com/office/powerpoint/2010/main" val="776516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es-ES" altLang="tr-TR"/>
          </a:p>
        </p:txBody>
      </p:sp>
      <p:sp>
        <p:nvSpPr>
          <p:cNvPr id="4" name="Altbilgi Yer Tutucusu 3"/>
          <p:cNvSpPr>
            <a:spLocks noGrp="1"/>
          </p:cNvSpPr>
          <p:nvPr>
            <p:ph type="ftr" sz="quarter" idx="11"/>
          </p:nvPr>
        </p:nvSpPr>
        <p:spPr/>
        <p:txBody>
          <a:bodyPr/>
          <a:lstStyle>
            <a:lvl1pPr>
              <a:defRPr/>
            </a:lvl1pPr>
          </a:lstStyle>
          <a:p>
            <a:endParaRPr lang="es-ES" altLang="tr-TR"/>
          </a:p>
        </p:txBody>
      </p:sp>
      <p:sp>
        <p:nvSpPr>
          <p:cNvPr id="5" name="Slayt Numarası Yer Tutucusu 4"/>
          <p:cNvSpPr>
            <a:spLocks noGrp="1"/>
          </p:cNvSpPr>
          <p:nvPr>
            <p:ph type="sldNum" sz="quarter" idx="12"/>
          </p:nvPr>
        </p:nvSpPr>
        <p:spPr/>
        <p:txBody>
          <a:bodyPr/>
          <a:lstStyle>
            <a:lvl1pPr>
              <a:defRPr/>
            </a:lvl1pPr>
          </a:lstStyle>
          <a:p>
            <a:fld id="{28E604D2-50ED-4D0B-B9A4-067486A0D4ED}" type="slidenum">
              <a:rPr lang="es-ES" altLang="tr-TR"/>
              <a:pPr/>
              <a:t>‹#›</a:t>
            </a:fld>
            <a:endParaRPr lang="es-ES" altLang="tr-TR"/>
          </a:p>
        </p:txBody>
      </p:sp>
    </p:spTree>
    <p:extLst>
      <p:ext uri="{BB962C8B-B14F-4D97-AF65-F5344CB8AC3E}">
        <p14:creationId xmlns:p14="http://schemas.microsoft.com/office/powerpoint/2010/main" val="2521526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es-ES" altLang="tr-TR"/>
          </a:p>
        </p:txBody>
      </p:sp>
      <p:sp>
        <p:nvSpPr>
          <p:cNvPr id="3" name="Altbilgi Yer Tutucusu 2"/>
          <p:cNvSpPr>
            <a:spLocks noGrp="1"/>
          </p:cNvSpPr>
          <p:nvPr>
            <p:ph type="ftr" sz="quarter" idx="11"/>
          </p:nvPr>
        </p:nvSpPr>
        <p:spPr/>
        <p:txBody>
          <a:bodyPr/>
          <a:lstStyle>
            <a:lvl1pPr>
              <a:defRPr/>
            </a:lvl1pPr>
          </a:lstStyle>
          <a:p>
            <a:endParaRPr lang="es-ES" altLang="tr-TR"/>
          </a:p>
        </p:txBody>
      </p:sp>
      <p:sp>
        <p:nvSpPr>
          <p:cNvPr id="4" name="Slayt Numarası Yer Tutucusu 3"/>
          <p:cNvSpPr>
            <a:spLocks noGrp="1"/>
          </p:cNvSpPr>
          <p:nvPr>
            <p:ph type="sldNum" sz="quarter" idx="12"/>
          </p:nvPr>
        </p:nvSpPr>
        <p:spPr/>
        <p:txBody>
          <a:bodyPr/>
          <a:lstStyle>
            <a:lvl1pPr>
              <a:defRPr/>
            </a:lvl1pPr>
          </a:lstStyle>
          <a:p>
            <a:fld id="{7FC0DBAF-F83B-4B15-B4A4-2C9E96445E89}" type="slidenum">
              <a:rPr lang="es-ES" altLang="tr-TR"/>
              <a:pPr/>
              <a:t>‹#›</a:t>
            </a:fld>
            <a:endParaRPr lang="es-ES" altLang="tr-TR"/>
          </a:p>
        </p:txBody>
      </p:sp>
    </p:spTree>
    <p:extLst>
      <p:ext uri="{BB962C8B-B14F-4D97-AF65-F5344CB8AC3E}">
        <p14:creationId xmlns:p14="http://schemas.microsoft.com/office/powerpoint/2010/main" val="2967585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es-ES" altLang="tr-TR"/>
          </a:p>
        </p:txBody>
      </p:sp>
      <p:sp>
        <p:nvSpPr>
          <p:cNvPr id="6" name="Altbilgi Yer Tutucusu 5"/>
          <p:cNvSpPr>
            <a:spLocks noGrp="1"/>
          </p:cNvSpPr>
          <p:nvPr>
            <p:ph type="ftr" sz="quarter" idx="11"/>
          </p:nvPr>
        </p:nvSpPr>
        <p:spPr/>
        <p:txBody>
          <a:bodyPr/>
          <a:lstStyle>
            <a:lvl1pPr>
              <a:defRPr/>
            </a:lvl1pPr>
          </a:lstStyle>
          <a:p>
            <a:endParaRPr lang="es-ES" altLang="tr-TR"/>
          </a:p>
        </p:txBody>
      </p:sp>
      <p:sp>
        <p:nvSpPr>
          <p:cNvPr id="7" name="Slayt Numarası Yer Tutucusu 6"/>
          <p:cNvSpPr>
            <a:spLocks noGrp="1"/>
          </p:cNvSpPr>
          <p:nvPr>
            <p:ph type="sldNum" sz="quarter" idx="12"/>
          </p:nvPr>
        </p:nvSpPr>
        <p:spPr/>
        <p:txBody>
          <a:bodyPr/>
          <a:lstStyle>
            <a:lvl1pPr>
              <a:defRPr/>
            </a:lvl1pPr>
          </a:lstStyle>
          <a:p>
            <a:fld id="{7CB22E8E-97D4-4909-94A6-141C0910BDCC}" type="slidenum">
              <a:rPr lang="es-ES" altLang="tr-TR"/>
              <a:pPr/>
              <a:t>‹#›</a:t>
            </a:fld>
            <a:endParaRPr lang="es-ES" altLang="tr-TR"/>
          </a:p>
        </p:txBody>
      </p:sp>
    </p:spTree>
    <p:extLst>
      <p:ext uri="{BB962C8B-B14F-4D97-AF65-F5344CB8AC3E}">
        <p14:creationId xmlns:p14="http://schemas.microsoft.com/office/powerpoint/2010/main" val="1682296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es-ES" altLang="tr-TR"/>
          </a:p>
        </p:txBody>
      </p:sp>
      <p:sp>
        <p:nvSpPr>
          <p:cNvPr id="6" name="Altbilgi Yer Tutucusu 5"/>
          <p:cNvSpPr>
            <a:spLocks noGrp="1"/>
          </p:cNvSpPr>
          <p:nvPr>
            <p:ph type="ftr" sz="quarter" idx="11"/>
          </p:nvPr>
        </p:nvSpPr>
        <p:spPr/>
        <p:txBody>
          <a:bodyPr/>
          <a:lstStyle>
            <a:lvl1pPr>
              <a:defRPr/>
            </a:lvl1pPr>
          </a:lstStyle>
          <a:p>
            <a:endParaRPr lang="es-ES" altLang="tr-TR"/>
          </a:p>
        </p:txBody>
      </p:sp>
      <p:sp>
        <p:nvSpPr>
          <p:cNvPr id="7" name="Slayt Numarası Yer Tutucusu 6"/>
          <p:cNvSpPr>
            <a:spLocks noGrp="1"/>
          </p:cNvSpPr>
          <p:nvPr>
            <p:ph type="sldNum" sz="quarter" idx="12"/>
          </p:nvPr>
        </p:nvSpPr>
        <p:spPr/>
        <p:txBody>
          <a:bodyPr/>
          <a:lstStyle>
            <a:lvl1pPr>
              <a:defRPr/>
            </a:lvl1pPr>
          </a:lstStyle>
          <a:p>
            <a:fld id="{9506394B-FC32-4999-911F-7DB672E43A9D}" type="slidenum">
              <a:rPr lang="es-ES" altLang="tr-TR"/>
              <a:pPr/>
              <a:t>‹#›</a:t>
            </a:fld>
            <a:endParaRPr lang="es-ES" altLang="tr-TR"/>
          </a:p>
        </p:txBody>
      </p:sp>
    </p:spTree>
    <p:extLst>
      <p:ext uri="{BB962C8B-B14F-4D97-AF65-F5344CB8AC3E}">
        <p14:creationId xmlns:p14="http://schemas.microsoft.com/office/powerpoint/2010/main" val="2439093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tr-TR"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tr-TR" smtClean="0"/>
              <a:t>Haga clic para modificar el estilo de texto del patrón</a:t>
            </a:r>
          </a:p>
          <a:p>
            <a:pPr lvl="1"/>
            <a:r>
              <a:rPr lang="es-ES" altLang="tr-TR" smtClean="0"/>
              <a:t>Segundo nivel</a:t>
            </a:r>
          </a:p>
          <a:p>
            <a:pPr lvl="2"/>
            <a:r>
              <a:rPr lang="es-ES" altLang="tr-TR" smtClean="0"/>
              <a:t>Tercer nivel</a:t>
            </a:r>
          </a:p>
          <a:p>
            <a:pPr lvl="3"/>
            <a:r>
              <a:rPr lang="es-ES" altLang="tr-TR" smtClean="0"/>
              <a:t>Cuarto nivel</a:t>
            </a:r>
          </a:p>
          <a:p>
            <a:pPr lvl="4"/>
            <a:r>
              <a:rPr lang="es-ES" altLang="tr-TR"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ES" alt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s-ES" alt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2C7CEB6-3A3C-47D4-BBE8-82811512CFDA}" type="slidenum">
              <a:rPr lang="es-ES" altLang="tr-TR"/>
              <a:pPr/>
              <a:t>‹#›</a:t>
            </a:fld>
            <a:endParaRPr lang="es-ES"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openeducationeuropa.eu/"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openeducationeuropa.e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8" name="Rectangle 110"/>
          <p:cNvSpPr>
            <a:spLocks noGrp="1" noChangeArrowheads="1"/>
          </p:cNvSpPr>
          <p:nvPr>
            <p:ph type="ctrTitle"/>
          </p:nvPr>
        </p:nvSpPr>
        <p:spPr>
          <a:xfrm>
            <a:off x="467544" y="1124744"/>
            <a:ext cx="8316763" cy="1477048"/>
          </a:xfrm>
          <a:noFill/>
          <a:ln/>
        </p:spPr>
        <p:txBody>
          <a:bodyPr anchor="ctr"/>
          <a:lstStyle/>
          <a:p>
            <a:r>
              <a:rPr lang="tr-TR" altLang="tr-TR" sz="4000" b="1" dirty="0" smtClean="0">
                <a:solidFill>
                  <a:schemeClr val="tx1">
                    <a:lumMod val="95000"/>
                    <a:lumOff val="5000"/>
                  </a:schemeClr>
                </a:solidFill>
              </a:rPr>
              <a:t>KAÇD</a:t>
            </a:r>
            <a:r>
              <a:rPr lang="tr-TR" altLang="tr-TR" sz="4000" b="1" dirty="0">
                <a:solidFill>
                  <a:schemeClr val="tx1">
                    <a:lumMod val="95000"/>
                    <a:lumOff val="5000"/>
                  </a:schemeClr>
                </a:solidFill>
              </a:rPr>
              <a:t>: Açık ve Uzaktan Eğitim </a:t>
            </a:r>
            <a:r>
              <a:rPr lang="tr-TR" altLang="tr-TR" sz="4000" b="1" dirty="0" smtClean="0">
                <a:solidFill>
                  <a:schemeClr val="tx1">
                    <a:lumMod val="95000"/>
                    <a:lumOff val="5000"/>
                  </a:schemeClr>
                </a:solidFill>
              </a:rPr>
              <a:t>Ortamları Üzerine Bir Değerlendirme </a:t>
            </a:r>
            <a:endParaRPr lang="es-ES" altLang="tr-TR" sz="4000" b="1" dirty="0">
              <a:solidFill>
                <a:schemeClr val="tx1">
                  <a:lumMod val="95000"/>
                  <a:lumOff val="5000"/>
                </a:schemeClr>
              </a:solidFill>
            </a:endParaRPr>
          </a:p>
        </p:txBody>
      </p:sp>
      <p:sp>
        <p:nvSpPr>
          <p:cNvPr id="7" name="Rectangle 122"/>
          <p:cNvSpPr>
            <a:spLocks noChangeArrowheads="1"/>
          </p:cNvSpPr>
          <p:nvPr/>
        </p:nvSpPr>
        <p:spPr bwMode="auto">
          <a:xfrm>
            <a:off x="4860032" y="4059921"/>
            <a:ext cx="3744416"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endParaRPr lang="tr-TR" altLang="tr-TR" sz="1800" b="1" dirty="0" smtClean="0">
              <a:solidFill>
                <a:schemeClr val="bg1"/>
              </a:solidFill>
            </a:endParaRPr>
          </a:p>
          <a:p>
            <a:endParaRPr lang="tr-TR" altLang="tr-TR" sz="1800" b="1" dirty="0">
              <a:solidFill>
                <a:schemeClr val="bg1"/>
              </a:solidFill>
            </a:endParaRPr>
          </a:p>
          <a:p>
            <a:r>
              <a:rPr lang="tr-TR" altLang="tr-TR" sz="1800" b="1" dirty="0">
                <a:solidFill>
                  <a:schemeClr val="bg1"/>
                </a:solidFill>
              </a:rPr>
              <a:t>S. Sadi Seferoğlu</a:t>
            </a:r>
          </a:p>
          <a:p>
            <a:r>
              <a:rPr lang="tr-TR" altLang="tr-TR" sz="1800" b="1" dirty="0">
                <a:solidFill>
                  <a:schemeClr val="bg1"/>
                </a:solidFill>
              </a:rPr>
              <a:t>Hacettepe </a:t>
            </a:r>
            <a:r>
              <a:rPr lang="tr-TR" altLang="tr-TR" sz="1800" b="1" dirty="0" smtClean="0">
                <a:solidFill>
                  <a:schemeClr val="bg1"/>
                </a:solidFill>
              </a:rPr>
              <a:t>Üniversitesi </a:t>
            </a:r>
            <a:r>
              <a:rPr lang="tr-TR" altLang="tr-TR" sz="1800" b="1" dirty="0">
                <a:solidFill>
                  <a:schemeClr val="bg1"/>
                </a:solidFill>
              </a:rPr>
              <a:t>Bilgisayar ve Öğretim Teknolojileri Eğitimi </a:t>
            </a:r>
            <a:r>
              <a:rPr lang="tr-TR" altLang="tr-TR" sz="1800" b="1" dirty="0" smtClean="0">
                <a:solidFill>
                  <a:schemeClr val="bg1"/>
                </a:solidFill>
              </a:rPr>
              <a:t>Bölümü</a:t>
            </a:r>
            <a:endParaRPr lang="tr-TR" altLang="tr-TR" sz="1800" b="1" dirty="0">
              <a:solidFill>
                <a:schemeClr val="bg1"/>
              </a:solidFill>
            </a:endParaRPr>
          </a:p>
        </p:txBody>
      </p:sp>
      <p:sp>
        <p:nvSpPr>
          <p:cNvPr id="12" name="Rectangle 122"/>
          <p:cNvSpPr>
            <a:spLocks noChangeArrowheads="1"/>
          </p:cNvSpPr>
          <p:nvPr/>
        </p:nvSpPr>
        <p:spPr bwMode="auto">
          <a:xfrm>
            <a:off x="3059832" y="6064857"/>
            <a:ext cx="2952328" cy="322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nl-NL" altLang="tr-TR" sz="1600" b="1" dirty="0">
                <a:solidFill>
                  <a:schemeClr val="tx1"/>
                </a:solidFill>
              </a:rPr>
              <a:t>Akademik </a:t>
            </a:r>
            <a:r>
              <a:rPr lang="nl-NL" altLang="tr-TR" sz="1600" b="1" dirty="0" smtClean="0">
                <a:solidFill>
                  <a:schemeClr val="tx1"/>
                </a:solidFill>
              </a:rPr>
              <a:t>Bilişim</a:t>
            </a:r>
            <a:endParaRPr lang="tr-TR" altLang="tr-TR" sz="1600" b="1" dirty="0">
              <a:solidFill>
                <a:schemeClr val="tx1"/>
              </a:solidFill>
            </a:endParaRPr>
          </a:p>
          <a:p>
            <a:r>
              <a:rPr lang="nl-NL" altLang="tr-TR" sz="1600" b="1" dirty="0" smtClean="0">
                <a:solidFill>
                  <a:schemeClr val="tx1"/>
                </a:solidFill>
              </a:rPr>
              <a:t> </a:t>
            </a:r>
            <a:r>
              <a:rPr lang="tr-TR" altLang="tr-TR" sz="1600" b="1" dirty="0" smtClean="0">
                <a:solidFill>
                  <a:schemeClr val="tx1"/>
                </a:solidFill>
              </a:rPr>
              <a:t>Eskişehir</a:t>
            </a:r>
            <a:r>
              <a:rPr lang="nl-NL" altLang="tr-TR" sz="1600" b="1" dirty="0" smtClean="0">
                <a:solidFill>
                  <a:schemeClr val="tx1"/>
                </a:solidFill>
              </a:rPr>
              <a:t>, </a:t>
            </a:r>
            <a:r>
              <a:rPr lang="nl-NL" altLang="tr-TR" sz="1600" b="1" dirty="0">
                <a:solidFill>
                  <a:schemeClr val="tx1"/>
                </a:solidFill>
              </a:rPr>
              <a:t>4-6 Şubat </a:t>
            </a:r>
            <a:r>
              <a:rPr lang="nl-NL" altLang="tr-TR" sz="1600" b="1" dirty="0" smtClean="0">
                <a:solidFill>
                  <a:schemeClr val="tx1"/>
                </a:solidFill>
              </a:rPr>
              <a:t>2015</a:t>
            </a:r>
            <a:endParaRPr lang="tr-TR" altLang="tr-TR" sz="1600" b="1" dirty="0" smtClean="0">
              <a:solidFill>
                <a:schemeClr val="tx1"/>
              </a:solidFill>
            </a:endParaRPr>
          </a:p>
        </p:txBody>
      </p:sp>
      <p:sp>
        <p:nvSpPr>
          <p:cNvPr id="13" name="Rectangle 122"/>
          <p:cNvSpPr>
            <a:spLocks noChangeArrowheads="1"/>
          </p:cNvSpPr>
          <p:nvPr/>
        </p:nvSpPr>
        <p:spPr bwMode="auto">
          <a:xfrm>
            <a:off x="29118" y="4221088"/>
            <a:ext cx="4067675"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endParaRPr lang="tr-TR" altLang="tr-TR" sz="1800" b="1" dirty="0" smtClean="0">
              <a:solidFill>
                <a:schemeClr val="bg1"/>
              </a:solidFill>
            </a:endParaRPr>
          </a:p>
          <a:p>
            <a:r>
              <a:rPr lang="tr-TR" altLang="tr-TR" sz="1800" b="1" dirty="0" smtClean="0">
                <a:solidFill>
                  <a:schemeClr val="bg1"/>
                </a:solidFill>
              </a:rPr>
              <a:t>Zehra SAYIN </a:t>
            </a:r>
          </a:p>
          <a:p>
            <a:r>
              <a:rPr lang="tr-TR" altLang="tr-TR" sz="1800" b="1" dirty="0" smtClean="0">
                <a:solidFill>
                  <a:schemeClr val="bg1"/>
                </a:solidFill>
              </a:rPr>
              <a:t>Milli Eğitim Bakanlığı</a:t>
            </a:r>
          </a:p>
          <a:p>
            <a:r>
              <a:rPr lang="tr-TR" altLang="tr-TR" sz="1800" b="1" dirty="0" smtClean="0">
                <a:solidFill>
                  <a:schemeClr val="bg1"/>
                </a:solidFill>
              </a:rPr>
              <a:t>Yenilik ve Eğitim Teknolojileri Genel Müdürlüğü </a:t>
            </a:r>
          </a:p>
        </p:txBody>
      </p:sp>
      <p:sp>
        <p:nvSpPr>
          <p:cNvPr id="2" name="Dikdörtgen 1"/>
          <p:cNvSpPr/>
          <p:nvPr/>
        </p:nvSpPr>
        <p:spPr>
          <a:xfrm>
            <a:off x="8388424" y="6624736"/>
            <a:ext cx="755576" cy="260648"/>
          </a:xfrm>
          <a:prstGeom prst="rect">
            <a:avLst/>
          </a:prstGeom>
          <a:solidFill>
            <a:srgbClr val="A1A1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634082"/>
          </a:xfrm>
        </p:spPr>
        <p:txBody>
          <a:bodyPr/>
          <a:lstStyle/>
          <a:p>
            <a:pPr algn="l"/>
            <a:r>
              <a:rPr lang="tr-TR" dirty="0" smtClean="0">
                <a:solidFill>
                  <a:schemeClr val="bg1"/>
                </a:solidFill>
              </a:rPr>
              <a:t>Farkları</a:t>
            </a:r>
            <a:endParaRPr lang="tr-TR" dirty="0">
              <a:solidFill>
                <a:schemeClr val="bg1"/>
              </a:solidFill>
            </a:endParaRPr>
          </a:p>
        </p:txBody>
      </p:sp>
      <p:sp>
        <p:nvSpPr>
          <p:cNvPr id="3" name="İçerik Yer Tutucusu 2"/>
          <p:cNvSpPr>
            <a:spLocks noGrp="1"/>
          </p:cNvSpPr>
          <p:nvPr>
            <p:ph idx="1"/>
          </p:nvPr>
        </p:nvSpPr>
        <p:spPr>
          <a:xfrm>
            <a:off x="457200" y="1124744"/>
            <a:ext cx="8507288" cy="5400600"/>
          </a:xfrm>
        </p:spPr>
        <p:txBody>
          <a:bodyPr/>
          <a:lstStyle/>
          <a:p>
            <a:pPr algn="just"/>
            <a:endParaRPr lang="tr-TR" sz="1800" dirty="0" smtClean="0"/>
          </a:p>
          <a:p>
            <a:pPr algn="just"/>
            <a:endParaRPr lang="tr-TR" sz="1800" dirty="0"/>
          </a:p>
          <a:p>
            <a:pPr algn="just"/>
            <a:endParaRPr lang="tr-TR" sz="1800" dirty="0" smtClean="0"/>
          </a:p>
          <a:p>
            <a:pPr algn="just"/>
            <a:endParaRPr lang="tr-TR" sz="1800" dirty="0"/>
          </a:p>
          <a:p>
            <a:pPr algn="just"/>
            <a:r>
              <a:rPr lang="tr-TR" sz="2000" dirty="0"/>
              <a:t>Geleneksek üniversite dersleri ile </a:t>
            </a:r>
            <a:r>
              <a:rPr lang="tr-TR" sz="2000" dirty="0" err="1"/>
              <a:t>KAÇD'ler</a:t>
            </a:r>
            <a:r>
              <a:rPr lang="tr-TR" sz="2000" dirty="0"/>
              <a:t> arasında 3 temel fark bulunmaktadır. Bunlar: </a:t>
            </a:r>
          </a:p>
          <a:p>
            <a:pPr lvl="1" algn="just"/>
            <a:r>
              <a:rPr lang="tr-TR" sz="2000" dirty="0"/>
              <a:t>Çok sayıda ve farklılıkta öğrencinin kayıtlı olması, </a:t>
            </a:r>
          </a:p>
          <a:p>
            <a:pPr lvl="1" algn="just"/>
            <a:r>
              <a:rPr lang="tr-TR" sz="2000" dirty="0"/>
              <a:t>D</a:t>
            </a:r>
            <a:r>
              <a:rPr lang="tr-TR" sz="2000" dirty="0" smtClean="0"/>
              <a:t>ers </a:t>
            </a:r>
            <a:r>
              <a:rPr lang="tr-TR" sz="2000" dirty="0"/>
              <a:t>bırakma oranının yüksek olması </a:t>
            </a:r>
          </a:p>
          <a:p>
            <a:pPr lvl="1" algn="just"/>
            <a:r>
              <a:rPr lang="tr-TR" sz="2000" dirty="0"/>
              <a:t>ve göreceli olarak eğitmen varlığının veya desteğinin </a:t>
            </a:r>
            <a:r>
              <a:rPr lang="tr-TR" sz="2000" dirty="0" smtClean="0"/>
              <a:t>eksikliğidir.</a:t>
            </a:r>
            <a:endParaRPr lang="tr-TR" sz="2000" dirty="0"/>
          </a:p>
          <a:p>
            <a:pPr marL="0" indent="0" algn="just">
              <a:buNone/>
            </a:pPr>
            <a:r>
              <a:rPr lang="tr-TR" sz="1800" dirty="0"/>
              <a:t>															</a:t>
            </a:r>
            <a:r>
              <a:rPr lang="tr-TR" sz="2000" dirty="0"/>
              <a:t> (</a:t>
            </a:r>
            <a:r>
              <a:rPr lang="tr-TR" sz="2000" dirty="0" err="1"/>
              <a:t>Hew</a:t>
            </a:r>
            <a:r>
              <a:rPr lang="tr-TR" sz="2000" dirty="0"/>
              <a:t> ve Cheung,2014)</a:t>
            </a:r>
          </a:p>
          <a:p>
            <a:pPr algn="just"/>
            <a:endParaRPr lang="tr-TR" sz="1800" dirty="0"/>
          </a:p>
          <a:p>
            <a:pPr algn="just"/>
            <a:endParaRPr lang="tr-TR" sz="1800" dirty="0"/>
          </a:p>
          <a:p>
            <a:pPr algn="just"/>
            <a:endParaRPr lang="tr-TR" sz="1800" dirty="0" smtClean="0"/>
          </a:p>
          <a:p>
            <a:pPr algn="just"/>
            <a:endParaRPr lang="tr-TR" sz="1800" dirty="0"/>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10</a:t>
            </a:fld>
            <a:endParaRPr lang="es-ES" altLang="tr-TR"/>
          </a:p>
        </p:txBody>
      </p:sp>
    </p:spTree>
    <p:extLst>
      <p:ext uri="{BB962C8B-B14F-4D97-AF65-F5344CB8AC3E}">
        <p14:creationId xmlns:p14="http://schemas.microsoft.com/office/powerpoint/2010/main" val="510371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778098"/>
          </a:xfrm>
        </p:spPr>
        <p:txBody>
          <a:bodyPr/>
          <a:lstStyle/>
          <a:p>
            <a:pPr algn="l"/>
            <a:r>
              <a:rPr lang="tr-TR" dirty="0" smtClean="0">
                <a:solidFill>
                  <a:schemeClr val="bg1"/>
                </a:solidFill>
              </a:rPr>
              <a:t>Araştırmanın amacı</a:t>
            </a:r>
            <a:endParaRPr lang="tr-TR" dirty="0">
              <a:solidFill>
                <a:schemeClr val="bg1"/>
              </a:solidFill>
            </a:endParaRPr>
          </a:p>
        </p:txBody>
      </p:sp>
      <p:sp>
        <p:nvSpPr>
          <p:cNvPr id="3" name="İçerik Yer Tutucusu 2"/>
          <p:cNvSpPr>
            <a:spLocks noGrp="1"/>
          </p:cNvSpPr>
          <p:nvPr>
            <p:ph idx="1"/>
          </p:nvPr>
        </p:nvSpPr>
        <p:spPr/>
        <p:txBody>
          <a:bodyPr/>
          <a:lstStyle/>
          <a:p>
            <a:endParaRPr lang="tr-TR" sz="2000" dirty="0"/>
          </a:p>
          <a:p>
            <a:pPr algn="just"/>
            <a:r>
              <a:rPr lang="tr-TR" sz="1800" dirty="0"/>
              <a:t>Bu çalışmada, </a:t>
            </a:r>
            <a:r>
              <a:rPr lang="tr-TR" sz="1800" dirty="0" err="1"/>
              <a:t>KAÇD’lere</a:t>
            </a:r>
            <a:r>
              <a:rPr lang="tr-TR" sz="1800" dirty="0"/>
              <a:t> ilişkin görüşler, önceki deneyimlere göre özetlenmeye çalışılmıştır. </a:t>
            </a:r>
            <a:endParaRPr lang="tr-TR" sz="1800" dirty="0" smtClean="0"/>
          </a:p>
          <a:p>
            <a:pPr algn="just"/>
            <a:endParaRPr lang="tr-TR" sz="1800" dirty="0"/>
          </a:p>
          <a:p>
            <a:pPr algn="just"/>
            <a:r>
              <a:rPr lang="tr-TR" sz="1800" dirty="0"/>
              <a:t>Böylece </a:t>
            </a:r>
            <a:r>
              <a:rPr lang="tr-TR" sz="1800" dirty="0" err="1"/>
              <a:t>KAÇD’lere</a:t>
            </a:r>
            <a:r>
              <a:rPr lang="tr-TR" sz="1800" dirty="0"/>
              <a:t> yapılan eleştiriler belirlenerek çevrim içi eğitimlerin kalitesini arttırmaya yönelik hangi çalışmaların yapılması gerektiği belirlenmek istenmiştir. </a:t>
            </a:r>
            <a:endParaRPr lang="tr-TR" sz="1800" dirty="0" smtClean="0"/>
          </a:p>
          <a:p>
            <a:pPr algn="just"/>
            <a:endParaRPr lang="tr-TR" sz="1800" dirty="0" smtClean="0"/>
          </a:p>
          <a:p>
            <a:pPr algn="just"/>
            <a:r>
              <a:rPr lang="tr-TR" sz="1800" dirty="0"/>
              <a:t>Çünkü </a:t>
            </a:r>
            <a:r>
              <a:rPr lang="tr-TR" sz="1800" b="1" dirty="0"/>
              <a:t>herhangi bir öğrenme ortamı veya teorisi için öğrenmenin etkinliğini arttırmak aşılması gereken gerçek bir zorluktur </a:t>
            </a:r>
            <a:r>
              <a:rPr lang="tr-TR" sz="1800" dirty="0"/>
              <a:t>ve </a:t>
            </a:r>
            <a:r>
              <a:rPr lang="tr-TR" sz="1800" b="1" dirty="0"/>
              <a:t>bu zorluğun aşılabilmesi için sorunların belirlenmesi gerekli </a:t>
            </a:r>
            <a:r>
              <a:rPr lang="tr-TR" sz="1800" dirty="0"/>
              <a:t>görülmektedir. </a:t>
            </a:r>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11</a:t>
            </a:fld>
            <a:endParaRPr lang="es-ES" altLang="tr-TR"/>
          </a:p>
        </p:txBody>
      </p:sp>
    </p:spTree>
    <p:extLst>
      <p:ext uri="{BB962C8B-B14F-4D97-AF65-F5344CB8AC3E}">
        <p14:creationId xmlns:p14="http://schemas.microsoft.com/office/powerpoint/2010/main" val="274949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922114"/>
          </a:xfrm>
        </p:spPr>
        <p:txBody>
          <a:bodyPr/>
          <a:lstStyle/>
          <a:p>
            <a:pPr algn="l"/>
            <a:r>
              <a:rPr lang="tr-TR" dirty="0" smtClean="0">
                <a:solidFill>
                  <a:schemeClr val="bg1"/>
                </a:solidFill>
              </a:rPr>
              <a:t>Yöntem </a:t>
            </a:r>
            <a:endParaRPr lang="tr-TR" dirty="0">
              <a:solidFill>
                <a:schemeClr val="bg1"/>
              </a:solidFill>
            </a:endParaRPr>
          </a:p>
        </p:txBody>
      </p:sp>
      <p:sp>
        <p:nvSpPr>
          <p:cNvPr id="3" name="İçerik Yer Tutucusu 2"/>
          <p:cNvSpPr>
            <a:spLocks noGrp="1"/>
          </p:cNvSpPr>
          <p:nvPr>
            <p:ph idx="1"/>
          </p:nvPr>
        </p:nvSpPr>
        <p:spPr/>
        <p:txBody>
          <a:bodyPr/>
          <a:lstStyle/>
          <a:p>
            <a:pPr algn="just"/>
            <a:r>
              <a:rPr lang="tr-TR" sz="1800" dirty="0"/>
              <a:t>Dijital veri tabanları kullanılarak ampirik </a:t>
            </a:r>
            <a:r>
              <a:rPr lang="tr-TR" sz="1800" b="1" dirty="0"/>
              <a:t>makaleler taranmıştır. </a:t>
            </a:r>
            <a:endParaRPr lang="tr-TR" sz="1800" b="1" dirty="0" smtClean="0"/>
          </a:p>
          <a:p>
            <a:pPr algn="just"/>
            <a:endParaRPr lang="tr-TR" sz="1800" dirty="0"/>
          </a:p>
          <a:p>
            <a:pPr algn="just"/>
            <a:r>
              <a:rPr lang="tr-TR" sz="1800" dirty="0"/>
              <a:t>Anahtar kelime olarak </a:t>
            </a:r>
            <a:r>
              <a:rPr lang="tr-TR" sz="1800" b="1" dirty="0" err="1"/>
              <a:t>Massive</a:t>
            </a:r>
            <a:r>
              <a:rPr lang="tr-TR" sz="1800" b="1" dirty="0"/>
              <a:t> Open Online Course</a:t>
            </a:r>
            <a:r>
              <a:rPr lang="tr-TR" sz="1800" dirty="0"/>
              <a:t> ve </a:t>
            </a:r>
            <a:r>
              <a:rPr lang="tr-TR" sz="1800" b="1" dirty="0"/>
              <a:t>MOOC</a:t>
            </a:r>
            <a:r>
              <a:rPr lang="tr-TR" sz="1800" dirty="0"/>
              <a:t> kullanılmıştır</a:t>
            </a:r>
            <a:r>
              <a:rPr lang="tr-TR" sz="1800" dirty="0" smtClean="0"/>
              <a:t>.</a:t>
            </a:r>
          </a:p>
          <a:p>
            <a:pPr algn="just"/>
            <a:endParaRPr lang="tr-TR" sz="1800" dirty="0"/>
          </a:p>
          <a:p>
            <a:pPr algn="just"/>
            <a:r>
              <a:rPr lang="tr-TR" sz="1800" b="1" dirty="0"/>
              <a:t>Eğitim-Eğitimsel Araştırmalar </a:t>
            </a:r>
            <a:r>
              <a:rPr lang="tr-TR" sz="1800" dirty="0"/>
              <a:t>alanındaki makaleler ve alan-yazın taramaları listelendiğinde son beş yılda yapılan </a:t>
            </a:r>
            <a:r>
              <a:rPr lang="tr-TR" sz="1800" b="1" dirty="0"/>
              <a:t>37 yayına </a:t>
            </a:r>
            <a:r>
              <a:rPr lang="tr-TR" sz="1800" dirty="0"/>
              <a:t>ulaşılmıştır. </a:t>
            </a:r>
            <a:endParaRPr lang="tr-TR" sz="1800" dirty="0" smtClean="0"/>
          </a:p>
          <a:p>
            <a:pPr algn="just"/>
            <a:endParaRPr lang="tr-TR" sz="1800" dirty="0"/>
          </a:p>
          <a:p>
            <a:pPr algn="just"/>
            <a:r>
              <a:rPr lang="tr-TR" sz="1800" dirty="0"/>
              <a:t>Dijital veri tabanı olarak </a:t>
            </a:r>
            <a:r>
              <a:rPr lang="tr-TR" sz="1800" b="1" dirty="0"/>
              <a:t>Web of </a:t>
            </a:r>
            <a:r>
              <a:rPr lang="tr-TR" sz="1800" b="1" dirty="0" err="1"/>
              <a:t>Science</a:t>
            </a:r>
            <a:r>
              <a:rPr lang="tr-TR" sz="1800" dirty="0"/>
              <a:t> kullanılmıştır. </a:t>
            </a:r>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12</a:t>
            </a:fld>
            <a:endParaRPr lang="es-ES" altLang="tr-TR"/>
          </a:p>
        </p:txBody>
      </p:sp>
    </p:spTree>
    <p:extLst>
      <p:ext uri="{BB962C8B-B14F-4D97-AF65-F5344CB8AC3E}">
        <p14:creationId xmlns:p14="http://schemas.microsoft.com/office/powerpoint/2010/main" val="3122143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922114"/>
          </a:xfrm>
        </p:spPr>
        <p:txBody>
          <a:bodyPr/>
          <a:lstStyle/>
          <a:p>
            <a:pPr algn="l"/>
            <a:r>
              <a:rPr lang="tr-TR" dirty="0" smtClean="0">
                <a:solidFill>
                  <a:schemeClr val="bg1"/>
                </a:solidFill>
              </a:rPr>
              <a:t>Sonuçlar </a:t>
            </a:r>
            <a:endParaRPr lang="tr-TR" dirty="0">
              <a:solidFill>
                <a:schemeClr val="bg1"/>
              </a:solidFill>
            </a:endParaRPr>
          </a:p>
        </p:txBody>
      </p:sp>
      <p:sp>
        <p:nvSpPr>
          <p:cNvPr id="3" name="İçerik Yer Tutucusu 2"/>
          <p:cNvSpPr>
            <a:spLocks noGrp="1"/>
          </p:cNvSpPr>
          <p:nvPr>
            <p:ph idx="1"/>
          </p:nvPr>
        </p:nvSpPr>
        <p:spPr/>
        <p:txBody>
          <a:bodyPr/>
          <a:lstStyle/>
          <a:p>
            <a:pPr algn="just"/>
            <a:r>
              <a:rPr lang="tr-TR" sz="1800" dirty="0"/>
              <a:t>Alan yazın incelendiğinde </a:t>
            </a:r>
            <a:r>
              <a:rPr lang="tr-TR" sz="1800" b="1" dirty="0" err="1"/>
              <a:t>KAÇD’lerin</a:t>
            </a:r>
            <a:r>
              <a:rPr lang="tr-TR" sz="1800" b="1" dirty="0"/>
              <a:t> eğitim üzerine etkilerine ilişkin çok kısıtlı sayıda araştırma olduğu görülmektedir</a:t>
            </a:r>
            <a:r>
              <a:rPr lang="tr-TR" sz="1800" dirty="0"/>
              <a:t>. Özellikler </a:t>
            </a:r>
            <a:r>
              <a:rPr lang="tr-TR" sz="1800" dirty="0" err="1"/>
              <a:t>KAÇD’lerin</a:t>
            </a:r>
            <a:r>
              <a:rPr lang="tr-TR" sz="1800" dirty="0"/>
              <a:t> </a:t>
            </a:r>
            <a:r>
              <a:rPr lang="tr-TR" sz="1800" b="1" dirty="0"/>
              <a:t>tasarım kaliteleri üzerine sistematik analiz çalışması ise çok azdır </a:t>
            </a:r>
            <a:r>
              <a:rPr lang="tr-TR" sz="1800" dirty="0"/>
              <a:t>(</a:t>
            </a:r>
            <a:r>
              <a:rPr lang="tr-TR" sz="1800" dirty="0" err="1"/>
              <a:t>Liyanagunawardena</a:t>
            </a:r>
            <a:r>
              <a:rPr lang="tr-TR" sz="1800" dirty="0"/>
              <a:t>, Adams ve Williams, 2013). </a:t>
            </a:r>
            <a:endParaRPr lang="tr-TR" sz="1800" dirty="0" smtClean="0"/>
          </a:p>
          <a:p>
            <a:pPr algn="just"/>
            <a:endParaRPr lang="tr-TR" sz="1800" dirty="0"/>
          </a:p>
          <a:p>
            <a:pPr algn="just"/>
            <a:r>
              <a:rPr lang="tr-TR" sz="1800" dirty="0"/>
              <a:t>KAÇD gibi çevrim-içi ortamlarda gerçekleştirilen </a:t>
            </a:r>
            <a:r>
              <a:rPr lang="tr-TR" sz="1800" b="1" dirty="0"/>
              <a:t>eğitimlere ilişkin nitelik çok önemlidir.</a:t>
            </a:r>
            <a:r>
              <a:rPr lang="tr-TR" sz="1800" dirty="0"/>
              <a:t> Bunun sağlanabilmesi için öğrenme süreçlerinin ve bunlara etki eden diğer bileşenlerin göz önünde tutulması gerekmektedir (Tuncer ve Taşpınar, 2008). </a:t>
            </a:r>
            <a:endParaRPr lang="tr-TR" sz="1800" dirty="0" smtClean="0"/>
          </a:p>
          <a:p>
            <a:pPr algn="just"/>
            <a:endParaRPr lang="tr-TR" sz="1800" dirty="0"/>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13</a:t>
            </a:fld>
            <a:endParaRPr lang="es-ES" altLang="tr-TR"/>
          </a:p>
        </p:txBody>
      </p:sp>
    </p:spTree>
    <p:extLst>
      <p:ext uri="{BB962C8B-B14F-4D97-AF65-F5344CB8AC3E}">
        <p14:creationId xmlns:p14="http://schemas.microsoft.com/office/powerpoint/2010/main" val="2384835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922114"/>
          </a:xfrm>
        </p:spPr>
        <p:txBody>
          <a:bodyPr/>
          <a:lstStyle/>
          <a:p>
            <a:pPr algn="l"/>
            <a:r>
              <a:rPr lang="tr-TR" dirty="0" smtClean="0">
                <a:solidFill>
                  <a:schemeClr val="bg1"/>
                </a:solidFill>
              </a:rPr>
              <a:t>Sonuçlar </a:t>
            </a:r>
            <a:endParaRPr lang="tr-TR" dirty="0">
              <a:solidFill>
                <a:schemeClr val="bg1"/>
              </a:solidFill>
            </a:endParaRPr>
          </a:p>
        </p:txBody>
      </p:sp>
      <p:sp>
        <p:nvSpPr>
          <p:cNvPr id="3" name="İçerik Yer Tutucusu 2"/>
          <p:cNvSpPr>
            <a:spLocks noGrp="1"/>
          </p:cNvSpPr>
          <p:nvPr>
            <p:ph idx="1"/>
          </p:nvPr>
        </p:nvSpPr>
        <p:spPr/>
        <p:txBody>
          <a:bodyPr/>
          <a:lstStyle/>
          <a:p>
            <a:pPr algn="just"/>
            <a:r>
              <a:rPr lang="tr-TR" sz="1800" dirty="0"/>
              <a:t>2013 yılında </a:t>
            </a:r>
            <a:r>
              <a:rPr lang="tr-TR" sz="1800" dirty="0" err="1"/>
              <a:t>Margaryan</a:t>
            </a:r>
            <a:r>
              <a:rPr lang="tr-TR" sz="1800" dirty="0"/>
              <a:t> ve arkadaşları tarafından, </a:t>
            </a:r>
            <a:r>
              <a:rPr lang="tr-TR" sz="1800" dirty="0" err="1"/>
              <a:t>KAÇD’lerin</a:t>
            </a:r>
            <a:r>
              <a:rPr lang="tr-TR" sz="1800" dirty="0"/>
              <a:t> </a:t>
            </a:r>
            <a:r>
              <a:rPr lang="tr-TR" sz="1800" b="1" dirty="0" err="1"/>
              <a:t>öğretimsel</a:t>
            </a:r>
            <a:r>
              <a:rPr lang="tr-TR" sz="1800" b="1" dirty="0"/>
              <a:t> tasarım kalitelerin belirlemek üzere bir ölçek geliştirilmiştir. </a:t>
            </a:r>
            <a:endParaRPr lang="tr-TR" sz="1800" b="1" dirty="0" smtClean="0"/>
          </a:p>
          <a:p>
            <a:pPr algn="just"/>
            <a:endParaRPr lang="tr-TR" sz="1800" b="1" dirty="0"/>
          </a:p>
          <a:p>
            <a:pPr algn="just"/>
            <a:r>
              <a:rPr lang="tr-TR" sz="1800" b="1" dirty="0"/>
              <a:t>50 adet </a:t>
            </a:r>
            <a:r>
              <a:rPr lang="tr-TR" sz="1800" b="1" dirty="0" err="1"/>
              <a:t>xKAÇD</a:t>
            </a:r>
            <a:r>
              <a:rPr lang="tr-TR" sz="1800" b="1" dirty="0"/>
              <a:t> ve 26 adet </a:t>
            </a:r>
            <a:r>
              <a:rPr lang="tr-TR" sz="1800" b="1" dirty="0" err="1"/>
              <a:t>cKAÇD</a:t>
            </a:r>
            <a:r>
              <a:rPr lang="tr-TR" sz="1800" b="1" dirty="0"/>
              <a:t> </a:t>
            </a:r>
            <a:r>
              <a:rPr lang="tr-TR" sz="1800" dirty="0"/>
              <a:t>olmak üzere 78 </a:t>
            </a:r>
            <a:r>
              <a:rPr lang="tr-TR" sz="1800" dirty="0" err="1"/>
              <a:t>KAÇD’yi</a:t>
            </a:r>
            <a:r>
              <a:rPr lang="tr-TR" sz="1800" dirty="0"/>
              <a:t>  iyi bir şekilde </a:t>
            </a:r>
            <a:r>
              <a:rPr lang="tr-TR" sz="1800" dirty="0" err="1"/>
              <a:t>işlevselleştirilmiş</a:t>
            </a:r>
            <a:r>
              <a:rPr lang="tr-TR" sz="1800" dirty="0"/>
              <a:t> </a:t>
            </a:r>
            <a:r>
              <a:rPr lang="tr-TR" sz="1800" b="1" dirty="0"/>
              <a:t>öğretim kalite ilkelerine göre analiz etmişlerdir. </a:t>
            </a:r>
            <a:endParaRPr lang="tr-TR" sz="1800" b="1" dirty="0" smtClean="0"/>
          </a:p>
          <a:p>
            <a:pPr algn="just"/>
            <a:endParaRPr lang="tr-TR" sz="1800" dirty="0"/>
          </a:p>
          <a:p>
            <a:pPr algn="just"/>
            <a:r>
              <a:rPr lang="tr-TR" sz="1800" dirty="0"/>
              <a:t>Analiz için 24 maddelik bir ders tarama aracı geliştirmişlerdir. Çalışmada geçen </a:t>
            </a:r>
            <a:r>
              <a:rPr lang="tr-TR" sz="1800" b="1" dirty="0"/>
              <a:t>10 ilke </a:t>
            </a:r>
            <a:r>
              <a:rPr lang="tr-TR" sz="1800" b="1" dirty="0" err="1"/>
              <a:t>Dave</a:t>
            </a:r>
            <a:r>
              <a:rPr lang="tr-TR" sz="1800" b="1" dirty="0"/>
              <a:t> </a:t>
            </a:r>
            <a:r>
              <a:rPr lang="tr-TR" sz="1800" b="1" dirty="0" err="1"/>
              <a:t>Merril’in</a:t>
            </a:r>
            <a:r>
              <a:rPr lang="tr-TR" sz="1800" b="1" dirty="0"/>
              <a:t> 5 ilk ilkesini ve 5 </a:t>
            </a:r>
            <a:r>
              <a:rPr lang="tr-TR" sz="1800" b="1" dirty="0" err="1"/>
              <a:t>öğretimsel</a:t>
            </a:r>
            <a:r>
              <a:rPr lang="tr-TR" sz="1800" b="1" dirty="0"/>
              <a:t> tasarım ilkesini içermektedir. </a:t>
            </a:r>
            <a:endParaRPr lang="tr-TR" sz="1800" b="1" dirty="0" smtClean="0"/>
          </a:p>
          <a:p>
            <a:pPr algn="just"/>
            <a:endParaRPr lang="tr-TR" sz="1800" dirty="0"/>
          </a:p>
          <a:p>
            <a:pPr algn="just"/>
            <a:r>
              <a:rPr lang="tr-TR" sz="1800" dirty="0"/>
              <a:t>Çalışmanın sonuçları göstermiştir ki </a:t>
            </a:r>
            <a:r>
              <a:rPr lang="tr-TR" sz="1800" dirty="0" err="1"/>
              <a:t>KAÇD’ler</a:t>
            </a:r>
            <a:r>
              <a:rPr lang="tr-TR" sz="1800" dirty="0"/>
              <a:t> </a:t>
            </a:r>
            <a:r>
              <a:rPr lang="tr-TR" sz="1800" b="1" dirty="0"/>
              <a:t>birçok öğretim tasarım ilkesinden düşük puan almaktadır. </a:t>
            </a:r>
            <a:r>
              <a:rPr lang="tr-TR" sz="1800" dirty="0"/>
              <a:t>Bununla beraber, birçok KAÇD </a:t>
            </a:r>
            <a:r>
              <a:rPr lang="tr-TR" sz="1800" b="1" dirty="0"/>
              <a:t>örgütlenmelerinden ve ders materyallerinin sunumundan yüksek puan </a:t>
            </a:r>
            <a:r>
              <a:rPr lang="tr-TR" sz="1800" dirty="0"/>
              <a:t>almaktadırlar. </a:t>
            </a:r>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14</a:t>
            </a:fld>
            <a:endParaRPr lang="es-ES" altLang="tr-TR"/>
          </a:p>
        </p:txBody>
      </p:sp>
    </p:spTree>
    <p:extLst>
      <p:ext uri="{BB962C8B-B14F-4D97-AF65-F5344CB8AC3E}">
        <p14:creationId xmlns:p14="http://schemas.microsoft.com/office/powerpoint/2010/main" val="626517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922114"/>
          </a:xfrm>
        </p:spPr>
        <p:txBody>
          <a:bodyPr/>
          <a:lstStyle/>
          <a:p>
            <a:pPr algn="l"/>
            <a:r>
              <a:rPr lang="tr-TR" dirty="0" smtClean="0">
                <a:solidFill>
                  <a:schemeClr val="bg1"/>
                </a:solidFill>
              </a:rPr>
              <a:t>Sonuçlar </a:t>
            </a:r>
            <a:endParaRPr lang="tr-TR" dirty="0">
              <a:solidFill>
                <a:schemeClr val="bg1"/>
              </a:solidFill>
            </a:endParaRP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742836446"/>
              </p:ext>
            </p:extLst>
          </p:nvPr>
        </p:nvGraphicFramePr>
        <p:xfrm>
          <a:off x="457200" y="1124744"/>
          <a:ext cx="8038161" cy="54091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ayt Numarası Yer Tutucusu 2"/>
          <p:cNvSpPr>
            <a:spLocks noGrp="1"/>
          </p:cNvSpPr>
          <p:nvPr>
            <p:ph type="sldNum" sz="quarter" idx="12"/>
          </p:nvPr>
        </p:nvSpPr>
        <p:spPr/>
        <p:txBody>
          <a:bodyPr/>
          <a:lstStyle/>
          <a:p>
            <a:fld id="{6AEFDBC5-8905-4CC9-90FA-FA91852AE4C8}" type="slidenum">
              <a:rPr lang="es-ES" altLang="tr-TR" smtClean="0"/>
              <a:pPr/>
              <a:t>15</a:t>
            </a:fld>
            <a:endParaRPr lang="es-ES" altLang="tr-TR"/>
          </a:p>
        </p:txBody>
      </p:sp>
    </p:spTree>
    <p:extLst>
      <p:ext uri="{BB962C8B-B14F-4D97-AF65-F5344CB8AC3E}">
        <p14:creationId xmlns:p14="http://schemas.microsoft.com/office/powerpoint/2010/main" val="34954163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922114"/>
          </a:xfrm>
        </p:spPr>
        <p:txBody>
          <a:bodyPr/>
          <a:lstStyle/>
          <a:p>
            <a:pPr algn="l"/>
            <a:r>
              <a:rPr lang="tr-TR" dirty="0" smtClean="0">
                <a:solidFill>
                  <a:schemeClr val="bg1"/>
                </a:solidFill>
              </a:rPr>
              <a:t>Sonuçlar </a:t>
            </a:r>
            <a:endParaRPr lang="tr-TR" dirty="0">
              <a:solidFill>
                <a:schemeClr val="bg1"/>
              </a:solidFill>
            </a:endParaRPr>
          </a:p>
        </p:txBody>
      </p:sp>
      <p:sp>
        <p:nvSpPr>
          <p:cNvPr id="3" name="İçerik Yer Tutucusu 2"/>
          <p:cNvSpPr>
            <a:spLocks noGrp="1"/>
          </p:cNvSpPr>
          <p:nvPr>
            <p:ph idx="1"/>
          </p:nvPr>
        </p:nvSpPr>
        <p:spPr/>
        <p:txBody>
          <a:bodyPr/>
          <a:lstStyle/>
          <a:p>
            <a:pPr marL="457200" lvl="1" indent="0" algn="just">
              <a:buNone/>
            </a:pPr>
            <a:r>
              <a:rPr lang="tr-TR" sz="1800" dirty="0" err="1"/>
              <a:t>Agarwal</a:t>
            </a:r>
            <a:r>
              <a:rPr lang="tr-TR" sz="1800" dirty="0"/>
              <a:t>  (2013); </a:t>
            </a:r>
          </a:p>
          <a:p>
            <a:pPr lvl="1" algn="just">
              <a:buFont typeface="Courier New" panose="02070309020205020404" pitchFamily="49" charset="0"/>
              <a:buChar char="o"/>
            </a:pPr>
            <a:r>
              <a:rPr lang="tr-TR" sz="1800" dirty="0"/>
              <a:t>öğrenci testleri/faaliyetlerinin serpiştirildiği kısa video anlatımlar ile aktif öğrenmenin gerçekleşmesi, </a:t>
            </a:r>
          </a:p>
          <a:p>
            <a:pPr lvl="1" algn="just">
              <a:buFont typeface="Courier New" panose="02070309020205020404" pitchFamily="49" charset="0"/>
              <a:buChar char="o"/>
            </a:pPr>
            <a:r>
              <a:rPr lang="tr-TR" sz="1800" dirty="0"/>
              <a:t>bireyin kendi hızında öğrenebilmesi, </a:t>
            </a:r>
          </a:p>
          <a:p>
            <a:pPr lvl="1" algn="just">
              <a:buFont typeface="Courier New" panose="02070309020205020404" pitchFamily="49" charset="0"/>
              <a:buChar char="o"/>
            </a:pPr>
            <a:r>
              <a:rPr lang="tr-TR" sz="1800" dirty="0"/>
              <a:t>anında geri bildirim sağlanması, </a:t>
            </a:r>
          </a:p>
          <a:p>
            <a:pPr lvl="1" algn="just">
              <a:buFont typeface="Courier New" panose="02070309020205020404" pitchFamily="49" charset="0"/>
              <a:buChar char="o"/>
            </a:pPr>
            <a:r>
              <a:rPr lang="tr-TR" sz="1800" dirty="0"/>
              <a:t>benzetimler/çevrimiçi laboratuvar eğitim deneyimlerinin tasarlanmış olması </a:t>
            </a:r>
          </a:p>
          <a:p>
            <a:pPr lvl="1" algn="just">
              <a:buFont typeface="Courier New" panose="02070309020205020404" pitchFamily="49" charset="0"/>
              <a:buChar char="o"/>
            </a:pPr>
            <a:r>
              <a:rPr lang="tr-TR" sz="1800" dirty="0"/>
              <a:t>bire-bir öğrenmenin gerçekleşmesi ile </a:t>
            </a:r>
            <a:r>
              <a:rPr lang="tr-TR" sz="1800" dirty="0" err="1"/>
              <a:t>KAÇD’lerin</a:t>
            </a:r>
            <a:r>
              <a:rPr lang="tr-TR" sz="1800" dirty="0"/>
              <a:t> </a:t>
            </a:r>
            <a:r>
              <a:rPr lang="tr-TR" sz="1800" b="1" dirty="0"/>
              <a:t>pedagojik yenilikler getirdiğini savunmaktadır. </a:t>
            </a:r>
            <a:endParaRPr lang="tr-TR" sz="1800" b="1" dirty="0" smtClean="0"/>
          </a:p>
          <a:p>
            <a:pPr marL="457200" lvl="1" indent="0" algn="just">
              <a:buNone/>
            </a:pPr>
            <a:endParaRPr lang="tr-TR" sz="1800" b="1"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16</a:t>
            </a:fld>
            <a:endParaRPr lang="es-ES" altLang="tr-TR"/>
          </a:p>
        </p:txBody>
      </p:sp>
    </p:spTree>
    <p:extLst>
      <p:ext uri="{BB962C8B-B14F-4D97-AF65-F5344CB8AC3E}">
        <p14:creationId xmlns:p14="http://schemas.microsoft.com/office/powerpoint/2010/main" val="296085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922114"/>
          </a:xfrm>
        </p:spPr>
        <p:txBody>
          <a:bodyPr/>
          <a:lstStyle/>
          <a:p>
            <a:pPr algn="l"/>
            <a:r>
              <a:rPr lang="tr-TR" dirty="0" smtClean="0">
                <a:solidFill>
                  <a:schemeClr val="bg1"/>
                </a:solidFill>
              </a:rPr>
              <a:t>Sonuçlar </a:t>
            </a:r>
            <a:endParaRPr lang="tr-TR" dirty="0">
              <a:solidFill>
                <a:schemeClr val="bg1"/>
              </a:solidFill>
            </a:endParaRPr>
          </a:p>
        </p:txBody>
      </p:sp>
      <p:sp>
        <p:nvSpPr>
          <p:cNvPr id="3" name="İçerik Yer Tutucusu 2"/>
          <p:cNvSpPr>
            <a:spLocks noGrp="1"/>
          </p:cNvSpPr>
          <p:nvPr>
            <p:ph idx="1"/>
          </p:nvPr>
        </p:nvSpPr>
        <p:spPr/>
        <p:txBody>
          <a:bodyPr/>
          <a:lstStyle/>
          <a:p>
            <a:pPr algn="just"/>
            <a:r>
              <a:rPr lang="tr-TR" sz="1800" dirty="0"/>
              <a:t>Eleştirmenler </a:t>
            </a:r>
            <a:r>
              <a:rPr lang="tr-TR" sz="1800" dirty="0" err="1"/>
              <a:t>KAÇD’lerin</a:t>
            </a:r>
            <a:r>
              <a:rPr lang="tr-TR" sz="1800" dirty="0"/>
              <a:t> </a:t>
            </a:r>
            <a:r>
              <a:rPr lang="tr-TR" sz="1800" b="1" dirty="0"/>
              <a:t>bir yenilik getirmekteki eksiklikleri ve eğitim-öğretim üzerine etkilerinin abartılmasına ilişkin </a:t>
            </a:r>
            <a:r>
              <a:rPr lang="tr-TR" sz="1800" dirty="0"/>
              <a:t>eleştiriler getirmişlerdir (</a:t>
            </a:r>
            <a:r>
              <a:rPr lang="tr-TR" sz="1800" dirty="0" err="1"/>
              <a:t>Hew</a:t>
            </a:r>
            <a:r>
              <a:rPr lang="tr-TR" sz="1800" dirty="0"/>
              <a:t> ve diğerleri, 2013; </a:t>
            </a:r>
            <a:r>
              <a:rPr lang="tr-TR" sz="1800" dirty="0" err="1"/>
              <a:t>Gaebel</a:t>
            </a:r>
            <a:r>
              <a:rPr lang="tr-TR" sz="1800" dirty="0"/>
              <a:t> 2013).  </a:t>
            </a:r>
            <a:endParaRPr lang="tr-TR" sz="1800" dirty="0" smtClean="0"/>
          </a:p>
          <a:p>
            <a:pPr algn="just"/>
            <a:endParaRPr lang="tr-TR" sz="1800" dirty="0"/>
          </a:p>
          <a:p>
            <a:pPr algn="just"/>
            <a:r>
              <a:rPr lang="tr-TR" sz="1800" dirty="0" err="1"/>
              <a:t>Haggard</a:t>
            </a:r>
            <a:r>
              <a:rPr lang="tr-TR" sz="1800" dirty="0"/>
              <a:t> (2013) bu ortamlarda </a:t>
            </a:r>
            <a:r>
              <a:rPr lang="tr-TR" sz="1800" b="1" dirty="0" err="1"/>
              <a:t>öğretimsel</a:t>
            </a:r>
            <a:r>
              <a:rPr lang="tr-TR" sz="1800" b="1" dirty="0"/>
              <a:t> tasarım ve genel olarak öğrenme deneyimi yerine yüksek kalitede içerik sunmaya daha fazla önem verildiğine </a:t>
            </a:r>
            <a:r>
              <a:rPr lang="tr-TR" sz="1800" dirty="0"/>
              <a:t>dikkat çekmiştir. </a:t>
            </a:r>
            <a:endParaRPr lang="tr-TR" sz="1800" dirty="0" smtClean="0"/>
          </a:p>
          <a:p>
            <a:pPr algn="just"/>
            <a:endParaRPr lang="tr-TR" sz="1800" dirty="0"/>
          </a:p>
          <a:p>
            <a:pPr algn="just"/>
            <a:r>
              <a:rPr lang="tr-TR" sz="1800" dirty="0"/>
              <a:t>Ayraca Daniel (2012) bu durumunun </a:t>
            </a:r>
            <a:r>
              <a:rPr lang="tr-TR" sz="1800" b="1" dirty="0"/>
              <a:t>seçkin eğitim kurumlarının eğitim-öğretimlerinde zayıflık olarak algılanabileceğini </a:t>
            </a:r>
            <a:r>
              <a:rPr lang="tr-TR" sz="1800" dirty="0"/>
              <a:t>belirtilmiştir. </a:t>
            </a:r>
            <a:endParaRPr lang="tr-TR" sz="1800" dirty="0" smtClean="0"/>
          </a:p>
          <a:p>
            <a:pPr algn="just"/>
            <a:endParaRPr lang="tr-TR" sz="1800" dirty="0"/>
          </a:p>
          <a:p>
            <a:pPr algn="just"/>
            <a:r>
              <a:rPr lang="tr-TR" sz="1800" dirty="0" err="1" smtClean="0"/>
              <a:t>KAÇD’lerin</a:t>
            </a:r>
            <a:r>
              <a:rPr lang="tr-TR" sz="1800" dirty="0" smtClean="0"/>
              <a:t> </a:t>
            </a:r>
            <a:r>
              <a:rPr lang="tr-TR" sz="1800" dirty="0"/>
              <a:t>kalitelerinin ölçülmesi için bir ölçek yoktur ve alan yazında var olan ölçme araçları tartışmalıdır (</a:t>
            </a:r>
            <a:r>
              <a:rPr lang="tr-TR" sz="1800" dirty="0" err="1"/>
              <a:t>Haggard</a:t>
            </a:r>
            <a:r>
              <a:rPr lang="tr-TR" sz="1800" dirty="0"/>
              <a:t>, 2013). </a:t>
            </a:r>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17</a:t>
            </a:fld>
            <a:endParaRPr lang="es-ES" altLang="tr-TR"/>
          </a:p>
        </p:txBody>
      </p:sp>
    </p:spTree>
    <p:extLst>
      <p:ext uri="{BB962C8B-B14F-4D97-AF65-F5344CB8AC3E}">
        <p14:creationId xmlns:p14="http://schemas.microsoft.com/office/powerpoint/2010/main" val="972455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922114"/>
          </a:xfrm>
        </p:spPr>
        <p:txBody>
          <a:bodyPr/>
          <a:lstStyle/>
          <a:p>
            <a:pPr algn="l"/>
            <a:r>
              <a:rPr lang="tr-TR" dirty="0" smtClean="0">
                <a:solidFill>
                  <a:schemeClr val="bg1"/>
                </a:solidFill>
              </a:rPr>
              <a:t>Sonuçlar </a:t>
            </a:r>
            <a:endParaRPr lang="tr-TR" dirty="0">
              <a:solidFill>
                <a:schemeClr val="bg1"/>
              </a:solidFill>
            </a:endParaRPr>
          </a:p>
        </p:txBody>
      </p:sp>
      <p:sp>
        <p:nvSpPr>
          <p:cNvPr id="3" name="İçerik Yer Tutucusu 2"/>
          <p:cNvSpPr>
            <a:spLocks noGrp="1"/>
          </p:cNvSpPr>
          <p:nvPr>
            <p:ph idx="1"/>
          </p:nvPr>
        </p:nvSpPr>
        <p:spPr/>
        <p:txBody>
          <a:bodyPr/>
          <a:lstStyle/>
          <a:p>
            <a:pPr algn="just"/>
            <a:r>
              <a:rPr lang="tr-TR" sz="1800" dirty="0"/>
              <a:t>Muhalifleri </a:t>
            </a:r>
            <a:r>
              <a:rPr lang="tr-TR" sz="1800" dirty="0" err="1"/>
              <a:t>KAÇD’leri</a:t>
            </a:r>
            <a:r>
              <a:rPr lang="tr-TR" sz="1800" dirty="0"/>
              <a:t> teknolojinin yıkıcı ve zarar verici potansiyelinden dolayı </a:t>
            </a:r>
            <a:r>
              <a:rPr lang="tr-TR" sz="1800" b="1" dirty="0"/>
              <a:t>eğitimi sulandırmakla ve devlet okullarına ait bütçelerden daha fazla kesinti yapılma riskini arttırmakla </a:t>
            </a:r>
            <a:r>
              <a:rPr lang="tr-TR" sz="1800" dirty="0"/>
              <a:t>suçlamaktadırlar (</a:t>
            </a:r>
            <a:r>
              <a:rPr lang="tr-TR" sz="1800" dirty="0" err="1"/>
              <a:t>Hew</a:t>
            </a:r>
            <a:r>
              <a:rPr lang="tr-TR" sz="1800" dirty="0"/>
              <a:t> ve </a:t>
            </a:r>
            <a:r>
              <a:rPr lang="tr-TR" sz="1800" dirty="0" err="1"/>
              <a:t>Cheung</a:t>
            </a:r>
            <a:r>
              <a:rPr lang="tr-TR" sz="1800" dirty="0"/>
              <a:t>, 2014</a:t>
            </a:r>
            <a:r>
              <a:rPr lang="tr-TR" sz="1800" dirty="0" smtClean="0"/>
              <a:t>).</a:t>
            </a:r>
          </a:p>
          <a:p>
            <a:pPr algn="just"/>
            <a:endParaRPr lang="tr-TR" sz="1800" dirty="0"/>
          </a:p>
          <a:p>
            <a:pPr algn="just"/>
            <a:r>
              <a:rPr lang="tr-TR" sz="1800" dirty="0"/>
              <a:t>Ayrıca </a:t>
            </a:r>
            <a:r>
              <a:rPr lang="tr-TR" sz="1800" b="1" dirty="0" err="1"/>
              <a:t>öğretimsel</a:t>
            </a:r>
            <a:r>
              <a:rPr lang="tr-TR" sz="1800" b="1" dirty="0"/>
              <a:t> tasarım özelliklerinin yası sıra pedagojik özeliklerinin de geliştirilmesi gerektiğini </a:t>
            </a:r>
            <a:r>
              <a:rPr lang="tr-TR" sz="1800" dirty="0" smtClean="0"/>
              <a:t>belirtmektedirler ( </a:t>
            </a:r>
            <a:r>
              <a:rPr lang="tr-TR" sz="1800" dirty="0" err="1" smtClean="0"/>
              <a:t>Agarwal</a:t>
            </a:r>
            <a:r>
              <a:rPr lang="tr-TR" sz="1800" dirty="0" smtClean="0"/>
              <a:t> 2013). </a:t>
            </a:r>
          </a:p>
          <a:p>
            <a:pPr algn="just"/>
            <a:endParaRPr lang="tr-TR" sz="1800" dirty="0"/>
          </a:p>
          <a:p>
            <a:pPr algn="just"/>
            <a:r>
              <a:rPr lang="tr-TR" sz="1800" dirty="0" smtClean="0"/>
              <a:t>Diğer bir eleştiri ise </a:t>
            </a:r>
            <a:r>
              <a:rPr lang="tr-TR" sz="1800" dirty="0" err="1" smtClean="0"/>
              <a:t>Ivy</a:t>
            </a:r>
            <a:r>
              <a:rPr lang="tr-TR" sz="1800" dirty="0" smtClean="0"/>
              <a:t> </a:t>
            </a:r>
            <a:r>
              <a:rPr lang="tr-TR" sz="1800" dirty="0" err="1"/>
              <a:t>League</a:t>
            </a:r>
            <a:r>
              <a:rPr lang="tr-TR" sz="1800" dirty="0"/>
              <a:t> KAÇD gibi yapıların </a:t>
            </a:r>
            <a:r>
              <a:rPr lang="tr-TR" sz="1800" b="1" dirty="0"/>
              <a:t>eğitimciler tarafından değil bilgisayar bilimcileri tarafından yapılmış </a:t>
            </a:r>
            <a:r>
              <a:rPr lang="tr-TR" sz="1800" dirty="0" smtClean="0"/>
              <a:t>olmalarıdır (</a:t>
            </a:r>
            <a:r>
              <a:rPr lang="tr-TR" sz="1800" dirty="0" err="1" smtClean="0"/>
              <a:t>Bates</a:t>
            </a:r>
            <a:r>
              <a:rPr lang="tr-TR" sz="1800" dirty="0" smtClean="0"/>
              <a:t>, 2014)</a:t>
            </a:r>
            <a:endParaRPr lang="tr-TR" sz="1800" dirty="0"/>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18</a:t>
            </a:fld>
            <a:endParaRPr lang="es-ES" altLang="tr-TR"/>
          </a:p>
        </p:txBody>
      </p:sp>
    </p:spTree>
    <p:extLst>
      <p:ext uri="{BB962C8B-B14F-4D97-AF65-F5344CB8AC3E}">
        <p14:creationId xmlns:p14="http://schemas.microsoft.com/office/powerpoint/2010/main" val="3055102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922114"/>
          </a:xfrm>
        </p:spPr>
        <p:txBody>
          <a:bodyPr/>
          <a:lstStyle/>
          <a:p>
            <a:pPr algn="l"/>
            <a:r>
              <a:rPr lang="tr-TR" dirty="0" smtClean="0">
                <a:solidFill>
                  <a:schemeClr val="bg1"/>
                </a:solidFill>
              </a:rPr>
              <a:t>Sonuçlar </a:t>
            </a:r>
            <a:endParaRPr lang="tr-TR" dirty="0">
              <a:solidFill>
                <a:schemeClr val="bg1"/>
              </a:solidFill>
            </a:endParaRPr>
          </a:p>
        </p:txBody>
      </p:sp>
      <p:sp>
        <p:nvSpPr>
          <p:cNvPr id="3" name="İçerik Yer Tutucusu 2"/>
          <p:cNvSpPr>
            <a:spLocks noGrp="1"/>
          </p:cNvSpPr>
          <p:nvPr>
            <p:ph idx="1"/>
          </p:nvPr>
        </p:nvSpPr>
        <p:spPr/>
        <p:txBody>
          <a:bodyPr/>
          <a:lstStyle/>
          <a:p>
            <a:pPr algn="just"/>
            <a:r>
              <a:rPr lang="tr-TR" sz="1800" dirty="0"/>
              <a:t>Yapılan çalışma ile görülmüştür ki;  </a:t>
            </a:r>
            <a:endParaRPr lang="tr-TR" sz="1800" dirty="0" smtClean="0"/>
          </a:p>
          <a:p>
            <a:pPr lvl="1" algn="just"/>
            <a:r>
              <a:rPr lang="tr-TR" sz="1800" dirty="0" smtClean="0"/>
              <a:t>Kitlesel </a:t>
            </a:r>
            <a:r>
              <a:rPr lang="tr-TR" sz="1800" dirty="0"/>
              <a:t>Açık Çevrimiçi Dersler milyonlarca kullanıcıya hitap etmeleriyle uzaktan eğitimde güncel bir konu olmakla beraber uzatan eğitim alanına gerçekten bir yenilik getirdikleri tartışmalıdır. </a:t>
            </a:r>
            <a:endParaRPr lang="tr-TR" sz="1800" dirty="0" smtClean="0"/>
          </a:p>
          <a:p>
            <a:pPr lvl="1" algn="just"/>
            <a:endParaRPr lang="tr-TR" sz="1800" dirty="0"/>
          </a:p>
          <a:p>
            <a:pPr lvl="1" algn="just"/>
            <a:endParaRPr lang="tr-TR" sz="1800" dirty="0"/>
          </a:p>
          <a:p>
            <a:pPr algn="just"/>
            <a:r>
              <a:rPr lang="tr-TR" sz="1800" dirty="0"/>
              <a:t>Ayrıca bu ortamlar incelendiğinde eğitim-öğretim üzerindeki etkilerinin abartıldığı görülmektedir. </a:t>
            </a:r>
            <a:endParaRPr lang="tr-TR" sz="1800" dirty="0" smtClean="0"/>
          </a:p>
          <a:p>
            <a:pPr lvl="1" algn="just"/>
            <a:r>
              <a:rPr lang="tr-TR" sz="1800" dirty="0" smtClean="0"/>
              <a:t>Çünkü </a:t>
            </a:r>
            <a:r>
              <a:rPr lang="tr-TR" sz="1800" dirty="0"/>
              <a:t>bu ortamların öğretim tasarım kaliteleri çok düşük düzeydedir ve öğrenme deneyimi yerine yüksek kalitede içerik sunmaya daha fazla odaklanmaktadırlar. Bu tip eksiklerin sebebi ortamın eğitimciler tarafından değil bilgisayar bilimcileri tarafından yapılmış olması gösterilebilir. </a:t>
            </a:r>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19</a:t>
            </a:fld>
            <a:endParaRPr lang="es-ES" altLang="tr-TR"/>
          </a:p>
        </p:txBody>
      </p:sp>
    </p:spTree>
    <p:extLst>
      <p:ext uri="{BB962C8B-B14F-4D97-AF65-F5344CB8AC3E}">
        <p14:creationId xmlns:p14="http://schemas.microsoft.com/office/powerpoint/2010/main" val="807821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634082"/>
          </a:xfrm>
        </p:spPr>
        <p:txBody>
          <a:bodyPr/>
          <a:lstStyle/>
          <a:p>
            <a:pPr algn="l"/>
            <a:r>
              <a:rPr lang="tr-TR" dirty="0" smtClean="0">
                <a:solidFill>
                  <a:schemeClr val="bg1"/>
                </a:solidFill>
              </a:rPr>
              <a:t>KAÇD</a:t>
            </a:r>
            <a:endParaRPr lang="tr-TR" dirty="0">
              <a:solidFill>
                <a:schemeClr val="bg1"/>
              </a:solidFill>
            </a:endParaRPr>
          </a:p>
        </p:txBody>
      </p:sp>
      <p:sp>
        <p:nvSpPr>
          <p:cNvPr id="3" name="İçerik Yer Tutucusu 2"/>
          <p:cNvSpPr>
            <a:spLocks noGrp="1"/>
          </p:cNvSpPr>
          <p:nvPr>
            <p:ph idx="1"/>
          </p:nvPr>
        </p:nvSpPr>
        <p:spPr/>
        <p:txBody>
          <a:bodyPr/>
          <a:lstStyle/>
          <a:p>
            <a:pPr algn="just"/>
            <a:r>
              <a:rPr lang="tr-TR" sz="1800" dirty="0"/>
              <a:t>“Kitlesel Açık Çevrim-içi Dersler” (KAÇD - </a:t>
            </a:r>
            <a:r>
              <a:rPr lang="tr-TR" sz="1800" dirty="0" err="1"/>
              <a:t>Massive</a:t>
            </a:r>
            <a:r>
              <a:rPr lang="tr-TR" sz="1800" dirty="0"/>
              <a:t> Open Online Courses (</a:t>
            </a:r>
            <a:r>
              <a:rPr lang="tr-TR" sz="1800" dirty="0" err="1"/>
              <a:t>MOOCs</a:t>
            </a:r>
            <a:r>
              <a:rPr lang="tr-TR" sz="1800" dirty="0"/>
              <a:t>)), </a:t>
            </a:r>
            <a:r>
              <a:rPr lang="tr-TR" sz="1800" b="1" dirty="0"/>
              <a:t>büyük ölçekli etkileşimli katılımı ve internet üzerinden açık erişimi hedefleyen çevrimiçi dersler </a:t>
            </a:r>
            <a:r>
              <a:rPr lang="tr-TR" sz="1800" dirty="0"/>
              <a:t>olarak tanımlanabilmektedir. </a:t>
            </a:r>
            <a:endParaRPr lang="tr-TR" sz="1800" dirty="0" smtClean="0"/>
          </a:p>
          <a:p>
            <a:pPr algn="just"/>
            <a:endParaRPr lang="tr-TR" sz="1800" dirty="0" smtClean="0"/>
          </a:p>
          <a:p>
            <a:pPr algn="just"/>
            <a:r>
              <a:rPr lang="tr-TR" sz="1800" dirty="0"/>
              <a:t>KAÇD terimi </a:t>
            </a:r>
            <a:r>
              <a:rPr lang="tr-TR" sz="1800" b="1" dirty="0"/>
              <a:t>ilk kez </a:t>
            </a:r>
            <a:r>
              <a:rPr lang="tr-TR" sz="1800" dirty="0" err="1"/>
              <a:t>Manitoba</a:t>
            </a:r>
            <a:r>
              <a:rPr lang="tr-TR" sz="1800" dirty="0"/>
              <a:t> Üniversitesinden George </a:t>
            </a:r>
            <a:r>
              <a:rPr lang="tr-TR" sz="1800" dirty="0" err="1"/>
              <a:t>Simens</a:t>
            </a:r>
            <a:r>
              <a:rPr lang="tr-TR" sz="1800" dirty="0"/>
              <a:t> ve </a:t>
            </a:r>
            <a:r>
              <a:rPr lang="tr-TR" sz="1800" dirty="0" err="1"/>
              <a:t>Stephen</a:t>
            </a:r>
            <a:r>
              <a:rPr lang="tr-TR" sz="1800" dirty="0"/>
              <a:t> </a:t>
            </a:r>
            <a:r>
              <a:rPr lang="tr-TR" sz="1800" dirty="0" err="1"/>
              <a:t>Doownes</a:t>
            </a:r>
            <a:r>
              <a:rPr lang="tr-TR" sz="1800" dirty="0"/>
              <a:t> tarafından dünya çapında 2200 katılımcının yararlandığı bir </a:t>
            </a:r>
            <a:r>
              <a:rPr lang="tr-TR" sz="1800" b="1" dirty="0"/>
              <a:t>Çevrimiçi Açık Ders ortamını</a:t>
            </a:r>
            <a:r>
              <a:rPr lang="tr-TR" sz="1800" dirty="0"/>
              <a:t> “</a:t>
            </a:r>
            <a:r>
              <a:rPr lang="tr-TR" sz="1800" dirty="0" err="1"/>
              <a:t>Connectivism</a:t>
            </a:r>
            <a:r>
              <a:rPr lang="tr-TR" sz="1800" dirty="0"/>
              <a:t> </a:t>
            </a:r>
            <a:r>
              <a:rPr lang="tr-TR" sz="1800" dirty="0" err="1"/>
              <a:t>and</a:t>
            </a:r>
            <a:r>
              <a:rPr lang="tr-TR" sz="1800" dirty="0"/>
              <a:t> </a:t>
            </a:r>
            <a:r>
              <a:rPr lang="tr-TR" sz="1800" dirty="0" err="1"/>
              <a:t>Connective</a:t>
            </a:r>
            <a:r>
              <a:rPr lang="tr-TR" sz="1800" dirty="0"/>
              <a:t> Knowledge (CCK08)” olarak tanımlamalarıyla kullanılmıştır (</a:t>
            </a:r>
            <a:r>
              <a:rPr lang="tr-TR" sz="1800" dirty="0" err="1"/>
              <a:t>Marques</a:t>
            </a:r>
            <a:r>
              <a:rPr lang="tr-TR" sz="1800" dirty="0"/>
              <a:t>, 2013). </a:t>
            </a:r>
            <a:endParaRPr lang="tr-TR" sz="1800" dirty="0" smtClean="0"/>
          </a:p>
          <a:p>
            <a:pPr algn="just"/>
            <a:endParaRPr lang="tr-TR" sz="1800" dirty="0" smtClean="0"/>
          </a:p>
          <a:p>
            <a:pPr algn="just"/>
            <a:r>
              <a:rPr lang="tr-TR" sz="1800" dirty="0"/>
              <a:t>Temel olarak</a:t>
            </a:r>
            <a:r>
              <a:rPr lang="tr-TR" sz="1800" b="1" dirty="0"/>
              <a:t>, internet bağlantısı olan her birey </a:t>
            </a:r>
            <a:r>
              <a:rPr lang="tr-TR" sz="1800" dirty="0"/>
              <a:t>KAÇD giriş yapabilir, mevcut derslere erişebilir, diğer öğrenciler ile etkileşim kurabilir ve diğerleri ile ne öğrendiği hakkında paylaşımlarda bulunabilir (Kop ve </a:t>
            </a:r>
            <a:r>
              <a:rPr lang="tr-TR" sz="1800" dirty="0" err="1"/>
              <a:t>Hill</a:t>
            </a:r>
            <a:r>
              <a:rPr lang="tr-TR" sz="1800" dirty="0"/>
              <a:t>, 2008). </a:t>
            </a:r>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2</a:t>
            </a:fld>
            <a:endParaRPr lang="es-ES" altLang="tr-TR"/>
          </a:p>
        </p:txBody>
      </p:sp>
    </p:spTree>
    <p:extLst>
      <p:ext uri="{BB962C8B-B14F-4D97-AF65-F5344CB8AC3E}">
        <p14:creationId xmlns:p14="http://schemas.microsoft.com/office/powerpoint/2010/main" val="4240293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922114"/>
          </a:xfrm>
        </p:spPr>
        <p:txBody>
          <a:bodyPr/>
          <a:lstStyle/>
          <a:p>
            <a:pPr algn="l"/>
            <a:r>
              <a:rPr lang="tr-TR" dirty="0" smtClean="0">
                <a:solidFill>
                  <a:schemeClr val="bg1"/>
                </a:solidFill>
              </a:rPr>
              <a:t>Sonuçlar </a:t>
            </a:r>
            <a:endParaRPr lang="tr-TR" dirty="0">
              <a:solidFill>
                <a:schemeClr val="bg1"/>
              </a:solidFill>
            </a:endParaRPr>
          </a:p>
        </p:txBody>
      </p:sp>
      <p:sp>
        <p:nvSpPr>
          <p:cNvPr id="3" name="İçerik Yer Tutucusu 2"/>
          <p:cNvSpPr>
            <a:spLocks noGrp="1"/>
          </p:cNvSpPr>
          <p:nvPr>
            <p:ph idx="1"/>
          </p:nvPr>
        </p:nvSpPr>
        <p:spPr/>
        <p:txBody>
          <a:bodyPr/>
          <a:lstStyle/>
          <a:p>
            <a:pPr algn="just"/>
            <a:r>
              <a:rPr lang="tr-TR" sz="1800" dirty="0" err="1"/>
              <a:t>KAÇD’ler</a:t>
            </a:r>
            <a:r>
              <a:rPr lang="tr-TR" sz="1800" dirty="0"/>
              <a:t> </a:t>
            </a:r>
            <a:endParaRPr lang="tr-TR" sz="1800" dirty="0" smtClean="0"/>
          </a:p>
          <a:p>
            <a:pPr lvl="1" algn="just"/>
            <a:r>
              <a:rPr lang="tr-TR" sz="1400" dirty="0" smtClean="0"/>
              <a:t>özellikle </a:t>
            </a:r>
            <a:r>
              <a:rPr lang="tr-TR" sz="1400" dirty="0"/>
              <a:t>düşük tamamlama oranları, </a:t>
            </a:r>
            <a:endParaRPr lang="tr-TR" sz="1400" dirty="0" smtClean="0"/>
          </a:p>
          <a:p>
            <a:pPr lvl="1" algn="just"/>
            <a:r>
              <a:rPr lang="tr-TR" sz="1400" dirty="0" smtClean="0"/>
              <a:t>öğrenci </a:t>
            </a:r>
            <a:r>
              <a:rPr lang="tr-TR" sz="1400" dirty="0"/>
              <a:t>değerlendirmesine ilişkin sorunlar (özellikle niteliksel ve makale tipi cevaplar gerektiren değerlendirmeler için) </a:t>
            </a:r>
            <a:endParaRPr lang="tr-TR" sz="1400" dirty="0" smtClean="0"/>
          </a:p>
          <a:p>
            <a:pPr lvl="1" algn="just"/>
            <a:r>
              <a:rPr lang="tr-TR" sz="1400" dirty="0" smtClean="0"/>
              <a:t>gelişmekte </a:t>
            </a:r>
            <a:r>
              <a:rPr lang="tr-TR" sz="1400" dirty="0"/>
              <a:t>olan ülkelerdeki internet erişim oranın düşük olması gibi birçok sorun ile karşı karşıyadırlar. </a:t>
            </a:r>
            <a:endParaRPr lang="tr-TR" sz="1400" dirty="0" smtClean="0"/>
          </a:p>
          <a:p>
            <a:pPr algn="just"/>
            <a:endParaRPr lang="tr-TR" sz="1800" dirty="0"/>
          </a:p>
          <a:p>
            <a:pPr algn="just"/>
            <a:r>
              <a:rPr lang="tr-TR" sz="1800" dirty="0"/>
              <a:t>D</a:t>
            </a:r>
            <a:r>
              <a:rPr lang="tr-TR" sz="1800" dirty="0" smtClean="0"/>
              <a:t>aha </a:t>
            </a:r>
            <a:r>
              <a:rPr lang="tr-TR" sz="1800" dirty="0"/>
              <a:t>fazla </a:t>
            </a:r>
            <a:r>
              <a:rPr lang="tr-TR" sz="1800" b="1" dirty="0"/>
              <a:t>pedagojik konulara ve </a:t>
            </a:r>
            <a:r>
              <a:rPr lang="tr-TR" sz="1800" b="1" dirty="0" err="1"/>
              <a:t>öğretimsel</a:t>
            </a:r>
            <a:r>
              <a:rPr lang="tr-TR" sz="1800" b="1" dirty="0"/>
              <a:t> tasarım yöntemlerine </a:t>
            </a:r>
            <a:r>
              <a:rPr lang="tr-TR" sz="1800" dirty="0"/>
              <a:t>dikkat edilmesi gerekmektedir. </a:t>
            </a:r>
            <a:endParaRPr lang="tr-TR" sz="1800" dirty="0" smtClean="0"/>
          </a:p>
          <a:p>
            <a:pPr lvl="1" algn="just"/>
            <a:r>
              <a:rPr lang="tr-TR" sz="1400" dirty="0" smtClean="0"/>
              <a:t>Özellikle </a:t>
            </a:r>
            <a:r>
              <a:rPr lang="tr-TR" sz="1400" dirty="0"/>
              <a:t>becerilerin geliştirmesine, </a:t>
            </a:r>
            <a:endParaRPr lang="tr-TR" sz="1400" dirty="0" smtClean="0"/>
          </a:p>
          <a:p>
            <a:pPr lvl="1" algn="just"/>
            <a:r>
              <a:rPr lang="tr-TR" sz="1400" dirty="0" smtClean="0"/>
              <a:t>bilginin </a:t>
            </a:r>
            <a:r>
              <a:rPr lang="tr-TR" sz="1400" dirty="0"/>
              <a:t>yapılandırılmasına/derin öğrenmeye ve öğrenen desteğine daha fazla dikkat edilmelidir. </a:t>
            </a:r>
          </a:p>
          <a:p>
            <a:pPr lvl="1" algn="just">
              <a:buFont typeface="Arial" panose="020B0604020202020204" pitchFamily="34" charset="0"/>
              <a:buChar char="•"/>
            </a:pPr>
            <a:r>
              <a:rPr lang="tr-TR" sz="1800" dirty="0" smtClean="0"/>
              <a:t>Bilginin </a:t>
            </a:r>
            <a:r>
              <a:rPr lang="tr-TR" sz="1800" dirty="0"/>
              <a:t>aktarımı, öğrenci destek ölçeğinin nasıl geliştirilebileceği ve öğrenci desteğine kaynak sağlamak için yapılan maliyet modelleri yerine </a:t>
            </a:r>
            <a:r>
              <a:rPr lang="tr-TR" sz="1800" b="1" dirty="0"/>
              <a:t>becerileri geliştirmeye yönelik yapılan ders tasarım çalışmalarına </a:t>
            </a:r>
            <a:r>
              <a:rPr lang="tr-TR" sz="1800" dirty="0"/>
              <a:t>daha fazla yoğunlaşmalıdır. </a:t>
            </a:r>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20</a:t>
            </a:fld>
            <a:endParaRPr lang="es-ES" altLang="tr-TR"/>
          </a:p>
        </p:txBody>
      </p:sp>
    </p:spTree>
    <p:extLst>
      <p:ext uri="{BB962C8B-B14F-4D97-AF65-F5344CB8AC3E}">
        <p14:creationId xmlns:p14="http://schemas.microsoft.com/office/powerpoint/2010/main" val="730253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50531" name="Rectangle 3"/>
          <p:cNvSpPr>
            <a:spLocks noGrp="1" noChangeArrowheads="1"/>
          </p:cNvSpPr>
          <p:nvPr>
            <p:ph type="body" idx="1"/>
          </p:nvPr>
        </p:nvSpPr>
        <p:spPr>
          <a:xfrm>
            <a:off x="2411760" y="1844824"/>
            <a:ext cx="6563072" cy="4525962"/>
          </a:xfrm>
        </p:spPr>
        <p:txBody>
          <a:bodyPr/>
          <a:lstStyle/>
          <a:p>
            <a:pPr marL="0" indent="0" algn="r">
              <a:buNone/>
            </a:pPr>
            <a:endParaRPr lang="tr-TR" altLang="tr-TR" sz="7200" b="1" dirty="0" smtClean="0">
              <a:latin typeface="Cambria Math" panose="02040503050406030204" pitchFamily="18" charset="0"/>
              <a:ea typeface="Cambria Math" panose="02040503050406030204" pitchFamily="18" charset="0"/>
            </a:endParaRPr>
          </a:p>
          <a:p>
            <a:pPr marL="0" indent="0" algn="r">
              <a:buNone/>
            </a:pPr>
            <a:r>
              <a:rPr lang="tr-TR" altLang="tr-TR" sz="7200" b="1" dirty="0" smtClean="0">
                <a:latin typeface="Cambria Math" panose="02040503050406030204" pitchFamily="18" charset="0"/>
                <a:ea typeface="Cambria Math" panose="02040503050406030204" pitchFamily="18" charset="0"/>
              </a:rPr>
              <a:t>TEŞEKKÜRLER</a:t>
            </a:r>
            <a:r>
              <a:rPr lang="tr-TR" altLang="tr-TR" b="1" dirty="0" smtClean="0">
                <a:latin typeface="Cambria Math" panose="02040503050406030204" pitchFamily="18" charset="0"/>
                <a:ea typeface="Cambria Math" panose="02040503050406030204" pitchFamily="18" charset="0"/>
              </a:rPr>
              <a:t> </a:t>
            </a:r>
            <a:endParaRPr lang="tr-TR" altLang="tr-TR" b="1" dirty="0">
              <a:latin typeface="Cambria Math" panose="02040503050406030204" pitchFamily="18" charset="0"/>
              <a:ea typeface="Cambria Math" panose="02040503050406030204" pitchFamily="18" charset="0"/>
            </a:endParaRPr>
          </a:p>
        </p:txBody>
      </p:sp>
      <p:sp>
        <p:nvSpPr>
          <p:cNvPr id="2" name="Slayt Numarası Yer Tutucusu 1"/>
          <p:cNvSpPr>
            <a:spLocks noGrp="1"/>
          </p:cNvSpPr>
          <p:nvPr>
            <p:ph type="sldNum" sz="quarter" idx="12"/>
          </p:nvPr>
        </p:nvSpPr>
        <p:spPr/>
        <p:txBody>
          <a:bodyPr/>
          <a:lstStyle/>
          <a:p>
            <a:fld id="{6AEFDBC5-8905-4CC9-90FA-FA91852AE4C8}" type="slidenum">
              <a:rPr lang="es-ES" altLang="tr-TR" smtClean="0"/>
              <a:pPr/>
              <a:t>21</a:t>
            </a:fld>
            <a:endParaRPr lang="es-ES" alt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634082"/>
          </a:xfrm>
        </p:spPr>
        <p:txBody>
          <a:bodyPr/>
          <a:lstStyle/>
          <a:p>
            <a:pPr algn="l"/>
            <a:r>
              <a:rPr lang="tr-TR" dirty="0" smtClean="0">
                <a:solidFill>
                  <a:schemeClr val="bg1"/>
                </a:solidFill>
              </a:rPr>
              <a:t>KAÇD</a:t>
            </a:r>
            <a:endParaRPr lang="tr-TR" dirty="0">
              <a:solidFill>
                <a:schemeClr val="bg1"/>
              </a:solidFill>
            </a:endParaRPr>
          </a:p>
        </p:txBody>
      </p:sp>
      <p:sp>
        <p:nvSpPr>
          <p:cNvPr id="3" name="İçerik Yer Tutucusu 2"/>
          <p:cNvSpPr>
            <a:spLocks noGrp="1"/>
          </p:cNvSpPr>
          <p:nvPr>
            <p:ph idx="1"/>
          </p:nvPr>
        </p:nvSpPr>
        <p:spPr/>
        <p:txBody>
          <a:bodyPr/>
          <a:lstStyle/>
          <a:p>
            <a:pPr algn="just"/>
            <a:r>
              <a:rPr lang="tr-TR" sz="1800" dirty="0" err="1"/>
              <a:t>KAÇD'ler</a:t>
            </a:r>
            <a:r>
              <a:rPr lang="tr-TR" sz="1800" dirty="0"/>
              <a:t> </a:t>
            </a:r>
            <a:r>
              <a:rPr lang="tr-TR" sz="1800" b="1" dirty="0"/>
              <a:t>çoğunlukla üniversiteler tarafından oluşturulan uzaktan eğitim ortamlarıdır </a:t>
            </a:r>
            <a:r>
              <a:rPr lang="tr-TR" sz="1800" dirty="0"/>
              <a:t>ve üniversiteler genellikle </a:t>
            </a:r>
            <a:r>
              <a:rPr lang="tr-TR" sz="1800" b="1" dirty="0" err="1"/>
              <a:t>Coursera</a:t>
            </a:r>
            <a:r>
              <a:rPr lang="tr-TR" sz="1800" b="1" dirty="0"/>
              <a:t> ve </a:t>
            </a:r>
            <a:r>
              <a:rPr lang="tr-TR" sz="1800" b="1" dirty="0" err="1"/>
              <a:t>Udacity</a:t>
            </a:r>
            <a:r>
              <a:rPr lang="tr-TR" sz="1800" b="1" dirty="0"/>
              <a:t> </a:t>
            </a:r>
            <a:r>
              <a:rPr lang="tr-TR" sz="1800" dirty="0"/>
              <a:t>gibi kuruluşlar ile işbirliği içinde açık derslerini sunmaktadırlar. </a:t>
            </a:r>
            <a:endParaRPr lang="tr-TR" sz="1800" dirty="0" smtClean="0"/>
          </a:p>
          <a:p>
            <a:pPr algn="just"/>
            <a:endParaRPr lang="tr-TR" sz="1800" dirty="0"/>
          </a:p>
          <a:p>
            <a:pPr algn="just"/>
            <a:r>
              <a:rPr lang="tr-TR" sz="1800" dirty="0" err="1"/>
              <a:t>Coursera</a:t>
            </a:r>
            <a:r>
              <a:rPr lang="tr-TR" sz="1800" dirty="0"/>
              <a:t>, Princeton, </a:t>
            </a:r>
            <a:r>
              <a:rPr lang="tr-TR" sz="1800" dirty="0" err="1"/>
              <a:t>Brow</a:t>
            </a:r>
            <a:r>
              <a:rPr lang="tr-TR" sz="1800" dirty="0"/>
              <a:t>, Columbia, Duke, Stanford ve Koç gibi üniversiteler </a:t>
            </a:r>
            <a:r>
              <a:rPr lang="tr-TR" sz="1800" dirty="0" smtClean="0"/>
              <a:t>ile </a:t>
            </a:r>
            <a:r>
              <a:rPr lang="tr-TR" sz="1800" dirty="0" err="1"/>
              <a:t>Moderns</a:t>
            </a:r>
            <a:r>
              <a:rPr lang="tr-TR" sz="1800" dirty="0"/>
              <a:t> Sanatlar Müzesi, Dünya Bankası gibi </a:t>
            </a:r>
            <a:r>
              <a:rPr lang="tr-TR" sz="1800" dirty="0" smtClean="0"/>
              <a:t>çok çeşitli kurum ve kuruluşlardan </a:t>
            </a:r>
            <a:r>
              <a:rPr lang="tr-TR" sz="1800" dirty="0"/>
              <a:t>oluşan </a:t>
            </a:r>
            <a:r>
              <a:rPr lang="tr-TR" sz="1800" dirty="0" smtClean="0"/>
              <a:t>ortaklara sahiptir. </a:t>
            </a:r>
          </a:p>
          <a:p>
            <a:pPr marL="0" indent="0" algn="just">
              <a:buNone/>
            </a:pPr>
            <a:endParaRPr lang="tr-TR" sz="1800" dirty="0"/>
          </a:p>
          <a:p>
            <a:pPr algn="just"/>
            <a:r>
              <a:rPr lang="tr-TR" sz="1800" b="1" dirty="0" smtClean="0"/>
              <a:t>Toplamda 115 </a:t>
            </a:r>
            <a:r>
              <a:rPr lang="tr-TR" sz="1800" b="1" dirty="0"/>
              <a:t>ortağa, 875 derse ve 10 milyondan fazla kullanıcıya sahiptir. </a:t>
            </a:r>
          </a:p>
          <a:p>
            <a:pPr marL="0" indent="0" algn="just">
              <a:buNone/>
            </a:pPr>
            <a:r>
              <a:rPr lang="tr-TR" sz="1800" dirty="0"/>
              <a:t>											</a:t>
            </a:r>
            <a:r>
              <a:rPr lang="tr-TR" sz="1800" dirty="0" smtClean="0"/>
              <a:t>			(</a:t>
            </a:r>
            <a:r>
              <a:rPr lang="tr-TR" sz="1800" dirty="0" err="1"/>
              <a:t>Coursera</a:t>
            </a:r>
            <a:r>
              <a:rPr lang="tr-TR" sz="1800" dirty="0"/>
              <a:t>, 20014)</a:t>
            </a:r>
          </a:p>
          <a:p>
            <a:pPr algn="just"/>
            <a:endParaRPr lang="tr-TR" sz="1800" dirty="0" smtClean="0"/>
          </a:p>
          <a:p>
            <a:pPr algn="just"/>
            <a:endParaRPr lang="tr-TR" sz="1800" dirty="0"/>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3</a:t>
            </a:fld>
            <a:endParaRPr lang="es-ES" altLang="tr-TR"/>
          </a:p>
        </p:txBody>
      </p:sp>
    </p:spTree>
    <p:extLst>
      <p:ext uri="{BB962C8B-B14F-4D97-AF65-F5344CB8AC3E}">
        <p14:creationId xmlns:p14="http://schemas.microsoft.com/office/powerpoint/2010/main" val="3362609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3"/>
          <a:stretch>
            <a:fillRect/>
          </a:stretch>
        </p:blipFill>
        <p:spPr>
          <a:xfrm>
            <a:off x="1259632" y="1124744"/>
            <a:ext cx="6523947" cy="4747666"/>
          </a:xfrm>
          <a:prstGeom prst="rect">
            <a:avLst/>
          </a:prstGeom>
        </p:spPr>
      </p:pic>
      <p:sp>
        <p:nvSpPr>
          <p:cNvPr id="5" name="Dikdörtgen 4"/>
          <p:cNvSpPr/>
          <p:nvPr/>
        </p:nvSpPr>
        <p:spPr>
          <a:xfrm>
            <a:off x="2843808" y="6237312"/>
            <a:ext cx="3844322" cy="369332"/>
          </a:xfrm>
          <a:prstGeom prst="rect">
            <a:avLst/>
          </a:prstGeom>
        </p:spPr>
        <p:txBody>
          <a:bodyPr wrap="none">
            <a:spAutoFit/>
          </a:bodyPr>
          <a:lstStyle/>
          <a:p>
            <a:r>
              <a:rPr lang="tr-TR" dirty="0" smtClean="0">
                <a:hlinkClick r:id="rId4"/>
              </a:rPr>
              <a:t>www.openeducationeuropa.eu</a:t>
            </a:r>
            <a:r>
              <a:rPr lang="tr-TR" dirty="0" smtClean="0"/>
              <a:t> </a:t>
            </a:r>
            <a:endParaRPr lang="tr-TR" dirty="0"/>
          </a:p>
        </p:txBody>
      </p:sp>
      <p:sp>
        <p:nvSpPr>
          <p:cNvPr id="6" name="Unvan 1"/>
          <p:cNvSpPr>
            <a:spLocks noGrp="1"/>
          </p:cNvSpPr>
          <p:nvPr>
            <p:ph type="title"/>
          </p:nvPr>
        </p:nvSpPr>
        <p:spPr>
          <a:xfrm>
            <a:off x="457200" y="274638"/>
            <a:ext cx="8229600" cy="634082"/>
          </a:xfrm>
        </p:spPr>
        <p:txBody>
          <a:bodyPr/>
          <a:lstStyle/>
          <a:p>
            <a:pPr algn="l"/>
            <a:r>
              <a:rPr lang="tr-TR" dirty="0" smtClean="0">
                <a:solidFill>
                  <a:schemeClr val="bg1"/>
                </a:solidFill>
              </a:rPr>
              <a:t>Dünyada </a:t>
            </a:r>
            <a:r>
              <a:rPr lang="tr-TR" dirty="0" err="1" smtClean="0">
                <a:solidFill>
                  <a:schemeClr val="bg1"/>
                </a:solidFill>
              </a:rPr>
              <a:t>KAÇD’ler</a:t>
            </a:r>
            <a:endParaRPr lang="tr-TR" dirty="0">
              <a:solidFill>
                <a:schemeClr val="bg1"/>
              </a:solidFill>
            </a:endParaRPr>
          </a:p>
        </p:txBody>
      </p:sp>
      <p:sp>
        <p:nvSpPr>
          <p:cNvPr id="2" name="Slayt Numarası Yer Tutucusu 1"/>
          <p:cNvSpPr>
            <a:spLocks noGrp="1"/>
          </p:cNvSpPr>
          <p:nvPr>
            <p:ph type="sldNum" sz="quarter" idx="12"/>
          </p:nvPr>
        </p:nvSpPr>
        <p:spPr/>
        <p:txBody>
          <a:bodyPr/>
          <a:lstStyle/>
          <a:p>
            <a:fld id="{6AEFDBC5-8905-4CC9-90FA-FA91852AE4C8}" type="slidenum">
              <a:rPr lang="es-ES" altLang="tr-TR" smtClean="0"/>
              <a:pPr/>
              <a:t>4</a:t>
            </a:fld>
            <a:endParaRPr lang="es-ES" altLang="tr-TR"/>
          </a:p>
        </p:txBody>
      </p:sp>
    </p:spTree>
    <p:extLst>
      <p:ext uri="{BB962C8B-B14F-4D97-AF65-F5344CB8AC3E}">
        <p14:creationId xmlns:p14="http://schemas.microsoft.com/office/powerpoint/2010/main" val="2076757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843808" y="6237312"/>
            <a:ext cx="3844322" cy="369332"/>
          </a:xfrm>
          <a:prstGeom prst="rect">
            <a:avLst/>
          </a:prstGeom>
        </p:spPr>
        <p:txBody>
          <a:bodyPr wrap="none">
            <a:spAutoFit/>
          </a:bodyPr>
          <a:lstStyle/>
          <a:p>
            <a:r>
              <a:rPr lang="tr-TR" dirty="0" smtClean="0">
                <a:hlinkClick r:id="rId2"/>
              </a:rPr>
              <a:t>www.openeducationeuropa.eu</a:t>
            </a:r>
            <a:r>
              <a:rPr lang="tr-TR" dirty="0" smtClean="0"/>
              <a:t> </a:t>
            </a:r>
            <a:endParaRPr lang="tr-TR" dirty="0"/>
          </a:p>
        </p:txBody>
      </p:sp>
      <p:sp>
        <p:nvSpPr>
          <p:cNvPr id="6" name="Unvan 1"/>
          <p:cNvSpPr>
            <a:spLocks noGrp="1"/>
          </p:cNvSpPr>
          <p:nvPr>
            <p:ph type="title"/>
          </p:nvPr>
        </p:nvSpPr>
        <p:spPr>
          <a:xfrm>
            <a:off x="457200" y="274638"/>
            <a:ext cx="8229600" cy="634082"/>
          </a:xfrm>
        </p:spPr>
        <p:txBody>
          <a:bodyPr/>
          <a:lstStyle/>
          <a:p>
            <a:pPr algn="l"/>
            <a:r>
              <a:rPr lang="tr-TR" dirty="0" smtClean="0">
                <a:solidFill>
                  <a:schemeClr val="bg1"/>
                </a:solidFill>
              </a:rPr>
              <a:t>Dünyada </a:t>
            </a:r>
            <a:r>
              <a:rPr lang="tr-TR" dirty="0" err="1" smtClean="0">
                <a:solidFill>
                  <a:schemeClr val="bg1"/>
                </a:solidFill>
              </a:rPr>
              <a:t>KAÇD’ler</a:t>
            </a:r>
            <a:endParaRPr lang="tr-TR" dirty="0">
              <a:solidFill>
                <a:schemeClr val="bg1"/>
              </a:solidFill>
            </a:endParaRPr>
          </a:p>
        </p:txBody>
      </p:sp>
      <p:pic>
        <p:nvPicPr>
          <p:cNvPr id="7" name="Resim 6"/>
          <p:cNvPicPr>
            <a:picLocks noChangeAspect="1"/>
          </p:cNvPicPr>
          <p:nvPr/>
        </p:nvPicPr>
        <p:blipFill>
          <a:blip r:embed="rId3"/>
          <a:stretch>
            <a:fillRect/>
          </a:stretch>
        </p:blipFill>
        <p:spPr>
          <a:xfrm>
            <a:off x="683568" y="2177603"/>
            <a:ext cx="7562850" cy="2790825"/>
          </a:xfrm>
          <a:prstGeom prst="rect">
            <a:avLst/>
          </a:prstGeom>
        </p:spPr>
      </p:pic>
      <p:sp>
        <p:nvSpPr>
          <p:cNvPr id="2" name="Slayt Numarası Yer Tutucusu 1"/>
          <p:cNvSpPr>
            <a:spLocks noGrp="1"/>
          </p:cNvSpPr>
          <p:nvPr>
            <p:ph type="sldNum" sz="quarter" idx="12"/>
          </p:nvPr>
        </p:nvSpPr>
        <p:spPr/>
        <p:txBody>
          <a:bodyPr/>
          <a:lstStyle/>
          <a:p>
            <a:fld id="{6AEFDBC5-8905-4CC9-90FA-FA91852AE4C8}" type="slidenum">
              <a:rPr lang="es-ES" altLang="tr-TR" smtClean="0"/>
              <a:pPr/>
              <a:t>5</a:t>
            </a:fld>
            <a:endParaRPr lang="es-ES" altLang="tr-TR"/>
          </a:p>
        </p:txBody>
      </p:sp>
    </p:spTree>
    <p:extLst>
      <p:ext uri="{BB962C8B-B14F-4D97-AF65-F5344CB8AC3E}">
        <p14:creationId xmlns:p14="http://schemas.microsoft.com/office/powerpoint/2010/main" val="266177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634082"/>
          </a:xfrm>
        </p:spPr>
        <p:txBody>
          <a:bodyPr/>
          <a:lstStyle/>
          <a:p>
            <a:pPr algn="l"/>
            <a:r>
              <a:rPr lang="tr-TR" dirty="0" smtClean="0">
                <a:solidFill>
                  <a:schemeClr val="bg1"/>
                </a:solidFill>
              </a:rPr>
              <a:t>KAÇD Türleri -1</a:t>
            </a:r>
            <a:endParaRPr lang="tr-TR" dirty="0">
              <a:solidFill>
                <a:schemeClr val="bg1"/>
              </a:solidFill>
            </a:endParaRPr>
          </a:p>
        </p:txBody>
      </p:sp>
      <p:sp>
        <p:nvSpPr>
          <p:cNvPr id="3" name="İçerik Yer Tutucusu 2"/>
          <p:cNvSpPr>
            <a:spLocks noGrp="1"/>
          </p:cNvSpPr>
          <p:nvPr>
            <p:ph idx="1"/>
          </p:nvPr>
        </p:nvSpPr>
        <p:spPr>
          <a:xfrm>
            <a:off x="457200" y="1124744"/>
            <a:ext cx="8507288" cy="4781128"/>
          </a:xfrm>
        </p:spPr>
        <p:txBody>
          <a:bodyPr/>
          <a:lstStyle/>
          <a:p>
            <a:pPr algn="just"/>
            <a:r>
              <a:rPr lang="tr-TR" sz="1800" dirty="0" err="1"/>
              <a:t>KAÇD'ler</a:t>
            </a:r>
            <a:r>
              <a:rPr lang="tr-TR" sz="1800" dirty="0"/>
              <a:t> </a:t>
            </a:r>
            <a:r>
              <a:rPr lang="tr-TR" sz="1800" dirty="0" smtClean="0"/>
              <a:t>temelde </a:t>
            </a:r>
            <a:r>
              <a:rPr lang="tr-TR" sz="1800" dirty="0" err="1" smtClean="0"/>
              <a:t>cMOOC</a:t>
            </a:r>
            <a:r>
              <a:rPr lang="tr-TR" sz="1800" dirty="0" smtClean="0"/>
              <a:t> </a:t>
            </a:r>
            <a:r>
              <a:rPr lang="tr-TR" sz="1800" dirty="0"/>
              <a:t>ve </a:t>
            </a:r>
            <a:r>
              <a:rPr lang="tr-TR" sz="1800" dirty="0" err="1" smtClean="0"/>
              <a:t>xMOOC</a:t>
            </a:r>
            <a:r>
              <a:rPr lang="tr-TR" sz="1800" dirty="0" smtClean="0"/>
              <a:t> olmak üzere ikiye ayrılmışlardır. </a:t>
            </a:r>
          </a:p>
          <a:p>
            <a:pPr algn="just"/>
            <a:endParaRPr lang="tr-TR" sz="1800" dirty="0"/>
          </a:p>
          <a:p>
            <a:pPr algn="just"/>
            <a:r>
              <a:rPr lang="tr-TR" sz="1800" dirty="0" smtClean="0"/>
              <a:t>İlk dönem KAÇD olarak </a:t>
            </a:r>
            <a:r>
              <a:rPr lang="tr-TR" sz="1800" dirty="0" err="1" smtClean="0"/>
              <a:t>adlandıralabilin</a:t>
            </a:r>
            <a:r>
              <a:rPr lang="tr-TR" sz="1800" dirty="0" smtClean="0"/>
              <a:t> </a:t>
            </a:r>
            <a:r>
              <a:rPr lang="tr-TR" sz="1800" b="1" dirty="0" smtClean="0"/>
              <a:t>ağ-tabanlı</a:t>
            </a:r>
            <a:r>
              <a:rPr lang="tr-TR" sz="1800" b="1" dirty="0"/>
              <a:t>, eğitmen tarafından sağlanan içerikten daha ziyade keşfetmeye ve iletişime odaklanan doğrusal olmayan bir yapıları</a:t>
            </a:r>
            <a:r>
              <a:rPr lang="tr-TR" sz="1800" dirty="0"/>
              <a:t> vardır. Bu “bağlayıcı (</a:t>
            </a:r>
            <a:r>
              <a:rPr lang="tr-TR" sz="1800" dirty="0" err="1"/>
              <a:t>connectivist</a:t>
            </a:r>
            <a:r>
              <a:rPr lang="tr-TR" sz="1800" dirty="0"/>
              <a:t>')”  yapılar </a:t>
            </a:r>
            <a:r>
              <a:rPr lang="tr-TR" sz="1800" dirty="0" err="1"/>
              <a:t>cMOOC</a:t>
            </a:r>
            <a:r>
              <a:rPr lang="tr-TR" sz="1800" dirty="0"/>
              <a:t> olarak adlandırıldılar. (</a:t>
            </a:r>
            <a:r>
              <a:rPr lang="tr-TR" sz="1800" dirty="0" err="1"/>
              <a:t>Haggard</a:t>
            </a:r>
            <a:r>
              <a:rPr lang="tr-TR" sz="1800" dirty="0"/>
              <a:t>, 2013</a:t>
            </a:r>
            <a:r>
              <a:rPr lang="tr-TR" sz="1800" dirty="0" smtClean="0"/>
              <a:t>).</a:t>
            </a:r>
          </a:p>
          <a:p>
            <a:pPr algn="just"/>
            <a:endParaRPr lang="tr-TR" sz="1800" dirty="0" smtClean="0"/>
          </a:p>
          <a:p>
            <a:pPr algn="just"/>
            <a:r>
              <a:rPr lang="tr-TR" sz="1800" dirty="0" err="1"/>
              <a:t>cMOOC</a:t>
            </a:r>
            <a:r>
              <a:rPr lang="tr-TR" sz="1800" dirty="0"/>
              <a:t> </a:t>
            </a:r>
            <a:r>
              <a:rPr lang="tr-TR" sz="1800" dirty="0" smtClean="0"/>
              <a:t>(</a:t>
            </a:r>
            <a:r>
              <a:rPr lang="tr-TR" sz="1800" b="1" dirty="0" smtClean="0"/>
              <a:t> “</a:t>
            </a:r>
            <a:r>
              <a:rPr lang="tr-TR" sz="1800" b="1" dirty="0"/>
              <a:t>c” harfi “</a:t>
            </a:r>
            <a:r>
              <a:rPr lang="tr-TR" sz="1800" b="1" dirty="0" err="1"/>
              <a:t>connectivism</a:t>
            </a:r>
            <a:r>
              <a:rPr lang="tr-TR" sz="1800" b="1" dirty="0"/>
              <a:t>” yaklaşımını ifade etmektedir</a:t>
            </a:r>
            <a:r>
              <a:rPr lang="tr-TR" sz="1800" dirty="0"/>
              <a:t>-</a:t>
            </a:r>
            <a:r>
              <a:rPr lang="tr-TR" sz="1800" dirty="0" err="1"/>
              <a:t>cKAÇD</a:t>
            </a:r>
            <a:r>
              <a:rPr lang="tr-TR" sz="1800" dirty="0"/>
              <a:t>), açık kaynak öğrenme ortamları üzerinde çalışan ve akademisyenlerin liderliğinde üniversitelerin akademik bir parçası olarak kurulmuş yapılardır. </a:t>
            </a:r>
            <a:endParaRPr lang="tr-TR" sz="1800" dirty="0" smtClean="0"/>
          </a:p>
          <a:p>
            <a:pPr algn="just"/>
            <a:endParaRPr lang="tr-TR" sz="1800" dirty="0" smtClean="0"/>
          </a:p>
          <a:p>
            <a:pPr algn="just"/>
            <a:r>
              <a:rPr lang="tr-TR" sz="1800" dirty="0" smtClean="0"/>
              <a:t>Bu </a:t>
            </a:r>
            <a:r>
              <a:rPr lang="tr-TR" sz="1800" dirty="0"/>
              <a:t>tip </a:t>
            </a:r>
            <a:r>
              <a:rPr lang="tr-TR" sz="1800" dirty="0" err="1"/>
              <a:t>KAÇD’lerin</a:t>
            </a:r>
            <a:r>
              <a:rPr lang="tr-TR" sz="1800" dirty="0"/>
              <a:t> </a:t>
            </a:r>
            <a:r>
              <a:rPr lang="tr-TR" sz="1800" b="1" dirty="0"/>
              <a:t>eğitimsel modeli akran öğrenmesidir</a:t>
            </a:r>
            <a:r>
              <a:rPr lang="tr-TR" sz="1800" dirty="0"/>
              <a:t> ve “bağlayıcı (</a:t>
            </a:r>
            <a:r>
              <a:rPr lang="tr-TR" sz="1800" dirty="0" err="1"/>
              <a:t>connectivist</a:t>
            </a:r>
            <a:r>
              <a:rPr lang="tr-TR" sz="1800" dirty="0"/>
              <a:t>')”  yaklaşımının bir örneği olarak derslerin tasarımı yapılmaktadır. </a:t>
            </a:r>
            <a:endParaRPr lang="tr-TR" sz="1800" dirty="0" smtClean="0"/>
          </a:p>
          <a:p>
            <a:pPr algn="just"/>
            <a:endParaRPr lang="tr-TR" sz="1800" dirty="0"/>
          </a:p>
          <a:p>
            <a:pPr algn="just"/>
            <a:r>
              <a:rPr lang="tr-TR" sz="1800" dirty="0" smtClean="0"/>
              <a:t>Bağlayıcı </a:t>
            </a:r>
            <a:r>
              <a:rPr lang="tr-TR" sz="1800" dirty="0"/>
              <a:t>yaklaşıma göre öğrenme, </a:t>
            </a:r>
            <a:r>
              <a:rPr lang="tr-TR" sz="1800" b="1" dirty="0"/>
              <a:t>bilgi kaynaklarının ve ağdaki insanların birbiri ile bağlantı kurmalarıyla</a:t>
            </a:r>
            <a:r>
              <a:rPr lang="tr-TR" sz="1800" dirty="0"/>
              <a:t> gerçekleşmektedir (</a:t>
            </a:r>
            <a:r>
              <a:rPr lang="tr-TR" sz="1800" dirty="0" err="1"/>
              <a:t>Simens</a:t>
            </a:r>
            <a:r>
              <a:rPr lang="tr-TR" sz="1800" dirty="0"/>
              <a:t> (2005). </a:t>
            </a:r>
          </a:p>
          <a:p>
            <a:pPr algn="just"/>
            <a:endParaRPr lang="tr-TR" sz="1800" dirty="0" smtClean="0"/>
          </a:p>
          <a:p>
            <a:pPr algn="just"/>
            <a:endParaRPr lang="tr-TR" sz="1800" dirty="0"/>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6</a:t>
            </a:fld>
            <a:endParaRPr lang="es-ES" altLang="tr-TR"/>
          </a:p>
        </p:txBody>
      </p:sp>
    </p:spTree>
    <p:extLst>
      <p:ext uri="{BB962C8B-B14F-4D97-AF65-F5344CB8AC3E}">
        <p14:creationId xmlns:p14="http://schemas.microsoft.com/office/powerpoint/2010/main" val="3530992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634082"/>
          </a:xfrm>
        </p:spPr>
        <p:txBody>
          <a:bodyPr/>
          <a:lstStyle/>
          <a:p>
            <a:pPr algn="l"/>
            <a:r>
              <a:rPr lang="tr-TR" dirty="0" smtClean="0">
                <a:solidFill>
                  <a:schemeClr val="bg1"/>
                </a:solidFill>
              </a:rPr>
              <a:t>KAÇD Türleri -2</a:t>
            </a:r>
            <a:endParaRPr lang="tr-TR" dirty="0">
              <a:solidFill>
                <a:schemeClr val="bg1"/>
              </a:solidFill>
            </a:endParaRPr>
          </a:p>
        </p:txBody>
      </p:sp>
      <p:sp>
        <p:nvSpPr>
          <p:cNvPr id="3" name="İçerik Yer Tutucusu 2"/>
          <p:cNvSpPr>
            <a:spLocks noGrp="1"/>
          </p:cNvSpPr>
          <p:nvPr>
            <p:ph idx="1"/>
          </p:nvPr>
        </p:nvSpPr>
        <p:spPr>
          <a:xfrm>
            <a:off x="457200" y="1124744"/>
            <a:ext cx="8507288" cy="4781128"/>
          </a:xfrm>
        </p:spPr>
        <p:txBody>
          <a:bodyPr/>
          <a:lstStyle/>
          <a:p>
            <a:pPr algn="just"/>
            <a:r>
              <a:rPr lang="tr-TR" sz="1800" dirty="0"/>
              <a:t>İkinci tip ise </a:t>
            </a:r>
            <a:r>
              <a:rPr lang="tr-TR" sz="1800" b="1" dirty="0" err="1"/>
              <a:t>xMOOC</a:t>
            </a:r>
            <a:r>
              <a:rPr lang="tr-TR" sz="1800" dirty="0"/>
              <a:t> olarak adlandırılmaktadır. </a:t>
            </a:r>
            <a:r>
              <a:rPr lang="tr-TR" sz="1800" dirty="0" err="1"/>
              <a:t>Canada’daki</a:t>
            </a:r>
            <a:r>
              <a:rPr lang="tr-TR" sz="1800" dirty="0"/>
              <a:t> </a:t>
            </a:r>
            <a:r>
              <a:rPr lang="tr-TR" sz="1800" dirty="0" err="1"/>
              <a:t>Abathasca</a:t>
            </a:r>
            <a:r>
              <a:rPr lang="tr-TR" sz="1800" dirty="0"/>
              <a:t> ve </a:t>
            </a:r>
            <a:r>
              <a:rPr lang="tr-TR" sz="1800" dirty="0" err="1"/>
              <a:t>Manitoba</a:t>
            </a:r>
            <a:r>
              <a:rPr lang="tr-TR" sz="1800" dirty="0"/>
              <a:t> Üniversitelerinin çalışmaları bu tip çalışmaların öncüsü durumundadır.  </a:t>
            </a:r>
            <a:endParaRPr lang="tr-TR" sz="1800" dirty="0" smtClean="0"/>
          </a:p>
          <a:p>
            <a:pPr algn="just"/>
            <a:endParaRPr lang="tr-TR" sz="1800" dirty="0"/>
          </a:p>
          <a:p>
            <a:pPr algn="just"/>
            <a:r>
              <a:rPr lang="tr-TR" sz="1800" dirty="0" err="1"/>
              <a:t>xMOOC</a:t>
            </a:r>
            <a:r>
              <a:rPr lang="tr-TR" sz="1800" dirty="0"/>
              <a:t> ( </a:t>
            </a:r>
            <a:r>
              <a:rPr lang="tr-TR" sz="1800" b="1" dirty="0"/>
              <a:t>“x” harfi “</a:t>
            </a:r>
            <a:r>
              <a:rPr lang="tr-TR" sz="1800" b="1" dirty="0" err="1"/>
              <a:t>exponantial</a:t>
            </a:r>
            <a:r>
              <a:rPr lang="tr-TR" sz="1800" b="1" dirty="0"/>
              <a:t>” yani kitlesel katılımı</a:t>
            </a:r>
            <a:r>
              <a:rPr lang="tr-TR" sz="1800" dirty="0"/>
              <a:t> ifade etmektedir -</a:t>
            </a:r>
            <a:r>
              <a:rPr lang="tr-TR" sz="1800" dirty="0" err="1"/>
              <a:t>xKAÇD</a:t>
            </a:r>
            <a:r>
              <a:rPr lang="tr-TR" sz="1800" dirty="0"/>
              <a:t>) </a:t>
            </a:r>
            <a:r>
              <a:rPr lang="tr-TR" sz="1800" b="1" dirty="0" smtClean="0"/>
              <a:t>geleneksel </a:t>
            </a:r>
            <a:r>
              <a:rPr lang="tr-TR" sz="1800" b="1" dirty="0"/>
              <a:t>çevrimiçi öğrenmenin</a:t>
            </a:r>
            <a:r>
              <a:rPr lang="tr-TR" sz="1800" dirty="0"/>
              <a:t> (ders, anlatım, tartışma vb.) </a:t>
            </a:r>
            <a:r>
              <a:rPr lang="tr-TR" sz="1800" b="1" dirty="0"/>
              <a:t>bir değişik sürümü olarak nitelendirilebilirler. </a:t>
            </a:r>
            <a:endParaRPr lang="tr-TR" sz="1800" b="1" dirty="0" smtClean="0"/>
          </a:p>
          <a:p>
            <a:pPr algn="just"/>
            <a:endParaRPr lang="tr-TR" sz="1800" dirty="0"/>
          </a:p>
          <a:p>
            <a:pPr algn="just"/>
            <a:r>
              <a:rPr lang="tr-TR" sz="1800" dirty="0" smtClean="0"/>
              <a:t>Özel </a:t>
            </a:r>
            <a:r>
              <a:rPr lang="tr-TR" sz="1800" dirty="0"/>
              <a:t>işlemlerin bulunduğu </a:t>
            </a:r>
            <a:r>
              <a:rPr lang="tr-TR" sz="1800" b="1" dirty="0"/>
              <a:t>özel mülkiyet içeren bir yazılım platformudur</a:t>
            </a:r>
            <a:r>
              <a:rPr lang="tr-TR" sz="1800" dirty="0"/>
              <a:t>. </a:t>
            </a:r>
          </a:p>
          <a:p>
            <a:pPr algn="just"/>
            <a:endParaRPr lang="tr-TR" sz="1800" dirty="0" smtClean="0"/>
          </a:p>
          <a:p>
            <a:pPr algn="just"/>
            <a:r>
              <a:rPr lang="tr-TR" sz="1800" dirty="0" smtClean="0"/>
              <a:t> </a:t>
            </a:r>
            <a:r>
              <a:rPr lang="tr-TR" sz="1800" dirty="0" err="1"/>
              <a:t>xMOOC</a:t>
            </a:r>
            <a:r>
              <a:rPr lang="tr-TR" sz="1800" dirty="0"/>
              <a:t> gibi ortamların özelliği, </a:t>
            </a:r>
            <a:r>
              <a:rPr lang="tr-TR" sz="1800" b="1" dirty="0"/>
              <a:t>Üniversiteler ile içerik geliştiriciler ve teknoloji sağlayıcılar arasında, sözleşmeye bağlı ticari bir ilişki olmasıdır. </a:t>
            </a:r>
            <a:r>
              <a:rPr lang="tr-TR" sz="1800" dirty="0" err="1"/>
              <a:t>edX</a:t>
            </a:r>
            <a:r>
              <a:rPr lang="tr-TR" sz="1800" dirty="0"/>
              <a:t>, </a:t>
            </a:r>
            <a:r>
              <a:rPr lang="tr-TR" sz="1800" dirty="0" err="1"/>
              <a:t>Coursera</a:t>
            </a:r>
            <a:r>
              <a:rPr lang="tr-TR" sz="1800" dirty="0"/>
              <a:t> ve </a:t>
            </a:r>
            <a:r>
              <a:rPr lang="tr-TR" sz="1800" dirty="0" err="1"/>
              <a:t>Udacity</a:t>
            </a:r>
            <a:r>
              <a:rPr lang="tr-TR" sz="1800" dirty="0"/>
              <a:t> bu tip bir ilişkiye sahip üç büyük platform sağlayıcısıdır. 2013 yılında kurulan İngiltere’deki </a:t>
            </a:r>
            <a:r>
              <a:rPr lang="tr-TR" sz="1800" dirty="0" err="1"/>
              <a:t>FutureLearn</a:t>
            </a:r>
            <a:r>
              <a:rPr lang="tr-TR" sz="1800" dirty="0"/>
              <a:t> ise yine bu gruptadır (</a:t>
            </a:r>
            <a:r>
              <a:rPr lang="tr-TR" sz="1800" dirty="0" err="1"/>
              <a:t>Haggard</a:t>
            </a:r>
            <a:r>
              <a:rPr lang="tr-TR" sz="1800" dirty="0"/>
              <a:t>, 2013). </a:t>
            </a:r>
          </a:p>
          <a:p>
            <a:pPr algn="just"/>
            <a:endParaRPr lang="tr-TR" sz="1800" dirty="0" smtClean="0"/>
          </a:p>
          <a:p>
            <a:pPr algn="just"/>
            <a:endParaRPr lang="tr-TR" sz="1800" dirty="0"/>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7</a:t>
            </a:fld>
            <a:endParaRPr lang="es-ES" altLang="tr-TR"/>
          </a:p>
        </p:txBody>
      </p:sp>
    </p:spTree>
    <p:extLst>
      <p:ext uri="{BB962C8B-B14F-4D97-AF65-F5344CB8AC3E}">
        <p14:creationId xmlns:p14="http://schemas.microsoft.com/office/powerpoint/2010/main" val="3974382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634082"/>
          </a:xfrm>
        </p:spPr>
        <p:txBody>
          <a:bodyPr/>
          <a:lstStyle/>
          <a:p>
            <a:pPr algn="l"/>
            <a:r>
              <a:rPr lang="tr-TR" dirty="0" smtClean="0">
                <a:solidFill>
                  <a:schemeClr val="bg1"/>
                </a:solidFill>
              </a:rPr>
              <a:t>Tarihi Gelişimi</a:t>
            </a:r>
            <a:endParaRPr lang="tr-TR" dirty="0">
              <a:solidFill>
                <a:schemeClr val="bg1"/>
              </a:solidFill>
            </a:endParaRPr>
          </a:p>
        </p:txBody>
      </p:sp>
      <p:sp>
        <p:nvSpPr>
          <p:cNvPr id="3" name="İçerik Yer Tutucusu 2"/>
          <p:cNvSpPr>
            <a:spLocks noGrp="1"/>
          </p:cNvSpPr>
          <p:nvPr>
            <p:ph idx="1"/>
          </p:nvPr>
        </p:nvSpPr>
        <p:spPr>
          <a:xfrm>
            <a:off x="457200" y="1124744"/>
            <a:ext cx="8507288" cy="5400600"/>
          </a:xfrm>
        </p:spPr>
        <p:txBody>
          <a:bodyPr/>
          <a:lstStyle/>
          <a:p>
            <a:pPr algn="just"/>
            <a:r>
              <a:rPr lang="tr-TR" sz="1800" dirty="0" err="1"/>
              <a:t>xKAÇD’lerin</a:t>
            </a:r>
            <a:r>
              <a:rPr lang="tr-TR" sz="1800" dirty="0"/>
              <a:t>, ABD’deki birkaç üniversitenin </a:t>
            </a:r>
            <a:r>
              <a:rPr lang="tr-TR" sz="1800" dirty="0" err="1"/>
              <a:t>Coursea</a:t>
            </a:r>
            <a:r>
              <a:rPr lang="tr-TR" sz="1800" dirty="0"/>
              <a:t> ve </a:t>
            </a:r>
            <a:r>
              <a:rPr lang="tr-TR" sz="1800" dirty="0" err="1"/>
              <a:t>Udacitiy</a:t>
            </a:r>
            <a:r>
              <a:rPr lang="tr-TR" sz="1800" dirty="0"/>
              <a:t> gibi yapılar üzerinden derslerini kullanıcılara sunmadan önce, yani </a:t>
            </a:r>
            <a:r>
              <a:rPr lang="tr-TR" sz="1800" b="1" dirty="0"/>
              <a:t>2011 yılına kadar, pek fazla bilinirlikleri yoktu.  </a:t>
            </a:r>
            <a:endParaRPr lang="tr-TR" sz="1800" b="1" dirty="0" smtClean="0"/>
          </a:p>
          <a:p>
            <a:pPr algn="just"/>
            <a:endParaRPr lang="tr-TR" sz="1800" b="1" dirty="0" smtClean="0"/>
          </a:p>
          <a:p>
            <a:pPr algn="just"/>
            <a:r>
              <a:rPr lang="tr-TR" sz="1800" dirty="0" smtClean="0"/>
              <a:t>İlk </a:t>
            </a:r>
            <a:r>
              <a:rPr lang="tr-TR" sz="1800" dirty="0"/>
              <a:t>zamanlarda ortaya çıkan bağlayıcı </a:t>
            </a:r>
            <a:r>
              <a:rPr lang="tr-TR" sz="1800" dirty="0" err="1"/>
              <a:t>KAÇD’lerin</a:t>
            </a:r>
            <a:r>
              <a:rPr lang="tr-TR" sz="1800" dirty="0"/>
              <a:t> aksine bu ortamlar </a:t>
            </a:r>
            <a:r>
              <a:rPr lang="tr-TR" sz="1800" b="1" dirty="0"/>
              <a:t>çoklu-olarak-merkezileştirilmiş </a:t>
            </a:r>
            <a:r>
              <a:rPr lang="tr-TR" sz="1800" dirty="0"/>
              <a:t>(</a:t>
            </a:r>
            <a:r>
              <a:rPr lang="tr-TR" sz="1800" dirty="0" err="1"/>
              <a:t>hyper-centralised</a:t>
            </a:r>
            <a:r>
              <a:rPr lang="tr-TR" sz="1800" dirty="0"/>
              <a:t>), </a:t>
            </a:r>
            <a:r>
              <a:rPr lang="tr-TR" sz="1800" b="1" dirty="0"/>
              <a:t>içerik tabanlı ve doğrusal olarak tasarlanmışlardır.</a:t>
            </a:r>
            <a:r>
              <a:rPr lang="tr-TR" sz="1800" dirty="0"/>
              <a:t> </a:t>
            </a:r>
            <a:r>
              <a:rPr lang="tr-TR" sz="1800" b="1" dirty="0"/>
              <a:t>Genelde kısa, modüler yapıdaki video-anlatımlar ile bunlardan sonra otomatik olarak gelen, öğrencinin anlama düzeyini ölçmeye yönelik çoktan seçmeli testleri içeren ortamlardır </a:t>
            </a:r>
            <a:r>
              <a:rPr lang="tr-TR" sz="1800" dirty="0"/>
              <a:t>(</a:t>
            </a:r>
            <a:r>
              <a:rPr lang="tr-TR" sz="1800" dirty="0" err="1"/>
              <a:t>Hew</a:t>
            </a:r>
            <a:r>
              <a:rPr lang="tr-TR" sz="1800" dirty="0"/>
              <a:t> ve </a:t>
            </a:r>
            <a:r>
              <a:rPr lang="tr-TR" sz="1800" dirty="0" err="1"/>
              <a:t>Cheung</a:t>
            </a:r>
            <a:r>
              <a:rPr lang="tr-TR" sz="1800" dirty="0"/>
              <a:t>, 2014). </a:t>
            </a:r>
            <a:endParaRPr lang="tr-TR" sz="1800" dirty="0" smtClean="0"/>
          </a:p>
          <a:p>
            <a:pPr algn="just"/>
            <a:endParaRPr lang="tr-TR" sz="1800" dirty="0"/>
          </a:p>
          <a:p>
            <a:pPr algn="just"/>
            <a:r>
              <a:rPr lang="tr-TR" sz="1800" b="1" dirty="0"/>
              <a:t>2012 yılından sonra, </a:t>
            </a:r>
            <a:r>
              <a:rPr lang="tr-TR" sz="1800" dirty="0"/>
              <a:t>birçok üniversite bünyesinde KAÇD oluşturmaya başlamıştır. Giderek yaygınlık kazanan </a:t>
            </a:r>
            <a:r>
              <a:rPr lang="tr-TR" sz="1800" dirty="0" err="1"/>
              <a:t>KAÇD’lere</a:t>
            </a:r>
            <a:r>
              <a:rPr lang="tr-TR" sz="1800" dirty="0"/>
              <a:t> </a:t>
            </a:r>
            <a:r>
              <a:rPr lang="tr-TR" sz="1800" b="1" dirty="0"/>
              <a:t>yükseköğretimdeki birkaç milyon öğrenci kayıt olmuştur</a:t>
            </a:r>
            <a:r>
              <a:rPr lang="tr-TR" sz="1800" dirty="0"/>
              <a:t>. Çünkü </a:t>
            </a:r>
            <a:r>
              <a:rPr lang="tr-TR" sz="1800" dirty="0" err="1"/>
              <a:t>KAÇD’ler</a:t>
            </a:r>
            <a:r>
              <a:rPr lang="tr-TR" sz="1800" dirty="0"/>
              <a:t>, yükseköğretim öğrencilerine, </a:t>
            </a:r>
            <a:r>
              <a:rPr lang="tr-TR" sz="1800" b="1" dirty="0"/>
              <a:t>standart müfredatı ve öğretim yöntemlerini tutarlı bir kalitede ve öğrenci başına daha az maliyetle sunmaktadır</a:t>
            </a:r>
            <a:r>
              <a:rPr lang="tr-TR" sz="1800" dirty="0"/>
              <a:t>. Bu özelliklerinden dolayı </a:t>
            </a:r>
            <a:r>
              <a:rPr lang="tr-TR" sz="1800" dirty="0" err="1"/>
              <a:t>KAÇD’lerin</a:t>
            </a:r>
            <a:r>
              <a:rPr lang="tr-TR" sz="1800" dirty="0"/>
              <a:t> yükseköğretim için faydalı bir yöntem olarak görülmektedir (Norton ve diğerleri, 2013). </a:t>
            </a:r>
          </a:p>
          <a:p>
            <a:pPr algn="just"/>
            <a:endParaRPr lang="tr-TR" sz="1800" dirty="0"/>
          </a:p>
          <a:p>
            <a:pPr algn="just"/>
            <a:endParaRPr lang="tr-TR" sz="1800" dirty="0" smtClean="0"/>
          </a:p>
          <a:p>
            <a:pPr algn="just"/>
            <a:endParaRPr lang="tr-TR" sz="1800" dirty="0"/>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8</a:t>
            </a:fld>
            <a:endParaRPr lang="es-ES" altLang="tr-TR"/>
          </a:p>
        </p:txBody>
      </p:sp>
    </p:spTree>
    <p:extLst>
      <p:ext uri="{BB962C8B-B14F-4D97-AF65-F5344CB8AC3E}">
        <p14:creationId xmlns:p14="http://schemas.microsoft.com/office/powerpoint/2010/main" val="3766917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634082"/>
          </a:xfrm>
        </p:spPr>
        <p:txBody>
          <a:bodyPr/>
          <a:lstStyle/>
          <a:p>
            <a:pPr algn="l"/>
            <a:r>
              <a:rPr lang="tr-TR" dirty="0" smtClean="0">
                <a:solidFill>
                  <a:schemeClr val="bg1"/>
                </a:solidFill>
              </a:rPr>
              <a:t>Türkiye’deki durum</a:t>
            </a:r>
            <a:endParaRPr lang="tr-TR" dirty="0">
              <a:solidFill>
                <a:schemeClr val="bg1"/>
              </a:solidFill>
            </a:endParaRPr>
          </a:p>
        </p:txBody>
      </p:sp>
      <p:sp>
        <p:nvSpPr>
          <p:cNvPr id="3" name="İçerik Yer Tutucusu 2"/>
          <p:cNvSpPr>
            <a:spLocks noGrp="1"/>
          </p:cNvSpPr>
          <p:nvPr>
            <p:ph idx="1"/>
          </p:nvPr>
        </p:nvSpPr>
        <p:spPr>
          <a:xfrm>
            <a:off x="457200" y="1124744"/>
            <a:ext cx="8507288" cy="5400600"/>
          </a:xfrm>
        </p:spPr>
        <p:txBody>
          <a:bodyPr/>
          <a:lstStyle/>
          <a:p>
            <a:pPr algn="just"/>
            <a:r>
              <a:rPr lang="tr-TR" sz="1800" dirty="0"/>
              <a:t>Dünyadaki bu akıma Türkiye’deki üniversiteler de ayak uydurmaya çalışmıştır. Ülkemizde </a:t>
            </a:r>
            <a:r>
              <a:rPr lang="tr-TR" sz="1800" b="1" dirty="0"/>
              <a:t>82 üniversitede açık ve uzaktan eğitim dersleri verilmektedir.</a:t>
            </a:r>
            <a:r>
              <a:rPr lang="tr-TR" sz="1800" dirty="0"/>
              <a:t> Fakat bu üniversiteler </a:t>
            </a:r>
            <a:r>
              <a:rPr lang="tr-TR" sz="1800" b="1" dirty="0"/>
              <a:t>LMS gibi kapalı sistemler </a:t>
            </a:r>
            <a:r>
              <a:rPr lang="tr-TR" sz="1800" dirty="0"/>
              <a:t>kullanmakta ve bu üniversitelerin bir kısmında ön lisans, lisans, lisansüstü ve meslek yüksekokulu kapsamında açık ve uzaktan eğitim hizmeti verilmektedir. Hacettepe Üniversitesi’nde olduğu gibi bazı üniversiteler ise uzaktan eğitim desteğini yalnızca kampüs öğrencilerine sağlanmaktadır (Özbek, 2014). </a:t>
            </a:r>
            <a:endParaRPr lang="tr-TR" sz="1800" dirty="0" smtClean="0"/>
          </a:p>
          <a:p>
            <a:pPr algn="just"/>
            <a:endParaRPr lang="tr-TR" sz="1800" dirty="0"/>
          </a:p>
          <a:p>
            <a:pPr algn="just"/>
            <a:r>
              <a:rPr lang="tr-TR" sz="1800" dirty="0"/>
              <a:t>Türkiye’de Açık Eğitsel Kaynaklara erişim henüz dünyadaki kadar yaygınlaşmamıştır. Birçok üniversite </a:t>
            </a:r>
            <a:r>
              <a:rPr lang="tr-TR" sz="1800" b="1" dirty="0"/>
              <a:t>Açık Ders Konsorsiyumuna </a:t>
            </a:r>
            <a:r>
              <a:rPr lang="tr-TR" sz="1800" dirty="0"/>
              <a:t>üye olmakla beraber </a:t>
            </a:r>
            <a:r>
              <a:rPr lang="tr-TR" sz="1800" dirty="0" smtClean="0"/>
              <a:t>Eskişehir üniversitesi dahil </a:t>
            </a:r>
            <a:r>
              <a:rPr lang="tr-TR" sz="1800" b="1" dirty="0" smtClean="0"/>
              <a:t>sadece </a:t>
            </a:r>
            <a:r>
              <a:rPr lang="tr-TR" sz="1800" b="1" dirty="0"/>
              <a:t>sekiz üniversitenin bazı dersleri herkesin kullanımına açıktır </a:t>
            </a:r>
            <a:r>
              <a:rPr lang="tr-TR" sz="1800" dirty="0"/>
              <a:t>(TÜBA, 2014).  </a:t>
            </a:r>
            <a:endParaRPr lang="tr-TR" sz="1800" dirty="0" smtClean="0"/>
          </a:p>
          <a:p>
            <a:pPr algn="just"/>
            <a:endParaRPr lang="tr-TR" sz="1800" dirty="0"/>
          </a:p>
          <a:p>
            <a:pPr algn="just"/>
            <a:r>
              <a:rPr lang="tr-TR" sz="1800" dirty="0" smtClean="0"/>
              <a:t>Maalesef</a:t>
            </a:r>
            <a:r>
              <a:rPr lang="tr-TR" sz="1800" dirty="0"/>
              <a:t>, </a:t>
            </a:r>
            <a:r>
              <a:rPr lang="tr-TR" sz="1800" dirty="0" smtClean="0"/>
              <a:t>Türkiye’deki açık </a:t>
            </a:r>
            <a:r>
              <a:rPr lang="tr-TR" sz="1800" dirty="0"/>
              <a:t>dersler herhangi bir KAÇD ile kıyaslandığında sayı ve nitelik </a:t>
            </a:r>
            <a:r>
              <a:rPr lang="tr-TR" sz="1800" dirty="0" smtClean="0"/>
              <a:t>olarak yetersiz </a:t>
            </a:r>
            <a:r>
              <a:rPr lang="tr-TR" sz="1800" dirty="0"/>
              <a:t>kalmaktadırlar.</a:t>
            </a:r>
          </a:p>
          <a:p>
            <a:pPr algn="just"/>
            <a:endParaRPr lang="tr-TR" sz="1800" dirty="0"/>
          </a:p>
          <a:p>
            <a:pPr algn="just"/>
            <a:endParaRPr lang="tr-TR" sz="1800" dirty="0"/>
          </a:p>
          <a:p>
            <a:pPr algn="just"/>
            <a:endParaRPr lang="tr-TR" sz="1800" dirty="0" smtClean="0"/>
          </a:p>
          <a:p>
            <a:pPr algn="just"/>
            <a:endParaRPr lang="tr-TR" sz="1800" dirty="0"/>
          </a:p>
          <a:p>
            <a:pPr algn="just"/>
            <a:endParaRPr lang="tr-TR" sz="1800" dirty="0"/>
          </a:p>
        </p:txBody>
      </p:sp>
      <p:sp>
        <p:nvSpPr>
          <p:cNvPr id="4" name="Slayt Numarası Yer Tutucusu 3"/>
          <p:cNvSpPr>
            <a:spLocks noGrp="1"/>
          </p:cNvSpPr>
          <p:nvPr>
            <p:ph type="sldNum" sz="quarter" idx="12"/>
          </p:nvPr>
        </p:nvSpPr>
        <p:spPr/>
        <p:txBody>
          <a:bodyPr/>
          <a:lstStyle/>
          <a:p>
            <a:fld id="{6AEFDBC5-8905-4CC9-90FA-FA91852AE4C8}" type="slidenum">
              <a:rPr lang="es-ES" altLang="tr-TR" smtClean="0"/>
              <a:pPr/>
              <a:t>9</a:t>
            </a:fld>
            <a:endParaRPr lang="es-ES" altLang="tr-TR"/>
          </a:p>
        </p:txBody>
      </p:sp>
    </p:spTree>
    <p:extLst>
      <p:ext uri="{BB962C8B-B14F-4D97-AF65-F5344CB8AC3E}">
        <p14:creationId xmlns:p14="http://schemas.microsoft.com/office/powerpoint/2010/main" val="183321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iseño predeterminado">
  <a:themeElements>
    <a:clrScheme name="Karm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7824</TotalTime>
  <Words>1484</Words>
  <Application>Microsoft Office PowerPoint</Application>
  <PresentationFormat>Ekran Gösterisi (4:3)</PresentationFormat>
  <Paragraphs>170</Paragraphs>
  <Slides>21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Cambria Math</vt:lpstr>
      <vt:lpstr>Courier New</vt:lpstr>
      <vt:lpstr>Diseño predeterminado</vt:lpstr>
      <vt:lpstr>KAÇD: Açık ve Uzaktan Eğitim Ortamları Üzerine Bir Değerlendirme </vt:lpstr>
      <vt:lpstr>KAÇD</vt:lpstr>
      <vt:lpstr>KAÇD</vt:lpstr>
      <vt:lpstr>Dünyada KAÇD’ler</vt:lpstr>
      <vt:lpstr>Dünyada KAÇD’ler</vt:lpstr>
      <vt:lpstr>KAÇD Türleri -1</vt:lpstr>
      <vt:lpstr>KAÇD Türleri -2</vt:lpstr>
      <vt:lpstr>Tarihi Gelişimi</vt:lpstr>
      <vt:lpstr>Türkiye’deki durum</vt:lpstr>
      <vt:lpstr>Farkları</vt:lpstr>
      <vt:lpstr>Araştırmanın amacı</vt:lpstr>
      <vt:lpstr>Yöntem </vt:lpstr>
      <vt:lpstr>Sonuçlar </vt:lpstr>
      <vt:lpstr>Sonuçlar </vt:lpstr>
      <vt:lpstr>Sonuçlar </vt:lpstr>
      <vt:lpstr>Sonuçlar </vt:lpstr>
      <vt:lpstr>Sonuçlar </vt:lpstr>
      <vt:lpstr>Sonuçlar </vt:lpstr>
      <vt:lpstr>Sonuçlar </vt:lpstr>
      <vt:lpstr>Sonuçlar </vt:lpstr>
      <vt:lpstr>PowerPoint Sunusu</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Zehra SAYIN</cp:lastModifiedBy>
  <cp:revision>738</cp:revision>
  <dcterms:created xsi:type="dcterms:W3CDTF">2010-05-23T14:28:12Z</dcterms:created>
  <dcterms:modified xsi:type="dcterms:W3CDTF">2015-04-08T18:31:54Z</dcterms:modified>
</cp:coreProperties>
</file>