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61" r:id="rId5"/>
    <p:sldId id="262" r:id="rId6"/>
    <p:sldId id="263" r:id="rId7"/>
    <p:sldId id="273" r:id="rId8"/>
    <p:sldId id="264" r:id="rId9"/>
    <p:sldId id="271" r:id="rId10"/>
    <p:sldId id="265" r:id="rId11"/>
    <p:sldId id="266" r:id="rId12"/>
    <p:sldId id="267" r:id="rId13"/>
    <p:sldId id="268" r:id="rId14"/>
    <p:sldId id="270"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9"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8" d="100"/>
          <a:sy n="118" d="100"/>
        </p:scale>
        <p:origin x="-1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23C25-54C8-4C00-AD14-FFB18B296BDF}" type="doc">
      <dgm:prSet loTypeId="urn:microsoft.com/office/officeart/2005/8/layout/radial5" loCatId="cycle" qsTypeId="urn:microsoft.com/office/officeart/2005/8/quickstyle/simple5" qsCatId="simple" csTypeId="urn:microsoft.com/office/officeart/2005/8/colors/accent0_1" csCatId="mainScheme" phldr="1"/>
      <dgm:spPr/>
      <dgm:t>
        <a:bodyPr/>
        <a:lstStyle/>
        <a:p>
          <a:endParaRPr lang="tr-TR"/>
        </a:p>
      </dgm:t>
    </dgm:pt>
    <dgm:pt modelId="{5A8F1A67-61EE-44B4-99D8-00DD284002E0}">
      <dgm:prSet phldrT="[Metin]" custT="1"/>
      <dgm:spPr/>
      <dgm:t>
        <a:bodyPr/>
        <a:lstStyle/>
        <a:p>
          <a:r>
            <a:rPr lang="tr-TR" sz="1400" b="1" smtClean="0"/>
            <a:t>Kötücül Yazılım </a:t>
          </a:r>
          <a:r>
            <a:rPr lang="tr-TR" sz="1200" b="1" smtClean="0"/>
            <a:t>(Malware)</a:t>
          </a:r>
          <a:endParaRPr lang="tr-TR" sz="1200" b="1" dirty="0"/>
        </a:p>
      </dgm:t>
    </dgm:pt>
    <dgm:pt modelId="{5E9108C3-4664-411F-9E95-AAB1AEDB3E09}" type="parTrans" cxnId="{D3543DDA-4C9A-42BA-AECE-191A6B538987}">
      <dgm:prSet/>
      <dgm:spPr/>
      <dgm:t>
        <a:bodyPr/>
        <a:lstStyle/>
        <a:p>
          <a:endParaRPr lang="tr-TR" b="1">
            <a:solidFill>
              <a:schemeClr val="tx2">
                <a:lumMod val="50000"/>
              </a:schemeClr>
            </a:solidFill>
          </a:endParaRPr>
        </a:p>
      </dgm:t>
    </dgm:pt>
    <dgm:pt modelId="{2D9D9E49-7F7E-456F-A4C5-C87211AFAD78}" type="sibTrans" cxnId="{D3543DDA-4C9A-42BA-AECE-191A6B538987}">
      <dgm:prSet/>
      <dgm:spPr/>
      <dgm:t>
        <a:bodyPr/>
        <a:lstStyle/>
        <a:p>
          <a:endParaRPr lang="tr-TR" b="1">
            <a:solidFill>
              <a:schemeClr val="tx2">
                <a:lumMod val="50000"/>
              </a:schemeClr>
            </a:solidFill>
          </a:endParaRPr>
        </a:p>
      </dgm:t>
    </dgm:pt>
    <dgm:pt modelId="{3BA2E1EF-2647-422A-B24F-28E4D0DD4818}">
      <dgm:prSet phldrT="[Metin]" custT="1"/>
      <dgm:spPr/>
      <dgm:t>
        <a:bodyPr/>
        <a:lstStyle/>
        <a:p>
          <a:r>
            <a:rPr lang="tr-TR" sz="1400" b="1" smtClean="0"/>
            <a:t>Virüs </a:t>
          </a:r>
          <a:r>
            <a:rPr lang="tr-TR" sz="1200" b="1" smtClean="0"/>
            <a:t>(Virus)</a:t>
          </a:r>
          <a:endParaRPr lang="tr-TR" sz="1200" b="1" dirty="0"/>
        </a:p>
      </dgm:t>
    </dgm:pt>
    <dgm:pt modelId="{87D72910-6756-4B9D-AE7D-CFF03FF27185}" type="parTrans" cxnId="{6894B053-A10E-45EE-8641-60F7278C2AB9}">
      <dgm:prSet/>
      <dgm:spPr/>
      <dgm:t>
        <a:bodyPr/>
        <a:lstStyle/>
        <a:p>
          <a:endParaRPr lang="tr-TR" b="1">
            <a:solidFill>
              <a:schemeClr val="tx2">
                <a:lumMod val="50000"/>
              </a:schemeClr>
            </a:solidFill>
          </a:endParaRPr>
        </a:p>
      </dgm:t>
    </dgm:pt>
    <dgm:pt modelId="{2359CDAE-6AA3-4BCA-A801-B6E0F8F7BE41}" type="sibTrans" cxnId="{6894B053-A10E-45EE-8641-60F7278C2AB9}">
      <dgm:prSet/>
      <dgm:spPr/>
      <dgm:t>
        <a:bodyPr/>
        <a:lstStyle/>
        <a:p>
          <a:endParaRPr lang="tr-TR" b="1">
            <a:solidFill>
              <a:schemeClr val="tx2">
                <a:lumMod val="50000"/>
              </a:schemeClr>
            </a:solidFill>
          </a:endParaRPr>
        </a:p>
      </dgm:t>
    </dgm:pt>
    <dgm:pt modelId="{5458031F-66F9-4A11-8617-3A5C91297CBB}">
      <dgm:prSet phldrT="[Metin]" custT="1"/>
      <dgm:spPr/>
      <dgm:t>
        <a:bodyPr/>
        <a:lstStyle/>
        <a:p>
          <a:r>
            <a:rPr lang="tr-TR" sz="1400" b="1" smtClean="0"/>
            <a:t>Truva Atı</a:t>
          </a:r>
          <a:r>
            <a:rPr lang="tr-TR" sz="1200" b="1" smtClean="0"/>
            <a:t> (Trojan)</a:t>
          </a:r>
          <a:endParaRPr lang="tr-TR" sz="1200" b="1" dirty="0"/>
        </a:p>
      </dgm:t>
    </dgm:pt>
    <dgm:pt modelId="{E0C08BFD-7C2E-446B-9513-6537C4437C14}" type="parTrans" cxnId="{44128C28-26A4-4385-9040-6C783FE34A7B}">
      <dgm:prSet/>
      <dgm:spPr/>
      <dgm:t>
        <a:bodyPr/>
        <a:lstStyle/>
        <a:p>
          <a:endParaRPr lang="tr-TR" b="1">
            <a:solidFill>
              <a:schemeClr val="tx2">
                <a:lumMod val="50000"/>
              </a:schemeClr>
            </a:solidFill>
          </a:endParaRPr>
        </a:p>
      </dgm:t>
    </dgm:pt>
    <dgm:pt modelId="{DDC35772-3389-4999-8467-430076831853}" type="sibTrans" cxnId="{44128C28-26A4-4385-9040-6C783FE34A7B}">
      <dgm:prSet/>
      <dgm:spPr/>
      <dgm:t>
        <a:bodyPr/>
        <a:lstStyle/>
        <a:p>
          <a:endParaRPr lang="tr-TR" b="1">
            <a:solidFill>
              <a:schemeClr val="tx2">
                <a:lumMod val="50000"/>
              </a:schemeClr>
            </a:solidFill>
          </a:endParaRPr>
        </a:p>
      </dgm:t>
    </dgm:pt>
    <dgm:pt modelId="{E1184130-FB3C-4E1F-99C9-F35AD2D3C425}">
      <dgm:prSet phldrT="[Metin]" custT="1"/>
      <dgm:spPr/>
      <dgm:t>
        <a:bodyPr/>
        <a:lstStyle/>
        <a:p>
          <a:r>
            <a:rPr lang="tr-TR" sz="1400" b="1" smtClean="0"/>
            <a:t>Kök Kullanıcı Takımı </a:t>
          </a:r>
          <a:r>
            <a:rPr lang="tr-TR" sz="1200" b="1" smtClean="0"/>
            <a:t>(Rootkit)</a:t>
          </a:r>
          <a:endParaRPr lang="tr-TR" sz="1200" b="1" dirty="0"/>
        </a:p>
      </dgm:t>
    </dgm:pt>
    <dgm:pt modelId="{52E9B0DB-381F-4F4B-B807-B7A0DBD9631E}" type="parTrans" cxnId="{B26EBCE2-19A3-4B0B-A223-1DEE1B19EA9C}">
      <dgm:prSet/>
      <dgm:spPr/>
      <dgm:t>
        <a:bodyPr/>
        <a:lstStyle/>
        <a:p>
          <a:endParaRPr lang="tr-TR" b="1">
            <a:solidFill>
              <a:schemeClr val="tx2">
                <a:lumMod val="50000"/>
              </a:schemeClr>
            </a:solidFill>
          </a:endParaRPr>
        </a:p>
      </dgm:t>
    </dgm:pt>
    <dgm:pt modelId="{A1204996-FE92-446B-9DDF-8402EE145F4B}" type="sibTrans" cxnId="{B26EBCE2-19A3-4B0B-A223-1DEE1B19EA9C}">
      <dgm:prSet/>
      <dgm:spPr/>
      <dgm:t>
        <a:bodyPr/>
        <a:lstStyle/>
        <a:p>
          <a:endParaRPr lang="tr-TR" b="1">
            <a:solidFill>
              <a:schemeClr val="tx2">
                <a:lumMod val="50000"/>
              </a:schemeClr>
            </a:solidFill>
          </a:endParaRPr>
        </a:p>
      </dgm:t>
    </dgm:pt>
    <dgm:pt modelId="{A4DAC35C-FFEE-41B6-9752-9F99D8D0D153}">
      <dgm:prSet phldrT="[Metin]" custT="1"/>
      <dgm:spPr/>
      <dgm:t>
        <a:bodyPr/>
        <a:lstStyle/>
        <a:p>
          <a:r>
            <a:rPr lang="tr-TR" sz="1400" b="1" smtClean="0"/>
            <a:t>Solucan </a:t>
          </a:r>
          <a:r>
            <a:rPr lang="tr-TR" sz="1200" b="1" smtClean="0"/>
            <a:t>(Worm)</a:t>
          </a:r>
          <a:endParaRPr lang="tr-TR" sz="1200" b="1" dirty="0"/>
        </a:p>
      </dgm:t>
    </dgm:pt>
    <dgm:pt modelId="{78956070-2779-45E6-A26F-A6E751846554}" type="parTrans" cxnId="{F79A8C8E-1713-4DC8-8DD7-F50B60DDBF14}">
      <dgm:prSet/>
      <dgm:spPr/>
      <dgm:t>
        <a:bodyPr/>
        <a:lstStyle/>
        <a:p>
          <a:endParaRPr lang="tr-TR" b="1">
            <a:solidFill>
              <a:schemeClr val="tx2">
                <a:lumMod val="50000"/>
              </a:schemeClr>
            </a:solidFill>
          </a:endParaRPr>
        </a:p>
      </dgm:t>
    </dgm:pt>
    <dgm:pt modelId="{1D987DAA-6422-4589-9A35-CA3A095198A9}" type="sibTrans" cxnId="{F79A8C8E-1713-4DC8-8DD7-F50B60DDBF14}">
      <dgm:prSet/>
      <dgm:spPr/>
      <dgm:t>
        <a:bodyPr/>
        <a:lstStyle/>
        <a:p>
          <a:endParaRPr lang="tr-TR" b="1">
            <a:solidFill>
              <a:schemeClr val="tx2">
                <a:lumMod val="50000"/>
              </a:schemeClr>
            </a:solidFill>
          </a:endParaRPr>
        </a:p>
      </dgm:t>
    </dgm:pt>
    <dgm:pt modelId="{D973102B-E02E-4C42-AE8E-BC4E5A6A0772}">
      <dgm:prSet phldrT="[Metin]" custT="1"/>
      <dgm:spPr/>
      <dgm:t>
        <a:bodyPr/>
        <a:lstStyle/>
        <a:p>
          <a:r>
            <a:rPr lang="tr-TR" sz="1400" b="1" smtClean="0"/>
            <a:t>Casus Yazılım </a:t>
          </a:r>
          <a:r>
            <a:rPr lang="tr-TR" sz="1200" b="1" smtClean="0"/>
            <a:t>(Spyware)</a:t>
          </a:r>
          <a:endParaRPr lang="tr-TR" sz="1200" b="1" dirty="0"/>
        </a:p>
      </dgm:t>
    </dgm:pt>
    <dgm:pt modelId="{CE43140F-F280-4428-A1BF-D4D710FCAD55}" type="parTrans" cxnId="{02024F65-3313-4763-9AAF-9EA4B80BC35A}">
      <dgm:prSet/>
      <dgm:spPr/>
      <dgm:t>
        <a:bodyPr/>
        <a:lstStyle/>
        <a:p>
          <a:endParaRPr lang="tr-TR" b="1">
            <a:solidFill>
              <a:schemeClr val="tx2">
                <a:lumMod val="50000"/>
              </a:schemeClr>
            </a:solidFill>
          </a:endParaRPr>
        </a:p>
      </dgm:t>
    </dgm:pt>
    <dgm:pt modelId="{F61240F9-0999-4C30-BF25-B03C1DACF5BA}" type="sibTrans" cxnId="{02024F65-3313-4763-9AAF-9EA4B80BC35A}">
      <dgm:prSet/>
      <dgm:spPr/>
      <dgm:t>
        <a:bodyPr/>
        <a:lstStyle/>
        <a:p>
          <a:endParaRPr lang="tr-TR" b="1">
            <a:solidFill>
              <a:schemeClr val="tx2">
                <a:lumMod val="50000"/>
              </a:schemeClr>
            </a:solidFill>
          </a:endParaRPr>
        </a:p>
      </dgm:t>
    </dgm:pt>
    <dgm:pt modelId="{656053A6-BB7E-4A05-9503-13CF239880FF}">
      <dgm:prSet phldrT="[Metin]" custT="1"/>
      <dgm:spPr/>
      <dgm:t>
        <a:bodyPr/>
        <a:lstStyle/>
        <a:p>
          <a:r>
            <a:rPr lang="tr-TR" sz="1400" b="1" smtClean="0"/>
            <a:t>Reklam Ajanı </a:t>
          </a:r>
          <a:r>
            <a:rPr lang="tr-TR" sz="1200" b="1" smtClean="0"/>
            <a:t>(Adware)</a:t>
          </a:r>
          <a:endParaRPr lang="tr-TR" sz="1200" b="1" dirty="0"/>
        </a:p>
      </dgm:t>
    </dgm:pt>
    <dgm:pt modelId="{F7C08287-3CA4-4A51-8B8A-022E2D876E93}" type="parTrans" cxnId="{7B427995-C18D-477E-A602-1387EB249B89}">
      <dgm:prSet/>
      <dgm:spPr/>
      <dgm:t>
        <a:bodyPr/>
        <a:lstStyle/>
        <a:p>
          <a:endParaRPr lang="tr-TR" b="1">
            <a:solidFill>
              <a:schemeClr val="tx2">
                <a:lumMod val="50000"/>
              </a:schemeClr>
            </a:solidFill>
          </a:endParaRPr>
        </a:p>
      </dgm:t>
    </dgm:pt>
    <dgm:pt modelId="{00FBBDC5-D2A8-4448-A7EA-AF7BA2DA760E}" type="sibTrans" cxnId="{7B427995-C18D-477E-A602-1387EB249B89}">
      <dgm:prSet/>
      <dgm:spPr/>
      <dgm:t>
        <a:bodyPr/>
        <a:lstStyle/>
        <a:p>
          <a:endParaRPr lang="tr-TR" b="1">
            <a:solidFill>
              <a:schemeClr val="tx2">
                <a:lumMod val="50000"/>
              </a:schemeClr>
            </a:solidFill>
          </a:endParaRPr>
        </a:p>
      </dgm:t>
    </dgm:pt>
    <dgm:pt modelId="{5F8B9DA0-5667-437D-A0FE-7D3B2F5C85E3}">
      <dgm:prSet phldrT="[Metin]" custT="1"/>
      <dgm:spPr/>
      <dgm:t>
        <a:bodyPr/>
        <a:lstStyle/>
        <a:p>
          <a:r>
            <a:rPr lang="tr-TR" sz="1400" b="1" dirty="0" smtClean="0"/>
            <a:t>Klavye dinleyici </a:t>
          </a:r>
          <a:r>
            <a:rPr lang="tr-TR" sz="1200" b="1" dirty="0" smtClean="0"/>
            <a:t>(</a:t>
          </a:r>
          <a:r>
            <a:rPr lang="tr-TR" sz="1200" b="1" dirty="0" err="1" smtClean="0"/>
            <a:t>Keylogger</a:t>
          </a:r>
          <a:r>
            <a:rPr lang="tr-TR" sz="1200" b="1" dirty="0" smtClean="0"/>
            <a:t>)</a:t>
          </a:r>
          <a:endParaRPr lang="tr-TR" sz="1200" b="1" dirty="0"/>
        </a:p>
      </dgm:t>
    </dgm:pt>
    <dgm:pt modelId="{EC089248-DBF6-4F9E-8E3F-3A0670FC72FE}" type="parTrans" cxnId="{13801584-BF07-4525-8C98-A35B92B9C240}">
      <dgm:prSet/>
      <dgm:spPr/>
      <dgm:t>
        <a:bodyPr/>
        <a:lstStyle/>
        <a:p>
          <a:endParaRPr lang="tr-TR">
            <a:solidFill>
              <a:schemeClr val="tx2">
                <a:lumMod val="50000"/>
              </a:schemeClr>
            </a:solidFill>
          </a:endParaRPr>
        </a:p>
      </dgm:t>
    </dgm:pt>
    <dgm:pt modelId="{4940FE25-C92A-4FDA-8995-FF37E86CED8E}" type="sibTrans" cxnId="{13801584-BF07-4525-8C98-A35B92B9C240}">
      <dgm:prSet/>
      <dgm:spPr/>
      <dgm:t>
        <a:bodyPr/>
        <a:lstStyle/>
        <a:p>
          <a:endParaRPr lang="tr-TR">
            <a:solidFill>
              <a:schemeClr val="tx2">
                <a:lumMod val="50000"/>
              </a:schemeClr>
            </a:solidFill>
          </a:endParaRPr>
        </a:p>
      </dgm:t>
    </dgm:pt>
    <dgm:pt modelId="{4305A9C9-264B-46DE-B26E-5A17B719D3D4}">
      <dgm:prSet phldrT="[Metin]" custT="1"/>
      <dgm:spPr/>
      <dgm:t>
        <a:bodyPr/>
        <a:lstStyle/>
        <a:p>
          <a:endParaRPr lang="tr-TR" sz="1400" b="1" dirty="0">
            <a:solidFill>
              <a:schemeClr val="tx2">
                <a:lumMod val="50000"/>
              </a:schemeClr>
            </a:solidFill>
          </a:endParaRPr>
        </a:p>
      </dgm:t>
    </dgm:pt>
    <dgm:pt modelId="{7424B19F-3BD0-4BE3-A4D9-D926689906FE}" type="parTrans" cxnId="{43981FD9-E747-4B62-86B3-F60B3395DEDA}">
      <dgm:prSet/>
      <dgm:spPr/>
      <dgm:t>
        <a:bodyPr/>
        <a:lstStyle/>
        <a:p>
          <a:endParaRPr lang="tr-TR">
            <a:solidFill>
              <a:schemeClr val="tx2">
                <a:lumMod val="50000"/>
              </a:schemeClr>
            </a:solidFill>
          </a:endParaRPr>
        </a:p>
      </dgm:t>
    </dgm:pt>
    <dgm:pt modelId="{5FE0D4B5-56FC-42FA-9F66-306E7952BB9F}" type="sibTrans" cxnId="{43981FD9-E747-4B62-86B3-F60B3395DEDA}">
      <dgm:prSet/>
      <dgm:spPr/>
      <dgm:t>
        <a:bodyPr/>
        <a:lstStyle/>
        <a:p>
          <a:endParaRPr lang="tr-TR">
            <a:solidFill>
              <a:schemeClr val="tx2">
                <a:lumMod val="50000"/>
              </a:schemeClr>
            </a:solidFill>
          </a:endParaRPr>
        </a:p>
      </dgm:t>
    </dgm:pt>
    <dgm:pt modelId="{339A00D0-A170-4F13-9C26-195B6CF6171F}" type="pres">
      <dgm:prSet presAssocID="{90F23C25-54C8-4C00-AD14-FFB18B296BDF}" presName="Name0" presStyleCnt="0">
        <dgm:presLayoutVars>
          <dgm:chMax val="1"/>
          <dgm:dir/>
          <dgm:animLvl val="ctr"/>
          <dgm:resizeHandles val="exact"/>
        </dgm:presLayoutVars>
      </dgm:prSet>
      <dgm:spPr/>
      <dgm:t>
        <a:bodyPr/>
        <a:lstStyle/>
        <a:p>
          <a:endParaRPr lang="tr-TR"/>
        </a:p>
      </dgm:t>
    </dgm:pt>
    <dgm:pt modelId="{20933893-FED2-4193-89DC-2902D0086542}" type="pres">
      <dgm:prSet presAssocID="{5A8F1A67-61EE-44B4-99D8-00DD284002E0}" presName="centerShape" presStyleLbl="node0" presStyleIdx="0" presStyleCnt="1"/>
      <dgm:spPr/>
      <dgm:t>
        <a:bodyPr/>
        <a:lstStyle/>
        <a:p>
          <a:endParaRPr lang="tr-TR"/>
        </a:p>
      </dgm:t>
    </dgm:pt>
    <dgm:pt modelId="{5416E008-AA69-4A37-A9F4-8C01BD106086}" type="pres">
      <dgm:prSet presAssocID="{87D72910-6756-4B9D-AE7D-CFF03FF27185}" presName="parTrans" presStyleLbl="sibTrans2D1" presStyleIdx="0" presStyleCnt="7"/>
      <dgm:spPr/>
      <dgm:t>
        <a:bodyPr/>
        <a:lstStyle/>
        <a:p>
          <a:endParaRPr lang="tr-TR"/>
        </a:p>
      </dgm:t>
    </dgm:pt>
    <dgm:pt modelId="{71D26403-CCD7-4CE9-884C-9B436CA4A99C}" type="pres">
      <dgm:prSet presAssocID="{87D72910-6756-4B9D-AE7D-CFF03FF27185}" presName="connectorText" presStyleLbl="sibTrans2D1" presStyleIdx="0" presStyleCnt="7"/>
      <dgm:spPr/>
      <dgm:t>
        <a:bodyPr/>
        <a:lstStyle/>
        <a:p>
          <a:endParaRPr lang="tr-TR"/>
        </a:p>
      </dgm:t>
    </dgm:pt>
    <dgm:pt modelId="{638765C7-AC5B-4F53-9395-37EDD2F69B6E}" type="pres">
      <dgm:prSet presAssocID="{3BA2E1EF-2647-422A-B24F-28E4D0DD4818}" presName="node" presStyleLbl="node1" presStyleIdx="0" presStyleCnt="7">
        <dgm:presLayoutVars>
          <dgm:bulletEnabled val="1"/>
        </dgm:presLayoutVars>
      </dgm:prSet>
      <dgm:spPr/>
      <dgm:t>
        <a:bodyPr/>
        <a:lstStyle/>
        <a:p>
          <a:endParaRPr lang="tr-TR"/>
        </a:p>
      </dgm:t>
    </dgm:pt>
    <dgm:pt modelId="{E2543240-F449-40F4-A0F6-46F1932271AA}" type="pres">
      <dgm:prSet presAssocID="{E0C08BFD-7C2E-446B-9513-6537C4437C14}" presName="parTrans" presStyleLbl="sibTrans2D1" presStyleIdx="1" presStyleCnt="7"/>
      <dgm:spPr/>
      <dgm:t>
        <a:bodyPr/>
        <a:lstStyle/>
        <a:p>
          <a:endParaRPr lang="tr-TR"/>
        </a:p>
      </dgm:t>
    </dgm:pt>
    <dgm:pt modelId="{976D0ADD-6DAB-491F-B805-88C828ACC56A}" type="pres">
      <dgm:prSet presAssocID="{E0C08BFD-7C2E-446B-9513-6537C4437C14}" presName="connectorText" presStyleLbl="sibTrans2D1" presStyleIdx="1" presStyleCnt="7"/>
      <dgm:spPr/>
      <dgm:t>
        <a:bodyPr/>
        <a:lstStyle/>
        <a:p>
          <a:endParaRPr lang="tr-TR"/>
        </a:p>
      </dgm:t>
    </dgm:pt>
    <dgm:pt modelId="{FEC9BA9B-970E-415A-9B11-122D7A675F29}" type="pres">
      <dgm:prSet presAssocID="{5458031F-66F9-4A11-8617-3A5C91297CBB}" presName="node" presStyleLbl="node1" presStyleIdx="1" presStyleCnt="7">
        <dgm:presLayoutVars>
          <dgm:bulletEnabled val="1"/>
        </dgm:presLayoutVars>
      </dgm:prSet>
      <dgm:spPr/>
      <dgm:t>
        <a:bodyPr/>
        <a:lstStyle/>
        <a:p>
          <a:endParaRPr lang="tr-TR"/>
        </a:p>
      </dgm:t>
    </dgm:pt>
    <dgm:pt modelId="{685B6BBC-D0C7-4D74-8237-7FD47C99E63C}" type="pres">
      <dgm:prSet presAssocID="{52E9B0DB-381F-4F4B-B807-B7A0DBD9631E}" presName="parTrans" presStyleLbl="sibTrans2D1" presStyleIdx="2" presStyleCnt="7"/>
      <dgm:spPr/>
      <dgm:t>
        <a:bodyPr/>
        <a:lstStyle/>
        <a:p>
          <a:endParaRPr lang="tr-TR"/>
        </a:p>
      </dgm:t>
    </dgm:pt>
    <dgm:pt modelId="{93998AF1-B870-4C44-B186-D498CAA757D8}" type="pres">
      <dgm:prSet presAssocID="{52E9B0DB-381F-4F4B-B807-B7A0DBD9631E}" presName="connectorText" presStyleLbl="sibTrans2D1" presStyleIdx="2" presStyleCnt="7"/>
      <dgm:spPr/>
      <dgm:t>
        <a:bodyPr/>
        <a:lstStyle/>
        <a:p>
          <a:endParaRPr lang="tr-TR"/>
        </a:p>
      </dgm:t>
    </dgm:pt>
    <dgm:pt modelId="{DC2DD50E-3015-43DC-8BDE-C42620B5022B}" type="pres">
      <dgm:prSet presAssocID="{E1184130-FB3C-4E1F-99C9-F35AD2D3C425}" presName="node" presStyleLbl="node1" presStyleIdx="2" presStyleCnt="7">
        <dgm:presLayoutVars>
          <dgm:bulletEnabled val="1"/>
        </dgm:presLayoutVars>
      </dgm:prSet>
      <dgm:spPr/>
      <dgm:t>
        <a:bodyPr/>
        <a:lstStyle/>
        <a:p>
          <a:endParaRPr lang="tr-TR"/>
        </a:p>
      </dgm:t>
    </dgm:pt>
    <dgm:pt modelId="{E65D2E65-67ED-4563-B2F2-CB7209160B39}" type="pres">
      <dgm:prSet presAssocID="{78956070-2779-45E6-A26F-A6E751846554}" presName="parTrans" presStyleLbl="sibTrans2D1" presStyleIdx="3" presStyleCnt="7" custLinFactNeighborX="5401" custLinFactNeighborY="-5086"/>
      <dgm:spPr/>
      <dgm:t>
        <a:bodyPr/>
        <a:lstStyle/>
        <a:p>
          <a:endParaRPr lang="tr-TR"/>
        </a:p>
      </dgm:t>
    </dgm:pt>
    <dgm:pt modelId="{81581296-4CB2-4460-A49E-3FA47377B65C}" type="pres">
      <dgm:prSet presAssocID="{78956070-2779-45E6-A26F-A6E751846554}" presName="connectorText" presStyleLbl="sibTrans2D1" presStyleIdx="3" presStyleCnt="7"/>
      <dgm:spPr/>
      <dgm:t>
        <a:bodyPr/>
        <a:lstStyle/>
        <a:p>
          <a:endParaRPr lang="tr-TR"/>
        </a:p>
      </dgm:t>
    </dgm:pt>
    <dgm:pt modelId="{5CB3E118-458A-45E1-9429-E753CB64FC47}" type="pres">
      <dgm:prSet presAssocID="{A4DAC35C-FFEE-41B6-9752-9F99D8D0D153}" presName="node" presStyleLbl="node1" presStyleIdx="3" presStyleCnt="7">
        <dgm:presLayoutVars>
          <dgm:bulletEnabled val="1"/>
        </dgm:presLayoutVars>
      </dgm:prSet>
      <dgm:spPr/>
      <dgm:t>
        <a:bodyPr/>
        <a:lstStyle/>
        <a:p>
          <a:endParaRPr lang="tr-TR"/>
        </a:p>
      </dgm:t>
    </dgm:pt>
    <dgm:pt modelId="{189352AC-3F5A-4042-A410-6FBE3DCC8DEC}" type="pres">
      <dgm:prSet presAssocID="{CE43140F-F280-4428-A1BF-D4D710FCAD55}" presName="parTrans" presStyleLbl="sibTrans2D1" presStyleIdx="4" presStyleCnt="7"/>
      <dgm:spPr/>
      <dgm:t>
        <a:bodyPr/>
        <a:lstStyle/>
        <a:p>
          <a:endParaRPr lang="tr-TR"/>
        </a:p>
      </dgm:t>
    </dgm:pt>
    <dgm:pt modelId="{DC2312DA-15B9-4748-B3CD-C35163B4AF81}" type="pres">
      <dgm:prSet presAssocID="{CE43140F-F280-4428-A1BF-D4D710FCAD55}" presName="connectorText" presStyleLbl="sibTrans2D1" presStyleIdx="4" presStyleCnt="7"/>
      <dgm:spPr/>
      <dgm:t>
        <a:bodyPr/>
        <a:lstStyle/>
        <a:p>
          <a:endParaRPr lang="tr-TR"/>
        </a:p>
      </dgm:t>
    </dgm:pt>
    <dgm:pt modelId="{26EE3AF4-CE9C-4997-AE3A-B8F6815B4C92}" type="pres">
      <dgm:prSet presAssocID="{D973102B-E02E-4C42-AE8E-BC4E5A6A0772}" presName="node" presStyleLbl="node1" presStyleIdx="4" presStyleCnt="7">
        <dgm:presLayoutVars>
          <dgm:bulletEnabled val="1"/>
        </dgm:presLayoutVars>
      </dgm:prSet>
      <dgm:spPr/>
      <dgm:t>
        <a:bodyPr/>
        <a:lstStyle/>
        <a:p>
          <a:endParaRPr lang="tr-TR"/>
        </a:p>
      </dgm:t>
    </dgm:pt>
    <dgm:pt modelId="{E9AECBCC-E78F-4768-965F-7B830093ACB3}" type="pres">
      <dgm:prSet presAssocID="{F7C08287-3CA4-4A51-8B8A-022E2D876E93}" presName="parTrans" presStyleLbl="sibTrans2D1" presStyleIdx="5" presStyleCnt="7" custLinFactNeighborX="-6957" custLinFactNeighborY="-6897"/>
      <dgm:spPr/>
      <dgm:t>
        <a:bodyPr/>
        <a:lstStyle/>
        <a:p>
          <a:endParaRPr lang="tr-TR"/>
        </a:p>
      </dgm:t>
    </dgm:pt>
    <dgm:pt modelId="{A35FD8C4-7A32-41B1-BBEE-881485683A01}" type="pres">
      <dgm:prSet presAssocID="{F7C08287-3CA4-4A51-8B8A-022E2D876E93}" presName="connectorText" presStyleLbl="sibTrans2D1" presStyleIdx="5" presStyleCnt="7"/>
      <dgm:spPr/>
      <dgm:t>
        <a:bodyPr/>
        <a:lstStyle/>
        <a:p>
          <a:endParaRPr lang="tr-TR"/>
        </a:p>
      </dgm:t>
    </dgm:pt>
    <dgm:pt modelId="{74490372-3F30-43FB-9EE7-8688E98EBB18}" type="pres">
      <dgm:prSet presAssocID="{656053A6-BB7E-4A05-9503-13CF239880FF}" presName="node" presStyleLbl="node1" presStyleIdx="5" presStyleCnt="7">
        <dgm:presLayoutVars>
          <dgm:bulletEnabled val="1"/>
        </dgm:presLayoutVars>
      </dgm:prSet>
      <dgm:spPr/>
      <dgm:t>
        <a:bodyPr/>
        <a:lstStyle/>
        <a:p>
          <a:endParaRPr lang="tr-TR"/>
        </a:p>
      </dgm:t>
    </dgm:pt>
    <dgm:pt modelId="{ECF4B76B-C771-42DC-A3A2-E182F70CDA46}" type="pres">
      <dgm:prSet presAssocID="{EC089248-DBF6-4F9E-8E3F-3A0670FC72FE}" presName="parTrans" presStyleLbl="sibTrans2D1" presStyleIdx="6" presStyleCnt="7"/>
      <dgm:spPr/>
      <dgm:t>
        <a:bodyPr/>
        <a:lstStyle/>
        <a:p>
          <a:endParaRPr lang="tr-TR"/>
        </a:p>
      </dgm:t>
    </dgm:pt>
    <dgm:pt modelId="{5784CC81-6DD4-4D70-8295-F2D54B83E49A}" type="pres">
      <dgm:prSet presAssocID="{EC089248-DBF6-4F9E-8E3F-3A0670FC72FE}" presName="connectorText" presStyleLbl="sibTrans2D1" presStyleIdx="6" presStyleCnt="7"/>
      <dgm:spPr/>
      <dgm:t>
        <a:bodyPr/>
        <a:lstStyle/>
        <a:p>
          <a:endParaRPr lang="tr-TR"/>
        </a:p>
      </dgm:t>
    </dgm:pt>
    <dgm:pt modelId="{C36DEA3F-1EF0-4CCF-9C2D-95F144E2DB29}" type="pres">
      <dgm:prSet presAssocID="{5F8B9DA0-5667-437D-A0FE-7D3B2F5C85E3}" presName="node" presStyleLbl="node1" presStyleIdx="6" presStyleCnt="7">
        <dgm:presLayoutVars>
          <dgm:bulletEnabled val="1"/>
        </dgm:presLayoutVars>
      </dgm:prSet>
      <dgm:spPr/>
      <dgm:t>
        <a:bodyPr/>
        <a:lstStyle/>
        <a:p>
          <a:endParaRPr lang="tr-TR"/>
        </a:p>
      </dgm:t>
    </dgm:pt>
  </dgm:ptLst>
  <dgm:cxnLst>
    <dgm:cxn modelId="{92980E3C-0C10-4101-831F-2BFA2B5F96DA}" type="presOf" srcId="{52E9B0DB-381F-4F4B-B807-B7A0DBD9631E}" destId="{93998AF1-B870-4C44-B186-D498CAA757D8}" srcOrd="1" destOrd="0" presId="urn:microsoft.com/office/officeart/2005/8/layout/radial5"/>
    <dgm:cxn modelId="{2A279086-39C8-4EA1-B25D-1223FCF08EB5}" type="presOf" srcId="{A4DAC35C-FFEE-41B6-9752-9F99D8D0D153}" destId="{5CB3E118-458A-45E1-9429-E753CB64FC47}" srcOrd="0" destOrd="0" presId="urn:microsoft.com/office/officeart/2005/8/layout/radial5"/>
    <dgm:cxn modelId="{F79A8C8E-1713-4DC8-8DD7-F50B60DDBF14}" srcId="{5A8F1A67-61EE-44B4-99D8-00DD284002E0}" destId="{A4DAC35C-FFEE-41B6-9752-9F99D8D0D153}" srcOrd="3" destOrd="0" parTransId="{78956070-2779-45E6-A26F-A6E751846554}" sibTransId="{1D987DAA-6422-4589-9A35-CA3A095198A9}"/>
    <dgm:cxn modelId="{7FFEDF26-A4AE-4470-92C1-CA5DDF54AF0B}" type="presOf" srcId="{D973102B-E02E-4C42-AE8E-BC4E5A6A0772}" destId="{26EE3AF4-CE9C-4997-AE3A-B8F6815B4C92}" srcOrd="0" destOrd="0" presId="urn:microsoft.com/office/officeart/2005/8/layout/radial5"/>
    <dgm:cxn modelId="{30FA0E3C-61D7-4B72-9AEA-C225D9799EB1}" type="presOf" srcId="{CE43140F-F280-4428-A1BF-D4D710FCAD55}" destId="{DC2312DA-15B9-4748-B3CD-C35163B4AF81}" srcOrd="1" destOrd="0" presId="urn:microsoft.com/office/officeart/2005/8/layout/radial5"/>
    <dgm:cxn modelId="{B26EBCE2-19A3-4B0B-A223-1DEE1B19EA9C}" srcId="{5A8F1A67-61EE-44B4-99D8-00DD284002E0}" destId="{E1184130-FB3C-4E1F-99C9-F35AD2D3C425}" srcOrd="2" destOrd="0" parTransId="{52E9B0DB-381F-4F4B-B807-B7A0DBD9631E}" sibTransId="{A1204996-FE92-446B-9DDF-8402EE145F4B}"/>
    <dgm:cxn modelId="{889F822B-6DED-40D8-B8EF-A64736223323}" type="presOf" srcId="{90F23C25-54C8-4C00-AD14-FFB18B296BDF}" destId="{339A00D0-A170-4F13-9C26-195B6CF6171F}" srcOrd="0" destOrd="0" presId="urn:microsoft.com/office/officeart/2005/8/layout/radial5"/>
    <dgm:cxn modelId="{19958C30-E049-4877-A2D6-0FD2CDA7ADC9}" type="presOf" srcId="{E1184130-FB3C-4E1F-99C9-F35AD2D3C425}" destId="{DC2DD50E-3015-43DC-8BDE-C42620B5022B}" srcOrd="0" destOrd="0" presId="urn:microsoft.com/office/officeart/2005/8/layout/radial5"/>
    <dgm:cxn modelId="{68CF5503-956D-4DE5-85A9-9C49A803AAC8}" type="presOf" srcId="{EC089248-DBF6-4F9E-8E3F-3A0670FC72FE}" destId="{5784CC81-6DD4-4D70-8295-F2D54B83E49A}" srcOrd="1" destOrd="0" presId="urn:microsoft.com/office/officeart/2005/8/layout/radial5"/>
    <dgm:cxn modelId="{7CA04A1A-9185-4A8D-A006-6FBD9AA02AD2}" type="presOf" srcId="{87D72910-6756-4B9D-AE7D-CFF03FF27185}" destId="{5416E008-AA69-4A37-A9F4-8C01BD106086}" srcOrd="0" destOrd="0" presId="urn:microsoft.com/office/officeart/2005/8/layout/radial5"/>
    <dgm:cxn modelId="{DE235003-6E4B-4971-A1CC-112F79BE20A4}" type="presOf" srcId="{78956070-2779-45E6-A26F-A6E751846554}" destId="{81581296-4CB2-4460-A49E-3FA47377B65C}" srcOrd="1" destOrd="0" presId="urn:microsoft.com/office/officeart/2005/8/layout/radial5"/>
    <dgm:cxn modelId="{BC12CDC9-7057-4495-9FD1-8864B29F6DD1}" type="presOf" srcId="{87D72910-6756-4B9D-AE7D-CFF03FF27185}" destId="{71D26403-CCD7-4CE9-884C-9B436CA4A99C}" srcOrd="1" destOrd="0" presId="urn:microsoft.com/office/officeart/2005/8/layout/radial5"/>
    <dgm:cxn modelId="{26113B40-9F5E-402D-8150-697353CEC8FA}" type="presOf" srcId="{52E9B0DB-381F-4F4B-B807-B7A0DBD9631E}" destId="{685B6BBC-D0C7-4D74-8237-7FD47C99E63C}" srcOrd="0" destOrd="0" presId="urn:microsoft.com/office/officeart/2005/8/layout/radial5"/>
    <dgm:cxn modelId="{E838103A-424F-4BAC-9DD1-EB4EBC8B3590}" type="presOf" srcId="{5F8B9DA0-5667-437D-A0FE-7D3B2F5C85E3}" destId="{C36DEA3F-1EF0-4CCF-9C2D-95F144E2DB29}" srcOrd="0" destOrd="0" presId="urn:microsoft.com/office/officeart/2005/8/layout/radial5"/>
    <dgm:cxn modelId="{A2BAB18F-5A08-49D6-9126-133B67ECCEB7}" type="presOf" srcId="{E0C08BFD-7C2E-446B-9513-6537C4437C14}" destId="{976D0ADD-6DAB-491F-B805-88C828ACC56A}" srcOrd="1" destOrd="0" presId="urn:microsoft.com/office/officeart/2005/8/layout/radial5"/>
    <dgm:cxn modelId="{64CBE7E6-7206-42D1-A1BF-6351C8D97722}" type="presOf" srcId="{F7C08287-3CA4-4A51-8B8A-022E2D876E93}" destId="{E9AECBCC-E78F-4768-965F-7B830093ACB3}" srcOrd="0" destOrd="0" presId="urn:microsoft.com/office/officeart/2005/8/layout/radial5"/>
    <dgm:cxn modelId="{13801584-BF07-4525-8C98-A35B92B9C240}" srcId="{5A8F1A67-61EE-44B4-99D8-00DD284002E0}" destId="{5F8B9DA0-5667-437D-A0FE-7D3B2F5C85E3}" srcOrd="6" destOrd="0" parTransId="{EC089248-DBF6-4F9E-8E3F-3A0670FC72FE}" sibTransId="{4940FE25-C92A-4FDA-8995-FF37E86CED8E}"/>
    <dgm:cxn modelId="{19EC9FCA-D609-4357-8AFE-1EF87A6C23A9}" type="presOf" srcId="{656053A6-BB7E-4A05-9503-13CF239880FF}" destId="{74490372-3F30-43FB-9EE7-8688E98EBB18}" srcOrd="0" destOrd="0" presId="urn:microsoft.com/office/officeart/2005/8/layout/radial5"/>
    <dgm:cxn modelId="{7B427995-C18D-477E-A602-1387EB249B89}" srcId="{5A8F1A67-61EE-44B4-99D8-00DD284002E0}" destId="{656053A6-BB7E-4A05-9503-13CF239880FF}" srcOrd="5" destOrd="0" parTransId="{F7C08287-3CA4-4A51-8B8A-022E2D876E93}" sibTransId="{00FBBDC5-D2A8-4448-A7EA-AF7BA2DA760E}"/>
    <dgm:cxn modelId="{A9F6D81C-1BD3-4F08-BB2E-88BC0B4A02E4}" type="presOf" srcId="{EC089248-DBF6-4F9E-8E3F-3A0670FC72FE}" destId="{ECF4B76B-C771-42DC-A3A2-E182F70CDA46}" srcOrd="0" destOrd="0" presId="urn:microsoft.com/office/officeart/2005/8/layout/radial5"/>
    <dgm:cxn modelId="{44128C28-26A4-4385-9040-6C783FE34A7B}" srcId="{5A8F1A67-61EE-44B4-99D8-00DD284002E0}" destId="{5458031F-66F9-4A11-8617-3A5C91297CBB}" srcOrd="1" destOrd="0" parTransId="{E0C08BFD-7C2E-446B-9513-6537C4437C14}" sibTransId="{DDC35772-3389-4999-8467-430076831853}"/>
    <dgm:cxn modelId="{C53B28D9-C12F-4C85-8E94-4CB2C3781B19}" type="presOf" srcId="{5A8F1A67-61EE-44B4-99D8-00DD284002E0}" destId="{20933893-FED2-4193-89DC-2902D0086542}" srcOrd="0" destOrd="0" presId="urn:microsoft.com/office/officeart/2005/8/layout/radial5"/>
    <dgm:cxn modelId="{CF2B3842-3993-4611-AEBE-0F6A5ADE35A4}" type="presOf" srcId="{78956070-2779-45E6-A26F-A6E751846554}" destId="{E65D2E65-67ED-4563-B2F2-CB7209160B39}" srcOrd="0" destOrd="0" presId="urn:microsoft.com/office/officeart/2005/8/layout/radial5"/>
    <dgm:cxn modelId="{AE2BF566-A128-41EF-8CA3-4C2D6BC7F76D}" type="presOf" srcId="{3BA2E1EF-2647-422A-B24F-28E4D0DD4818}" destId="{638765C7-AC5B-4F53-9395-37EDD2F69B6E}" srcOrd="0" destOrd="0" presId="urn:microsoft.com/office/officeart/2005/8/layout/radial5"/>
    <dgm:cxn modelId="{C9F564BE-ED40-4625-A661-4312257A9B82}" type="presOf" srcId="{F7C08287-3CA4-4A51-8B8A-022E2D876E93}" destId="{A35FD8C4-7A32-41B1-BBEE-881485683A01}" srcOrd="1" destOrd="0" presId="urn:microsoft.com/office/officeart/2005/8/layout/radial5"/>
    <dgm:cxn modelId="{1EF69692-9BA2-4DCB-A066-6E25BED04C14}" type="presOf" srcId="{E0C08BFD-7C2E-446B-9513-6537C4437C14}" destId="{E2543240-F449-40F4-A0F6-46F1932271AA}" srcOrd="0" destOrd="0" presId="urn:microsoft.com/office/officeart/2005/8/layout/radial5"/>
    <dgm:cxn modelId="{48AB6CF0-0FB3-461A-80FF-A94E1E5B1F9D}" type="presOf" srcId="{5458031F-66F9-4A11-8617-3A5C91297CBB}" destId="{FEC9BA9B-970E-415A-9B11-122D7A675F29}" srcOrd="0" destOrd="0" presId="urn:microsoft.com/office/officeart/2005/8/layout/radial5"/>
    <dgm:cxn modelId="{830935AD-3E8E-470B-A95A-CAC8DF222326}" type="presOf" srcId="{CE43140F-F280-4428-A1BF-D4D710FCAD55}" destId="{189352AC-3F5A-4042-A410-6FBE3DCC8DEC}" srcOrd="0" destOrd="0" presId="urn:microsoft.com/office/officeart/2005/8/layout/radial5"/>
    <dgm:cxn modelId="{D3543DDA-4C9A-42BA-AECE-191A6B538987}" srcId="{90F23C25-54C8-4C00-AD14-FFB18B296BDF}" destId="{5A8F1A67-61EE-44B4-99D8-00DD284002E0}" srcOrd="0" destOrd="0" parTransId="{5E9108C3-4664-411F-9E95-AAB1AEDB3E09}" sibTransId="{2D9D9E49-7F7E-456F-A4C5-C87211AFAD78}"/>
    <dgm:cxn modelId="{6894B053-A10E-45EE-8641-60F7278C2AB9}" srcId="{5A8F1A67-61EE-44B4-99D8-00DD284002E0}" destId="{3BA2E1EF-2647-422A-B24F-28E4D0DD4818}" srcOrd="0" destOrd="0" parTransId="{87D72910-6756-4B9D-AE7D-CFF03FF27185}" sibTransId="{2359CDAE-6AA3-4BCA-A801-B6E0F8F7BE41}"/>
    <dgm:cxn modelId="{43981FD9-E747-4B62-86B3-F60B3395DEDA}" srcId="{90F23C25-54C8-4C00-AD14-FFB18B296BDF}" destId="{4305A9C9-264B-46DE-B26E-5A17B719D3D4}" srcOrd="1" destOrd="0" parTransId="{7424B19F-3BD0-4BE3-A4D9-D926689906FE}" sibTransId="{5FE0D4B5-56FC-42FA-9F66-306E7952BB9F}"/>
    <dgm:cxn modelId="{02024F65-3313-4763-9AAF-9EA4B80BC35A}" srcId="{5A8F1A67-61EE-44B4-99D8-00DD284002E0}" destId="{D973102B-E02E-4C42-AE8E-BC4E5A6A0772}" srcOrd="4" destOrd="0" parTransId="{CE43140F-F280-4428-A1BF-D4D710FCAD55}" sibTransId="{F61240F9-0999-4C30-BF25-B03C1DACF5BA}"/>
    <dgm:cxn modelId="{36153D77-BCB0-471C-940A-DE53AF3C3154}" type="presParOf" srcId="{339A00D0-A170-4F13-9C26-195B6CF6171F}" destId="{20933893-FED2-4193-89DC-2902D0086542}" srcOrd="0" destOrd="0" presId="urn:microsoft.com/office/officeart/2005/8/layout/radial5"/>
    <dgm:cxn modelId="{3ACFB814-B253-4529-A99D-9B7ACB668F4D}" type="presParOf" srcId="{339A00D0-A170-4F13-9C26-195B6CF6171F}" destId="{5416E008-AA69-4A37-A9F4-8C01BD106086}" srcOrd="1" destOrd="0" presId="urn:microsoft.com/office/officeart/2005/8/layout/radial5"/>
    <dgm:cxn modelId="{A3592116-3397-4F3E-82E1-DA18DC99BBC9}" type="presParOf" srcId="{5416E008-AA69-4A37-A9F4-8C01BD106086}" destId="{71D26403-CCD7-4CE9-884C-9B436CA4A99C}" srcOrd="0" destOrd="0" presId="urn:microsoft.com/office/officeart/2005/8/layout/radial5"/>
    <dgm:cxn modelId="{35BF2FF9-99ED-4C27-8DA4-57A50FADBF72}" type="presParOf" srcId="{339A00D0-A170-4F13-9C26-195B6CF6171F}" destId="{638765C7-AC5B-4F53-9395-37EDD2F69B6E}" srcOrd="2" destOrd="0" presId="urn:microsoft.com/office/officeart/2005/8/layout/radial5"/>
    <dgm:cxn modelId="{D236F365-965C-4630-8FE1-7F4CDB085C07}" type="presParOf" srcId="{339A00D0-A170-4F13-9C26-195B6CF6171F}" destId="{E2543240-F449-40F4-A0F6-46F1932271AA}" srcOrd="3" destOrd="0" presId="urn:microsoft.com/office/officeart/2005/8/layout/radial5"/>
    <dgm:cxn modelId="{148440A3-7A8A-40E3-AAFA-9DAF93309DCE}" type="presParOf" srcId="{E2543240-F449-40F4-A0F6-46F1932271AA}" destId="{976D0ADD-6DAB-491F-B805-88C828ACC56A}" srcOrd="0" destOrd="0" presId="urn:microsoft.com/office/officeart/2005/8/layout/radial5"/>
    <dgm:cxn modelId="{3704BA46-AD70-4430-AC1E-561115D75CD6}" type="presParOf" srcId="{339A00D0-A170-4F13-9C26-195B6CF6171F}" destId="{FEC9BA9B-970E-415A-9B11-122D7A675F29}" srcOrd="4" destOrd="0" presId="urn:microsoft.com/office/officeart/2005/8/layout/radial5"/>
    <dgm:cxn modelId="{85B6C52C-D016-49F4-9A67-287830E5EFBC}" type="presParOf" srcId="{339A00D0-A170-4F13-9C26-195B6CF6171F}" destId="{685B6BBC-D0C7-4D74-8237-7FD47C99E63C}" srcOrd="5" destOrd="0" presId="urn:microsoft.com/office/officeart/2005/8/layout/radial5"/>
    <dgm:cxn modelId="{16648C7E-52A6-43CF-8DA6-B6E8FC8F77C9}" type="presParOf" srcId="{685B6BBC-D0C7-4D74-8237-7FD47C99E63C}" destId="{93998AF1-B870-4C44-B186-D498CAA757D8}" srcOrd="0" destOrd="0" presId="urn:microsoft.com/office/officeart/2005/8/layout/radial5"/>
    <dgm:cxn modelId="{FC913D38-A807-42C1-A0EA-92623052AB21}" type="presParOf" srcId="{339A00D0-A170-4F13-9C26-195B6CF6171F}" destId="{DC2DD50E-3015-43DC-8BDE-C42620B5022B}" srcOrd="6" destOrd="0" presId="urn:microsoft.com/office/officeart/2005/8/layout/radial5"/>
    <dgm:cxn modelId="{B5F55B5B-8CC4-414B-AA60-3BADFE10E26B}" type="presParOf" srcId="{339A00D0-A170-4F13-9C26-195B6CF6171F}" destId="{E65D2E65-67ED-4563-B2F2-CB7209160B39}" srcOrd="7" destOrd="0" presId="urn:microsoft.com/office/officeart/2005/8/layout/radial5"/>
    <dgm:cxn modelId="{95C5BDEB-D904-481F-9A23-E21EC7472646}" type="presParOf" srcId="{E65D2E65-67ED-4563-B2F2-CB7209160B39}" destId="{81581296-4CB2-4460-A49E-3FA47377B65C}" srcOrd="0" destOrd="0" presId="urn:microsoft.com/office/officeart/2005/8/layout/radial5"/>
    <dgm:cxn modelId="{2DA1895D-19A2-4CE5-885A-6CEF0FE78BCD}" type="presParOf" srcId="{339A00D0-A170-4F13-9C26-195B6CF6171F}" destId="{5CB3E118-458A-45E1-9429-E753CB64FC47}" srcOrd="8" destOrd="0" presId="urn:microsoft.com/office/officeart/2005/8/layout/radial5"/>
    <dgm:cxn modelId="{BEC5BB75-75F6-4DEE-AAF6-0AAEFD203BB2}" type="presParOf" srcId="{339A00D0-A170-4F13-9C26-195B6CF6171F}" destId="{189352AC-3F5A-4042-A410-6FBE3DCC8DEC}" srcOrd="9" destOrd="0" presId="urn:microsoft.com/office/officeart/2005/8/layout/radial5"/>
    <dgm:cxn modelId="{8909ECBA-4EE3-44A4-AD77-6C8BF6C2A842}" type="presParOf" srcId="{189352AC-3F5A-4042-A410-6FBE3DCC8DEC}" destId="{DC2312DA-15B9-4748-B3CD-C35163B4AF81}" srcOrd="0" destOrd="0" presId="urn:microsoft.com/office/officeart/2005/8/layout/radial5"/>
    <dgm:cxn modelId="{1FC9076D-E77D-4E34-B662-8E4DD51AAB11}" type="presParOf" srcId="{339A00D0-A170-4F13-9C26-195B6CF6171F}" destId="{26EE3AF4-CE9C-4997-AE3A-B8F6815B4C92}" srcOrd="10" destOrd="0" presId="urn:microsoft.com/office/officeart/2005/8/layout/radial5"/>
    <dgm:cxn modelId="{8B3105E7-9548-42C3-B227-B0CDFDD75719}" type="presParOf" srcId="{339A00D0-A170-4F13-9C26-195B6CF6171F}" destId="{E9AECBCC-E78F-4768-965F-7B830093ACB3}" srcOrd="11" destOrd="0" presId="urn:microsoft.com/office/officeart/2005/8/layout/radial5"/>
    <dgm:cxn modelId="{1F3014CA-F58C-4A42-BDE8-EF55293857E0}" type="presParOf" srcId="{E9AECBCC-E78F-4768-965F-7B830093ACB3}" destId="{A35FD8C4-7A32-41B1-BBEE-881485683A01}" srcOrd="0" destOrd="0" presId="urn:microsoft.com/office/officeart/2005/8/layout/radial5"/>
    <dgm:cxn modelId="{E2E2385B-4166-4FAD-AA80-87C4B8C48D40}" type="presParOf" srcId="{339A00D0-A170-4F13-9C26-195B6CF6171F}" destId="{74490372-3F30-43FB-9EE7-8688E98EBB18}" srcOrd="12" destOrd="0" presId="urn:microsoft.com/office/officeart/2005/8/layout/radial5"/>
    <dgm:cxn modelId="{6B0DF1B5-363A-4BA1-B79C-96000F84CAFF}" type="presParOf" srcId="{339A00D0-A170-4F13-9C26-195B6CF6171F}" destId="{ECF4B76B-C771-42DC-A3A2-E182F70CDA46}" srcOrd="13" destOrd="0" presId="urn:microsoft.com/office/officeart/2005/8/layout/radial5"/>
    <dgm:cxn modelId="{5C4A62A3-633D-42CB-9328-A345C9E7E3AC}" type="presParOf" srcId="{ECF4B76B-C771-42DC-A3A2-E182F70CDA46}" destId="{5784CC81-6DD4-4D70-8295-F2D54B83E49A}" srcOrd="0" destOrd="0" presId="urn:microsoft.com/office/officeart/2005/8/layout/radial5"/>
    <dgm:cxn modelId="{2736E7E8-9124-4805-B56D-B4873DD17DDA}" type="presParOf" srcId="{339A00D0-A170-4F13-9C26-195B6CF6171F}" destId="{C36DEA3F-1EF0-4CCF-9C2D-95F144E2DB29}"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1C6DA3-325F-4C0D-A4CC-FBB3E8F2F18F}"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tr-TR"/>
        </a:p>
      </dgm:t>
    </dgm:pt>
    <dgm:pt modelId="{E3696C4D-811D-44EB-8058-A3702F225874}">
      <dgm:prSet phldrT="[Metin]"/>
      <dgm:spPr>
        <a:solidFill>
          <a:srgbClr val="CC3300"/>
        </a:solidFill>
      </dgm:spPr>
      <dgm:t>
        <a:bodyPr/>
        <a:lstStyle/>
        <a:p>
          <a:r>
            <a:rPr lang="tr-TR" b="1" smtClean="0">
              <a:effectLst>
                <a:outerShdw blurRad="38100" dist="38100" dir="2700000" algn="tl">
                  <a:srgbClr val="000000">
                    <a:alpha val="43137"/>
                  </a:srgbClr>
                </a:outerShdw>
              </a:effectLst>
            </a:rPr>
            <a:t>Statik Analiz</a:t>
          </a:r>
          <a:endParaRPr lang="tr-TR" b="1" dirty="0">
            <a:effectLst>
              <a:outerShdw blurRad="38100" dist="38100" dir="2700000" algn="tl">
                <a:srgbClr val="000000">
                  <a:alpha val="43137"/>
                </a:srgbClr>
              </a:outerShdw>
            </a:effectLst>
          </a:endParaRPr>
        </a:p>
      </dgm:t>
    </dgm:pt>
    <dgm:pt modelId="{91FCE474-C921-4B27-8B3F-1C97EBC46814}" type="parTrans" cxnId="{65D51026-1A81-4C0D-8752-FF076A3B0FFC}">
      <dgm:prSet/>
      <dgm:spPr/>
      <dgm:t>
        <a:bodyPr/>
        <a:lstStyle/>
        <a:p>
          <a:endParaRPr lang="tr-TR" b="1">
            <a:solidFill>
              <a:srgbClr val="002060"/>
            </a:solidFill>
            <a:effectLst>
              <a:outerShdw blurRad="38100" dist="38100" dir="2700000" algn="tl">
                <a:srgbClr val="000000">
                  <a:alpha val="43137"/>
                </a:srgbClr>
              </a:outerShdw>
            </a:effectLst>
          </a:endParaRPr>
        </a:p>
      </dgm:t>
    </dgm:pt>
    <dgm:pt modelId="{8C8C51E7-D11A-496D-85C5-81651DC869CF}" type="sibTrans" cxnId="{65D51026-1A81-4C0D-8752-FF076A3B0FFC}">
      <dgm:prSet/>
      <dgm:spPr/>
      <dgm:t>
        <a:bodyPr/>
        <a:lstStyle/>
        <a:p>
          <a:endParaRPr lang="tr-TR" b="1">
            <a:solidFill>
              <a:srgbClr val="002060"/>
            </a:solidFill>
            <a:effectLst>
              <a:outerShdw blurRad="38100" dist="38100" dir="2700000" algn="tl">
                <a:srgbClr val="000000">
                  <a:alpha val="43137"/>
                </a:srgbClr>
              </a:outerShdw>
            </a:effectLst>
          </a:endParaRPr>
        </a:p>
      </dgm:t>
    </dgm:pt>
    <dgm:pt modelId="{58C9BBFE-5EAE-48BD-ABD3-44907DA80AB5}">
      <dgm:prSet phldrT="[Metin]"/>
      <dgm:spPr>
        <a:solidFill>
          <a:srgbClr val="CC3300"/>
        </a:solidFill>
      </dgm:spPr>
      <dgm:t>
        <a:bodyPr/>
        <a:lstStyle/>
        <a:p>
          <a:r>
            <a:rPr lang="tr-TR" b="1" smtClean="0">
              <a:effectLst>
                <a:outerShdw blurRad="38100" dist="38100" dir="2700000" algn="tl">
                  <a:srgbClr val="000000">
                    <a:alpha val="43137"/>
                  </a:srgbClr>
                </a:outerShdw>
              </a:effectLst>
            </a:rPr>
            <a:t>Dinamik/Davranışsal Analiz</a:t>
          </a:r>
          <a:endParaRPr lang="tr-TR" b="1" dirty="0">
            <a:effectLst>
              <a:outerShdw blurRad="38100" dist="38100" dir="2700000" algn="tl">
                <a:srgbClr val="000000">
                  <a:alpha val="43137"/>
                </a:srgbClr>
              </a:outerShdw>
            </a:effectLst>
          </a:endParaRPr>
        </a:p>
      </dgm:t>
    </dgm:pt>
    <dgm:pt modelId="{6D55C174-E5EE-4155-9D2B-F00151AE2403}" type="parTrans" cxnId="{23F750AA-C0F8-4E81-99B9-8CB8FD07D2E7}">
      <dgm:prSet/>
      <dgm:spPr/>
      <dgm:t>
        <a:bodyPr/>
        <a:lstStyle/>
        <a:p>
          <a:endParaRPr lang="tr-TR" b="1">
            <a:solidFill>
              <a:srgbClr val="002060"/>
            </a:solidFill>
            <a:effectLst>
              <a:outerShdw blurRad="38100" dist="38100" dir="2700000" algn="tl">
                <a:srgbClr val="000000">
                  <a:alpha val="43137"/>
                </a:srgbClr>
              </a:outerShdw>
            </a:effectLst>
          </a:endParaRPr>
        </a:p>
      </dgm:t>
    </dgm:pt>
    <dgm:pt modelId="{FF9DD633-6C16-41A3-9A12-0FC7C6F1DA7B}" type="sibTrans" cxnId="{23F750AA-C0F8-4E81-99B9-8CB8FD07D2E7}">
      <dgm:prSet/>
      <dgm:spPr/>
      <dgm:t>
        <a:bodyPr/>
        <a:lstStyle/>
        <a:p>
          <a:endParaRPr lang="tr-TR" b="1">
            <a:solidFill>
              <a:srgbClr val="002060"/>
            </a:solidFill>
            <a:effectLst>
              <a:outerShdw blurRad="38100" dist="38100" dir="2700000" algn="tl">
                <a:srgbClr val="000000">
                  <a:alpha val="43137"/>
                </a:srgbClr>
              </a:outerShdw>
            </a:effectLst>
          </a:endParaRPr>
        </a:p>
      </dgm:t>
    </dgm:pt>
    <dgm:pt modelId="{2748A40C-B7F4-4F00-B352-B97A468E968F}">
      <dgm:prSet phldrT="[Metin]"/>
      <dgm:spPr>
        <a:solidFill>
          <a:srgbClr val="CC3300"/>
        </a:solidFill>
      </dgm:spPr>
      <dgm:t>
        <a:bodyPr/>
        <a:lstStyle/>
        <a:p>
          <a:r>
            <a:rPr lang="tr-TR" b="1" smtClean="0">
              <a:effectLst>
                <a:outerShdw blurRad="38100" dist="38100" dir="2700000" algn="tl">
                  <a:srgbClr val="000000">
                    <a:alpha val="43137"/>
                  </a:srgbClr>
                </a:outerShdw>
              </a:effectLst>
            </a:rPr>
            <a:t>Hibrid Analiz</a:t>
          </a:r>
          <a:endParaRPr lang="tr-TR" b="1" dirty="0">
            <a:effectLst>
              <a:outerShdw blurRad="38100" dist="38100" dir="2700000" algn="tl">
                <a:srgbClr val="000000">
                  <a:alpha val="43137"/>
                </a:srgbClr>
              </a:outerShdw>
            </a:effectLst>
          </a:endParaRPr>
        </a:p>
      </dgm:t>
    </dgm:pt>
    <dgm:pt modelId="{AC82996B-7887-4B9C-B519-AD86BFD8FAA3}" type="parTrans" cxnId="{859B1BD6-D381-42F7-B27F-EDFE1C278938}">
      <dgm:prSet/>
      <dgm:spPr/>
      <dgm:t>
        <a:bodyPr/>
        <a:lstStyle/>
        <a:p>
          <a:endParaRPr lang="tr-TR" b="1">
            <a:solidFill>
              <a:srgbClr val="002060"/>
            </a:solidFill>
            <a:effectLst>
              <a:outerShdw blurRad="38100" dist="38100" dir="2700000" algn="tl">
                <a:srgbClr val="000000">
                  <a:alpha val="43137"/>
                </a:srgbClr>
              </a:outerShdw>
            </a:effectLst>
          </a:endParaRPr>
        </a:p>
      </dgm:t>
    </dgm:pt>
    <dgm:pt modelId="{C890B9E5-7B2E-47F9-8E62-BE1878156DC1}" type="sibTrans" cxnId="{859B1BD6-D381-42F7-B27F-EDFE1C278938}">
      <dgm:prSet/>
      <dgm:spPr/>
      <dgm:t>
        <a:bodyPr/>
        <a:lstStyle/>
        <a:p>
          <a:endParaRPr lang="tr-TR" b="1">
            <a:solidFill>
              <a:srgbClr val="002060"/>
            </a:solidFill>
            <a:effectLst>
              <a:outerShdw blurRad="38100" dist="38100" dir="2700000" algn="tl">
                <a:srgbClr val="000000">
                  <a:alpha val="43137"/>
                </a:srgbClr>
              </a:outerShdw>
            </a:effectLst>
          </a:endParaRPr>
        </a:p>
      </dgm:t>
    </dgm:pt>
    <dgm:pt modelId="{C1433859-D6C9-4CA5-80D3-AF7313A08782}">
      <dgm:prSet phldrT="[Metin]"/>
      <dgm:spPr>
        <a:solidFill>
          <a:srgbClr val="CC3300"/>
        </a:solidFill>
      </dgm:spPr>
      <dgm:t>
        <a:bodyPr/>
        <a:lstStyle/>
        <a:p>
          <a:r>
            <a:rPr lang="tr-TR" b="1" smtClean="0">
              <a:effectLst>
                <a:outerShdw blurRad="38100" dist="38100" dir="2700000" algn="tl">
                  <a:srgbClr val="000000">
                    <a:alpha val="43137"/>
                  </a:srgbClr>
                </a:outerShdw>
              </a:effectLst>
            </a:rPr>
            <a:t>RAM (Bellek) Analizi</a:t>
          </a:r>
          <a:endParaRPr lang="tr-TR" b="1" dirty="0">
            <a:effectLst>
              <a:outerShdw blurRad="38100" dist="38100" dir="2700000" algn="tl">
                <a:srgbClr val="000000">
                  <a:alpha val="43137"/>
                </a:srgbClr>
              </a:outerShdw>
            </a:effectLst>
          </a:endParaRPr>
        </a:p>
      </dgm:t>
    </dgm:pt>
    <dgm:pt modelId="{ADC60531-EECF-4C33-973F-C8CD1BAE5648}" type="parTrans" cxnId="{58833475-8B9C-4888-BE52-97157B5B2159}">
      <dgm:prSet/>
      <dgm:spPr/>
      <dgm:t>
        <a:bodyPr/>
        <a:lstStyle/>
        <a:p>
          <a:endParaRPr lang="tr-TR" b="1">
            <a:solidFill>
              <a:srgbClr val="002060"/>
            </a:solidFill>
            <a:effectLst>
              <a:outerShdw blurRad="38100" dist="38100" dir="2700000" algn="tl">
                <a:srgbClr val="000000">
                  <a:alpha val="43137"/>
                </a:srgbClr>
              </a:outerShdw>
            </a:effectLst>
          </a:endParaRPr>
        </a:p>
      </dgm:t>
    </dgm:pt>
    <dgm:pt modelId="{F58D3B9F-EA67-4125-800C-3068EA408CBA}" type="sibTrans" cxnId="{58833475-8B9C-4888-BE52-97157B5B2159}">
      <dgm:prSet/>
      <dgm:spPr/>
      <dgm:t>
        <a:bodyPr/>
        <a:lstStyle/>
        <a:p>
          <a:endParaRPr lang="tr-TR" b="1">
            <a:solidFill>
              <a:srgbClr val="002060"/>
            </a:solidFill>
            <a:effectLst>
              <a:outerShdw blurRad="38100" dist="38100" dir="2700000" algn="tl">
                <a:srgbClr val="000000">
                  <a:alpha val="43137"/>
                </a:srgbClr>
              </a:outerShdw>
            </a:effectLst>
          </a:endParaRPr>
        </a:p>
      </dgm:t>
    </dgm:pt>
    <dgm:pt modelId="{46886E46-221C-415A-AA69-B5C0A620CEF3}">
      <dgm:prSet phldrT="[Metin]"/>
      <dgm:spPr>
        <a:solidFill>
          <a:srgbClr val="CC3300"/>
        </a:solidFill>
      </dgm:spPr>
      <dgm:t>
        <a:bodyPr/>
        <a:lstStyle/>
        <a:p>
          <a:r>
            <a:rPr lang="tr-TR" b="1" smtClean="0">
              <a:effectLst>
                <a:outerShdw blurRad="38100" dist="38100" dir="2700000" algn="tl">
                  <a:srgbClr val="000000">
                    <a:alpha val="43137"/>
                  </a:srgbClr>
                </a:outerShdw>
              </a:effectLst>
            </a:rPr>
            <a:t>İstatistiksel Analiz</a:t>
          </a:r>
          <a:endParaRPr lang="tr-TR" b="1" dirty="0">
            <a:effectLst>
              <a:outerShdw blurRad="38100" dist="38100" dir="2700000" algn="tl">
                <a:srgbClr val="000000">
                  <a:alpha val="43137"/>
                </a:srgbClr>
              </a:outerShdw>
            </a:effectLst>
          </a:endParaRPr>
        </a:p>
      </dgm:t>
    </dgm:pt>
    <dgm:pt modelId="{7EEDA346-255C-4441-80D9-F44E9DFA3483}" type="parTrans" cxnId="{841EE75D-9FC9-414F-923D-EDA31D838EA2}">
      <dgm:prSet/>
      <dgm:spPr/>
      <dgm:t>
        <a:bodyPr/>
        <a:lstStyle/>
        <a:p>
          <a:endParaRPr lang="tr-TR" b="1">
            <a:solidFill>
              <a:srgbClr val="002060"/>
            </a:solidFill>
            <a:effectLst>
              <a:outerShdw blurRad="38100" dist="38100" dir="2700000" algn="tl">
                <a:srgbClr val="000000">
                  <a:alpha val="43137"/>
                </a:srgbClr>
              </a:outerShdw>
            </a:effectLst>
          </a:endParaRPr>
        </a:p>
      </dgm:t>
    </dgm:pt>
    <dgm:pt modelId="{87220364-7CBE-4393-8AD4-964816E47F00}" type="sibTrans" cxnId="{841EE75D-9FC9-414F-923D-EDA31D838EA2}">
      <dgm:prSet/>
      <dgm:spPr/>
      <dgm:t>
        <a:bodyPr/>
        <a:lstStyle/>
        <a:p>
          <a:endParaRPr lang="tr-TR" b="1">
            <a:solidFill>
              <a:srgbClr val="002060"/>
            </a:solidFill>
            <a:effectLst>
              <a:outerShdw blurRad="38100" dist="38100" dir="2700000" algn="tl">
                <a:srgbClr val="000000">
                  <a:alpha val="43137"/>
                </a:srgbClr>
              </a:outerShdw>
            </a:effectLst>
          </a:endParaRPr>
        </a:p>
      </dgm:t>
    </dgm:pt>
    <dgm:pt modelId="{6A98B45A-33A0-41F6-B385-F7101F54D1FA}">
      <dgm:prSet phldrT="[Metin]"/>
      <dgm:spPr>
        <a:solidFill>
          <a:srgbClr val="CC3300"/>
        </a:solidFill>
      </dgm:spPr>
      <dgm:t>
        <a:bodyPr/>
        <a:lstStyle/>
        <a:p>
          <a:r>
            <a:rPr lang="tr-TR" b="1" smtClean="0">
              <a:effectLst>
                <a:outerShdw blurRad="38100" dist="38100" dir="2700000" algn="tl">
                  <a:srgbClr val="000000">
                    <a:alpha val="43137"/>
                  </a:srgbClr>
                </a:outerShdw>
              </a:effectLst>
            </a:rPr>
            <a:t>Tersine Mühendislik</a:t>
          </a:r>
          <a:endParaRPr lang="tr-TR" b="1" dirty="0">
            <a:effectLst>
              <a:outerShdw blurRad="38100" dist="38100" dir="2700000" algn="tl">
                <a:srgbClr val="000000">
                  <a:alpha val="43137"/>
                </a:srgbClr>
              </a:outerShdw>
            </a:effectLst>
          </a:endParaRPr>
        </a:p>
      </dgm:t>
    </dgm:pt>
    <dgm:pt modelId="{4D2CC729-CF22-44EE-9696-DAF7BB024093}" type="parTrans" cxnId="{35914735-68DE-43C7-89FC-A65A82B47FB2}">
      <dgm:prSet/>
      <dgm:spPr/>
      <dgm:t>
        <a:bodyPr/>
        <a:lstStyle/>
        <a:p>
          <a:endParaRPr lang="tr-TR" b="1">
            <a:solidFill>
              <a:srgbClr val="002060"/>
            </a:solidFill>
            <a:effectLst>
              <a:outerShdw blurRad="38100" dist="38100" dir="2700000" algn="tl">
                <a:srgbClr val="000000">
                  <a:alpha val="43137"/>
                </a:srgbClr>
              </a:outerShdw>
            </a:effectLst>
          </a:endParaRPr>
        </a:p>
      </dgm:t>
    </dgm:pt>
    <dgm:pt modelId="{F5C96573-90BF-4022-B6C1-C1328D03A367}" type="sibTrans" cxnId="{35914735-68DE-43C7-89FC-A65A82B47FB2}">
      <dgm:prSet/>
      <dgm:spPr/>
      <dgm:t>
        <a:bodyPr/>
        <a:lstStyle/>
        <a:p>
          <a:endParaRPr lang="tr-TR" b="1">
            <a:solidFill>
              <a:srgbClr val="002060"/>
            </a:solidFill>
            <a:effectLst>
              <a:outerShdw blurRad="38100" dist="38100" dir="2700000" algn="tl">
                <a:srgbClr val="000000">
                  <a:alpha val="43137"/>
                </a:srgbClr>
              </a:outerShdw>
            </a:effectLst>
          </a:endParaRPr>
        </a:p>
      </dgm:t>
    </dgm:pt>
    <dgm:pt modelId="{37665C9B-314C-4022-8771-9FD4B8B77B50}" type="pres">
      <dgm:prSet presAssocID="{071C6DA3-325F-4C0D-A4CC-FBB3E8F2F18F}" presName="Name0" presStyleCnt="0">
        <dgm:presLayoutVars>
          <dgm:chMax val="7"/>
          <dgm:chPref val="7"/>
          <dgm:dir/>
        </dgm:presLayoutVars>
      </dgm:prSet>
      <dgm:spPr/>
      <dgm:t>
        <a:bodyPr/>
        <a:lstStyle/>
        <a:p>
          <a:endParaRPr lang="tr-TR"/>
        </a:p>
      </dgm:t>
    </dgm:pt>
    <dgm:pt modelId="{EDC32EC9-62B1-47B6-B843-3A74C35B26E1}" type="pres">
      <dgm:prSet presAssocID="{071C6DA3-325F-4C0D-A4CC-FBB3E8F2F18F}" presName="Name1" presStyleCnt="0"/>
      <dgm:spPr/>
      <dgm:t>
        <a:bodyPr/>
        <a:lstStyle/>
        <a:p>
          <a:endParaRPr lang="tr-TR"/>
        </a:p>
      </dgm:t>
    </dgm:pt>
    <dgm:pt modelId="{DA9B7460-8D90-4B6D-9B80-9B95D2369C68}" type="pres">
      <dgm:prSet presAssocID="{071C6DA3-325F-4C0D-A4CC-FBB3E8F2F18F}" presName="cycle" presStyleCnt="0"/>
      <dgm:spPr/>
      <dgm:t>
        <a:bodyPr/>
        <a:lstStyle/>
        <a:p>
          <a:endParaRPr lang="tr-TR"/>
        </a:p>
      </dgm:t>
    </dgm:pt>
    <dgm:pt modelId="{2F5E087F-4B0F-4FFD-8C5C-BBDD91454590}" type="pres">
      <dgm:prSet presAssocID="{071C6DA3-325F-4C0D-A4CC-FBB3E8F2F18F}" presName="srcNode" presStyleLbl="node1" presStyleIdx="0" presStyleCnt="6"/>
      <dgm:spPr/>
      <dgm:t>
        <a:bodyPr/>
        <a:lstStyle/>
        <a:p>
          <a:endParaRPr lang="tr-TR"/>
        </a:p>
      </dgm:t>
    </dgm:pt>
    <dgm:pt modelId="{F5339048-B8F8-4107-A3A8-A5534E06BA3F}" type="pres">
      <dgm:prSet presAssocID="{071C6DA3-325F-4C0D-A4CC-FBB3E8F2F18F}" presName="conn" presStyleLbl="parChTrans1D2" presStyleIdx="0" presStyleCnt="1"/>
      <dgm:spPr/>
      <dgm:t>
        <a:bodyPr/>
        <a:lstStyle/>
        <a:p>
          <a:endParaRPr lang="tr-TR"/>
        </a:p>
      </dgm:t>
    </dgm:pt>
    <dgm:pt modelId="{067A9B0C-97DD-4B32-91A1-4BA4402D9393}" type="pres">
      <dgm:prSet presAssocID="{071C6DA3-325F-4C0D-A4CC-FBB3E8F2F18F}" presName="extraNode" presStyleLbl="node1" presStyleIdx="0" presStyleCnt="6"/>
      <dgm:spPr/>
      <dgm:t>
        <a:bodyPr/>
        <a:lstStyle/>
        <a:p>
          <a:endParaRPr lang="tr-TR"/>
        </a:p>
      </dgm:t>
    </dgm:pt>
    <dgm:pt modelId="{16CFC839-E0AD-476C-80C4-BFE10C0388E0}" type="pres">
      <dgm:prSet presAssocID="{071C6DA3-325F-4C0D-A4CC-FBB3E8F2F18F}" presName="dstNode" presStyleLbl="node1" presStyleIdx="0" presStyleCnt="6"/>
      <dgm:spPr/>
      <dgm:t>
        <a:bodyPr/>
        <a:lstStyle/>
        <a:p>
          <a:endParaRPr lang="tr-TR"/>
        </a:p>
      </dgm:t>
    </dgm:pt>
    <dgm:pt modelId="{6FF9703B-51F8-4D56-AF39-76B754FC5F4D}" type="pres">
      <dgm:prSet presAssocID="{E3696C4D-811D-44EB-8058-A3702F225874}" presName="text_1" presStyleLbl="node1" presStyleIdx="0" presStyleCnt="6">
        <dgm:presLayoutVars>
          <dgm:bulletEnabled val="1"/>
        </dgm:presLayoutVars>
      </dgm:prSet>
      <dgm:spPr/>
      <dgm:t>
        <a:bodyPr/>
        <a:lstStyle/>
        <a:p>
          <a:endParaRPr lang="tr-TR"/>
        </a:p>
      </dgm:t>
    </dgm:pt>
    <dgm:pt modelId="{D076CC8B-215F-4A8A-BA6F-1D842C9D699D}" type="pres">
      <dgm:prSet presAssocID="{E3696C4D-811D-44EB-8058-A3702F225874}" presName="accent_1" presStyleCnt="0"/>
      <dgm:spPr/>
      <dgm:t>
        <a:bodyPr/>
        <a:lstStyle/>
        <a:p>
          <a:endParaRPr lang="tr-TR"/>
        </a:p>
      </dgm:t>
    </dgm:pt>
    <dgm:pt modelId="{AC8BDDCA-DAFC-4FBC-B8D0-AD23B9C26249}" type="pres">
      <dgm:prSet presAssocID="{E3696C4D-811D-44EB-8058-A3702F225874}" presName="accentRepeatNode" presStyleLbl="solidFgAcc1" presStyleIdx="0" presStyleCnt="6"/>
      <dgm:spPr/>
      <dgm:t>
        <a:bodyPr/>
        <a:lstStyle/>
        <a:p>
          <a:endParaRPr lang="tr-TR"/>
        </a:p>
      </dgm:t>
    </dgm:pt>
    <dgm:pt modelId="{15470A10-95F4-42B0-B139-56C095E5E507}" type="pres">
      <dgm:prSet presAssocID="{58C9BBFE-5EAE-48BD-ABD3-44907DA80AB5}" presName="text_2" presStyleLbl="node1" presStyleIdx="1" presStyleCnt="6">
        <dgm:presLayoutVars>
          <dgm:bulletEnabled val="1"/>
        </dgm:presLayoutVars>
      </dgm:prSet>
      <dgm:spPr/>
      <dgm:t>
        <a:bodyPr/>
        <a:lstStyle/>
        <a:p>
          <a:endParaRPr lang="tr-TR"/>
        </a:p>
      </dgm:t>
    </dgm:pt>
    <dgm:pt modelId="{DEB94214-A2F0-4FBE-88E0-EBE07F9137E6}" type="pres">
      <dgm:prSet presAssocID="{58C9BBFE-5EAE-48BD-ABD3-44907DA80AB5}" presName="accent_2" presStyleCnt="0"/>
      <dgm:spPr/>
      <dgm:t>
        <a:bodyPr/>
        <a:lstStyle/>
        <a:p>
          <a:endParaRPr lang="tr-TR"/>
        </a:p>
      </dgm:t>
    </dgm:pt>
    <dgm:pt modelId="{FBCD85EA-6C73-4F8D-AE69-60E1F306DBF2}" type="pres">
      <dgm:prSet presAssocID="{58C9BBFE-5EAE-48BD-ABD3-44907DA80AB5}" presName="accentRepeatNode" presStyleLbl="solidFgAcc1" presStyleIdx="1" presStyleCnt="6"/>
      <dgm:spPr/>
      <dgm:t>
        <a:bodyPr/>
        <a:lstStyle/>
        <a:p>
          <a:endParaRPr lang="tr-TR"/>
        </a:p>
      </dgm:t>
    </dgm:pt>
    <dgm:pt modelId="{378F60C1-CEB6-40FA-BC84-C1D0E5658714}" type="pres">
      <dgm:prSet presAssocID="{2748A40C-B7F4-4F00-B352-B97A468E968F}" presName="text_3" presStyleLbl="node1" presStyleIdx="2" presStyleCnt="6">
        <dgm:presLayoutVars>
          <dgm:bulletEnabled val="1"/>
        </dgm:presLayoutVars>
      </dgm:prSet>
      <dgm:spPr/>
      <dgm:t>
        <a:bodyPr/>
        <a:lstStyle/>
        <a:p>
          <a:endParaRPr lang="tr-TR"/>
        </a:p>
      </dgm:t>
    </dgm:pt>
    <dgm:pt modelId="{573DD50F-2653-4E90-9A21-831C332718E7}" type="pres">
      <dgm:prSet presAssocID="{2748A40C-B7F4-4F00-B352-B97A468E968F}" presName="accent_3" presStyleCnt="0"/>
      <dgm:spPr/>
      <dgm:t>
        <a:bodyPr/>
        <a:lstStyle/>
        <a:p>
          <a:endParaRPr lang="tr-TR"/>
        </a:p>
      </dgm:t>
    </dgm:pt>
    <dgm:pt modelId="{ABCA4165-CD62-4805-AC5D-DB62DCE94D74}" type="pres">
      <dgm:prSet presAssocID="{2748A40C-B7F4-4F00-B352-B97A468E968F}" presName="accentRepeatNode" presStyleLbl="solidFgAcc1" presStyleIdx="2" presStyleCnt="6"/>
      <dgm:spPr/>
      <dgm:t>
        <a:bodyPr/>
        <a:lstStyle/>
        <a:p>
          <a:endParaRPr lang="tr-TR"/>
        </a:p>
      </dgm:t>
    </dgm:pt>
    <dgm:pt modelId="{F358CF0C-4BA1-4002-BFF9-347A2375B175}" type="pres">
      <dgm:prSet presAssocID="{C1433859-D6C9-4CA5-80D3-AF7313A08782}" presName="text_4" presStyleLbl="node1" presStyleIdx="3" presStyleCnt="6">
        <dgm:presLayoutVars>
          <dgm:bulletEnabled val="1"/>
        </dgm:presLayoutVars>
      </dgm:prSet>
      <dgm:spPr/>
      <dgm:t>
        <a:bodyPr/>
        <a:lstStyle/>
        <a:p>
          <a:endParaRPr lang="tr-TR"/>
        </a:p>
      </dgm:t>
    </dgm:pt>
    <dgm:pt modelId="{2587AC34-BB9B-408B-8330-C03BF2776313}" type="pres">
      <dgm:prSet presAssocID="{C1433859-D6C9-4CA5-80D3-AF7313A08782}" presName="accent_4" presStyleCnt="0"/>
      <dgm:spPr/>
      <dgm:t>
        <a:bodyPr/>
        <a:lstStyle/>
        <a:p>
          <a:endParaRPr lang="tr-TR"/>
        </a:p>
      </dgm:t>
    </dgm:pt>
    <dgm:pt modelId="{792EB07A-FF58-4C8F-B68F-2BD257DB19EF}" type="pres">
      <dgm:prSet presAssocID="{C1433859-D6C9-4CA5-80D3-AF7313A08782}" presName="accentRepeatNode" presStyleLbl="solidFgAcc1" presStyleIdx="3" presStyleCnt="6"/>
      <dgm:spPr/>
      <dgm:t>
        <a:bodyPr/>
        <a:lstStyle/>
        <a:p>
          <a:endParaRPr lang="tr-TR"/>
        </a:p>
      </dgm:t>
    </dgm:pt>
    <dgm:pt modelId="{F3A0B719-C102-40F7-BFE9-1414443455C6}" type="pres">
      <dgm:prSet presAssocID="{46886E46-221C-415A-AA69-B5C0A620CEF3}" presName="text_5" presStyleLbl="node1" presStyleIdx="4" presStyleCnt="6">
        <dgm:presLayoutVars>
          <dgm:bulletEnabled val="1"/>
        </dgm:presLayoutVars>
      </dgm:prSet>
      <dgm:spPr/>
      <dgm:t>
        <a:bodyPr/>
        <a:lstStyle/>
        <a:p>
          <a:endParaRPr lang="tr-TR"/>
        </a:p>
      </dgm:t>
    </dgm:pt>
    <dgm:pt modelId="{C8997D60-50CD-4C96-BB6D-54B130F1CCC6}" type="pres">
      <dgm:prSet presAssocID="{46886E46-221C-415A-AA69-B5C0A620CEF3}" presName="accent_5" presStyleCnt="0"/>
      <dgm:spPr/>
      <dgm:t>
        <a:bodyPr/>
        <a:lstStyle/>
        <a:p>
          <a:endParaRPr lang="tr-TR"/>
        </a:p>
      </dgm:t>
    </dgm:pt>
    <dgm:pt modelId="{97AA340A-F341-4D9C-94E5-3F0ED4156D34}" type="pres">
      <dgm:prSet presAssocID="{46886E46-221C-415A-AA69-B5C0A620CEF3}" presName="accentRepeatNode" presStyleLbl="solidFgAcc1" presStyleIdx="4" presStyleCnt="6"/>
      <dgm:spPr/>
      <dgm:t>
        <a:bodyPr/>
        <a:lstStyle/>
        <a:p>
          <a:endParaRPr lang="tr-TR"/>
        </a:p>
      </dgm:t>
    </dgm:pt>
    <dgm:pt modelId="{D7760C23-23F1-4B5A-88A9-105D1ED815E7}" type="pres">
      <dgm:prSet presAssocID="{6A98B45A-33A0-41F6-B385-F7101F54D1FA}" presName="text_6" presStyleLbl="node1" presStyleIdx="5" presStyleCnt="6">
        <dgm:presLayoutVars>
          <dgm:bulletEnabled val="1"/>
        </dgm:presLayoutVars>
      </dgm:prSet>
      <dgm:spPr/>
      <dgm:t>
        <a:bodyPr/>
        <a:lstStyle/>
        <a:p>
          <a:endParaRPr lang="tr-TR"/>
        </a:p>
      </dgm:t>
    </dgm:pt>
    <dgm:pt modelId="{70C89086-468A-4F85-9116-A9126073BF1B}" type="pres">
      <dgm:prSet presAssocID="{6A98B45A-33A0-41F6-B385-F7101F54D1FA}" presName="accent_6" presStyleCnt="0"/>
      <dgm:spPr/>
      <dgm:t>
        <a:bodyPr/>
        <a:lstStyle/>
        <a:p>
          <a:endParaRPr lang="tr-TR"/>
        </a:p>
      </dgm:t>
    </dgm:pt>
    <dgm:pt modelId="{C7497B36-AFB1-4608-B49A-C270F99B2C20}" type="pres">
      <dgm:prSet presAssocID="{6A98B45A-33A0-41F6-B385-F7101F54D1FA}" presName="accentRepeatNode" presStyleLbl="solidFgAcc1" presStyleIdx="5" presStyleCnt="6"/>
      <dgm:spPr/>
      <dgm:t>
        <a:bodyPr/>
        <a:lstStyle/>
        <a:p>
          <a:endParaRPr lang="tr-TR"/>
        </a:p>
      </dgm:t>
    </dgm:pt>
  </dgm:ptLst>
  <dgm:cxnLst>
    <dgm:cxn modelId="{5DD6B214-1134-4130-B520-734A11347CE0}" type="presOf" srcId="{E3696C4D-811D-44EB-8058-A3702F225874}" destId="{6FF9703B-51F8-4D56-AF39-76B754FC5F4D}" srcOrd="0" destOrd="0" presId="urn:microsoft.com/office/officeart/2008/layout/VerticalCurvedList"/>
    <dgm:cxn modelId="{D50C5282-991F-4DBB-A0D6-D5A855B140CD}" type="presOf" srcId="{8C8C51E7-D11A-496D-85C5-81651DC869CF}" destId="{F5339048-B8F8-4107-A3A8-A5534E06BA3F}" srcOrd="0" destOrd="0" presId="urn:microsoft.com/office/officeart/2008/layout/VerticalCurvedList"/>
    <dgm:cxn modelId="{58833475-8B9C-4888-BE52-97157B5B2159}" srcId="{071C6DA3-325F-4C0D-A4CC-FBB3E8F2F18F}" destId="{C1433859-D6C9-4CA5-80D3-AF7313A08782}" srcOrd="3" destOrd="0" parTransId="{ADC60531-EECF-4C33-973F-C8CD1BAE5648}" sibTransId="{F58D3B9F-EA67-4125-800C-3068EA408CBA}"/>
    <dgm:cxn modelId="{65D51026-1A81-4C0D-8752-FF076A3B0FFC}" srcId="{071C6DA3-325F-4C0D-A4CC-FBB3E8F2F18F}" destId="{E3696C4D-811D-44EB-8058-A3702F225874}" srcOrd="0" destOrd="0" parTransId="{91FCE474-C921-4B27-8B3F-1C97EBC46814}" sibTransId="{8C8C51E7-D11A-496D-85C5-81651DC869CF}"/>
    <dgm:cxn modelId="{5B97C55D-899A-4A44-9F92-D46315CBFCE5}" type="presOf" srcId="{46886E46-221C-415A-AA69-B5C0A620CEF3}" destId="{F3A0B719-C102-40F7-BFE9-1414443455C6}" srcOrd="0" destOrd="0" presId="urn:microsoft.com/office/officeart/2008/layout/VerticalCurvedList"/>
    <dgm:cxn modelId="{4EBC1448-49D5-49DB-8FD9-DC48AD2C7A05}" type="presOf" srcId="{C1433859-D6C9-4CA5-80D3-AF7313A08782}" destId="{F358CF0C-4BA1-4002-BFF9-347A2375B175}" srcOrd="0" destOrd="0" presId="urn:microsoft.com/office/officeart/2008/layout/VerticalCurvedList"/>
    <dgm:cxn modelId="{AC4285A2-DCBF-4446-8F89-CB4C9EF16CC0}" type="presOf" srcId="{58C9BBFE-5EAE-48BD-ABD3-44907DA80AB5}" destId="{15470A10-95F4-42B0-B139-56C095E5E507}" srcOrd="0" destOrd="0" presId="urn:microsoft.com/office/officeart/2008/layout/VerticalCurvedList"/>
    <dgm:cxn modelId="{35914735-68DE-43C7-89FC-A65A82B47FB2}" srcId="{071C6DA3-325F-4C0D-A4CC-FBB3E8F2F18F}" destId="{6A98B45A-33A0-41F6-B385-F7101F54D1FA}" srcOrd="5" destOrd="0" parTransId="{4D2CC729-CF22-44EE-9696-DAF7BB024093}" sibTransId="{F5C96573-90BF-4022-B6C1-C1328D03A367}"/>
    <dgm:cxn modelId="{9ED7F429-8EE8-474F-B9C4-5C2C5C0ACAD3}" type="presOf" srcId="{6A98B45A-33A0-41F6-B385-F7101F54D1FA}" destId="{D7760C23-23F1-4B5A-88A9-105D1ED815E7}" srcOrd="0" destOrd="0" presId="urn:microsoft.com/office/officeart/2008/layout/VerticalCurvedList"/>
    <dgm:cxn modelId="{23F750AA-C0F8-4E81-99B9-8CB8FD07D2E7}" srcId="{071C6DA3-325F-4C0D-A4CC-FBB3E8F2F18F}" destId="{58C9BBFE-5EAE-48BD-ABD3-44907DA80AB5}" srcOrd="1" destOrd="0" parTransId="{6D55C174-E5EE-4155-9D2B-F00151AE2403}" sibTransId="{FF9DD633-6C16-41A3-9A12-0FC7C6F1DA7B}"/>
    <dgm:cxn modelId="{841EE75D-9FC9-414F-923D-EDA31D838EA2}" srcId="{071C6DA3-325F-4C0D-A4CC-FBB3E8F2F18F}" destId="{46886E46-221C-415A-AA69-B5C0A620CEF3}" srcOrd="4" destOrd="0" parTransId="{7EEDA346-255C-4441-80D9-F44E9DFA3483}" sibTransId="{87220364-7CBE-4393-8AD4-964816E47F00}"/>
    <dgm:cxn modelId="{4B3B7180-0949-4D46-A945-CDBC510FDDF2}" type="presOf" srcId="{071C6DA3-325F-4C0D-A4CC-FBB3E8F2F18F}" destId="{37665C9B-314C-4022-8771-9FD4B8B77B50}" srcOrd="0" destOrd="0" presId="urn:microsoft.com/office/officeart/2008/layout/VerticalCurvedList"/>
    <dgm:cxn modelId="{1E14B76B-2AEF-4662-A2BB-0AAB3A41AD35}" type="presOf" srcId="{2748A40C-B7F4-4F00-B352-B97A468E968F}" destId="{378F60C1-CEB6-40FA-BC84-C1D0E5658714}" srcOrd="0" destOrd="0" presId="urn:microsoft.com/office/officeart/2008/layout/VerticalCurvedList"/>
    <dgm:cxn modelId="{859B1BD6-D381-42F7-B27F-EDFE1C278938}" srcId="{071C6DA3-325F-4C0D-A4CC-FBB3E8F2F18F}" destId="{2748A40C-B7F4-4F00-B352-B97A468E968F}" srcOrd="2" destOrd="0" parTransId="{AC82996B-7887-4B9C-B519-AD86BFD8FAA3}" sibTransId="{C890B9E5-7B2E-47F9-8E62-BE1878156DC1}"/>
    <dgm:cxn modelId="{88FDDE05-E38B-4D3F-87C8-D83F5C16E15F}" type="presParOf" srcId="{37665C9B-314C-4022-8771-9FD4B8B77B50}" destId="{EDC32EC9-62B1-47B6-B843-3A74C35B26E1}" srcOrd="0" destOrd="0" presId="urn:microsoft.com/office/officeart/2008/layout/VerticalCurvedList"/>
    <dgm:cxn modelId="{CBEC3447-A8ED-4394-85F5-9BC255221878}" type="presParOf" srcId="{EDC32EC9-62B1-47B6-B843-3A74C35B26E1}" destId="{DA9B7460-8D90-4B6D-9B80-9B95D2369C68}" srcOrd="0" destOrd="0" presId="urn:microsoft.com/office/officeart/2008/layout/VerticalCurvedList"/>
    <dgm:cxn modelId="{F2915D56-EE9F-4016-9E36-21D4AAE452A5}" type="presParOf" srcId="{DA9B7460-8D90-4B6D-9B80-9B95D2369C68}" destId="{2F5E087F-4B0F-4FFD-8C5C-BBDD91454590}" srcOrd="0" destOrd="0" presId="urn:microsoft.com/office/officeart/2008/layout/VerticalCurvedList"/>
    <dgm:cxn modelId="{A8889EDA-3213-42C0-B402-8F62C04EE19D}" type="presParOf" srcId="{DA9B7460-8D90-4B6D-9B80-9B95D2369C68}" destId="{F5339048-B8F8-4107-A3A8-A5534E06BA3F}" srcOrd="1" destOrd="0" presId="urn:microsoft.com/office/officeart/2008/layout/VerticalCurvedList"/>
    <dgm:cxn modelId="{910193E5-9823-473A-9737-2E3D401D6CE5}" type="presParOf" srcId="{DA9B7460-8D90-4B6D-9B80-9B95D2369C68}" destId="{067A9B0C-97DD-4B32-91A1-4BA4402D9393}" srcOrd="2" destOrd="0" presId="urn:microsoft.com/office/officeart/2008/layout/VerticalCurvedList"/>
    <dgm:cxn modelId="{BCD72F63-A09F-4491-8BB1-86312B306836}" type="presParOf" srcId="{DA9B7460-8D90-4B6D-9B80-9B95D2369C68}" destId="{16CFC839-E0AD-476C-80C4-BFE10C0388E0}" srcOrd="3" destOrd="0" presId="urn:microsoft.com/office/officeart/2008/layout/VerticalCurvedList"/>
    <dgm:cxn modelId="{17BC9096-47F4-4639-B4D3-5AC5D25FB06A}" type="presParOf" srcId="{EDC32EC9-62B1-47B6-B843-3A74C35B26E1}" destId="{6FF9703B-51F8-4D56-AF39-76B754FC5F4D}" srcOrd="1" destOrd="0" presId="urn:microsoft.com/office/officeart/2008/layout/VerticalCurvedList"/>
    <dgm:cxn modelId="{D8298747-A494-4C5D-9539-D7B8D23BCEA4}" type="presParOf" srcId="{EDC32EC9-62B1-47B6-B843-3A74C35B26E1}" destId="{D076CC8B-215F-4A8A-BA6F-1D842C9D699D}" srcOrd="2" destOrd="0" presId="urn:microsoft.com/office/officeart/2008/layout/VerticalCurvedList"/>
    <dgm:cxn modelId="{7981D779-CB00-4693-89D3-8442C07170A3}" type="presParOf" srcId="{D076CC8B-215F-4A8A-BA6F-1D842C9D699D}" destId="{AC8BDDCA-DAFC-4FBC-B8D0-AD23B9C26249}" srcOrd="0" destOrd="0" presId="urn:microsoft.com/office/officeart/2008/layout/VerticalCurvedList"/>
    <dgm:cxn modelId="{ADE62121-871E-452E-8EA4-5155BD016FEE}" type="presParOf" srcId="{EDC32EC9-62B1-47B6-B843-3A74C35B26E1}" destId="{15470A10-95F4-42B0-B139-56C095E5E507}" srcOrd="3" destOrd="0" presId="urn:microsoft.com/office/officeart/2008/layout/VerticalCurvedList"/>
    <dgm:cxn modelId="{41DAB0AE-11CD-4264-9A54-406C74D2B0BF}" type="presParOf" srcId="{EDC32EC9-62B1-47B6-B843-3A74C35B26E1}" destId="{DEB94214-A2F0-4FBE-88E0-EBE07F9137E6}" srcOrd="4" destOrd="0" presId="urn:microsoft.com/office/officeart/2008/layout/VerticalCurvedList"/>
    <dgm:cxn modelId="{AF58638B-8015-4747-AC24-649E24D4FF45}" type="presParOf" srcId="{DEB94214-A2F0-4FBE-88E0-EBE07F9137E6}" destId="{FBCD85EA-6C73-4F8D-AE69-60E1F306DBF2}" srcOrd="0" destOrd="0" presId="urn:microsoft.com/office/officeart/2008/layout/VerticalCurvedList"/>
    <dgm:cxn modelId="{A3A79BED-F587-4A36-8AC1-6B9446D5F205}" type="presParOf" srcId="{EDC32EC9-62B1-47B6-B843-3A74C35B26E1}" destId="{378F60C1-CEB6-40FA-BC84-C1D0E5658714}" srcOrd="5" destOrd="0" presId="urn:microsoft.com/office/officeart/2008/layout/VerticalCurvedList"/>
    <dgm:cxn modelId="{5B11DF08-AAC9-4E3D-8623-15FFCEC5BF3E}" type="presParOf" srcId="{EDC32EC9-62B1-47B6-B843-3A74C35B26E1}" destId="{573DD50F-2653-4E90-9A21-831C332718E7}" srcOrd="6" destOrd="0" presId="urn:microsoft.com/office/officeart/2008/layout/VerticalCurvedList"/>
    <dgm:cxn modelId="{F48B8C69-029C-464F-936D-B09EC7ED4922}" type="presParOf" srcId="{573DD50F-2653-4E90-9A21-831C332718E7}" destId="{ABCA4165-CD62-4805-AC5D-DB62DCE94D74}" srcOrd="0" destOrd="0" presId="urn:microsoft.com/office/officeart/2008/layout/VerticalCurvedList"/>
    <dgm:cxn modelId="{C560C1E6-900E-4F2A-BC44-BF88EEED09A0}" type="presParOf" srcId="{EDC32EC9-62B1-47B6-B843-3A74C35B26E1}" destId="{F358CF0C-4BA1-4002-BFF9-347A2375B175}" srcOrd="7" destOrd="0" presId="urn:microsoft.com/office/officeart/2008/layout/VerticalCurvedList"/>
    <dgm:cxn modelId="{42927125-D639-4C44-9975-729C0D4796BD}" type="presParOf" srcId="{EDC32EC9-62B1-47B6-B843-3A74C35B26E1}" destId="{2587AC34-BB9B-408B-8330-C03BF2776313}" srcOrd="8" destOrd="0" presId="urn:microsoft.com/office/officeart/2008/layout/VerticalCurvedList"/>
    <dgm:cxn modelId="{9C92517C-CA2A-4BED-B631-DB5B8A6CFA81}" type="presParOf" srcId="{2587AC34-BB9B-408B-8330-C03BF2776313}" destId="{792EB07A-FF58-4C8F-B68F-2BD257DB19EF}" srcOrd="0" destOrd="0" presId="urn:microsoft.com/office/officeart/2008/layout/VerticalCurvedList"/>
    <dgm:cxn modelId="{B915CEB6-BB8F-4625-8860-043FACDE38A9}" type="presParOf" srcId="{EDC32EC9-62B1-47B6-B843-3A74C35B26E1}" destId="{F3A0B719-C102-40F7-BFE9-1414443455C6}" srcOrd="9" destOrd="0" presId="urn:microsoft.com/office/officeart/2008/layout/VerticalCurvedList"/>
    <dgm:cxn modelId="{43CCF0AF-C577-408B-8CF9-B4965B726851}" type="presParOf" srcId="{EDC32EC9-62B1-47B6-B843-3A74C35B26E1}" destId="{C8997D60-50CD-4C96-BB6D-54B130F1CCC6}" srcOrd="10" destOrd="0" presId="urn:microsoft.com/office/officeart/2008/layout/VerticalCurvedList"/>
    <dgm:cxn modelId="{C09D5697-1B55-425E-9F4C-889F01D20521}" type="presParOf" srcId="{C8997D60-50CD-4C96-BB6D-54B130F1CCC6}" destId="{97AA340A-F341-4D9C-94E5-3F0ED4156D34}" srcOrd="0" destOrd="0" presId="urn:microsoft.com/office/officeart/2008/layout/VerticalCurvedList"/>
    <dgm:cxn modelId="{3D50055B-1394-491E-BC7C-8EC53B569386}" type="presParOf" srcId="{EDC32EC9-62B1-47B6-B843-3A74C35B26E1}" destId="{D7760C23-23F1-4B5A-88A9-105D1ED815E7}" srcOrd="11" destOrd="0" presId="urn:microsoft.com/office/officeart/2008/layout/VerticalCurvedList"/>
    <dgm:cxn modelId="{D0DBAD98-31AF-4E00-A60B-8EEBC4189412}" type="presParOf" srcId="{EDC32EC9-62B1-47B6-B843-3A74C35B26E1}" destId="{70C89086-468A-4F85-9116-A9126073BF1B}" srcOrd="12" destOrd="0" presId="urn:microsoft.com/office/officeart/2008/layout/VerticalCurvedList"/>
    <dgm:cxn modelId="{D087B9B8-F90F-406C-819C-DA5F12B15FB0}" type="presParOf" srcId="{70C89086-468A-4F85-9116-A9126073BF1B}" destId="{C7497B36-AFB1-4608-B49A-C270F99B2C2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33893-FED2-4193-89DC-2902D0086542}">
      <dsp:nvSpPr>
        <dsp:cNvPr id="0" name=""/>
        <dsp:cNvSpPr/>
      </dsp:nvSpPr>
      <dsp:spPr>
        <a:xfrm>
          <a:off x="1995602" y="1648172"/>
          <a:ext cx="1265378" cy="126537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Kötücül Yazılım </a:t>
          </a:r>
          <a:r>
            <a:rPr lang="tr-TR" sz="1200" b="1" kern="1200" smtClean="0"/>
            <a:t>(Malware)</a:t>
          </a:r>
          <a:endParaRPr lang="tr-TR" sz="1200" b="1" kern="1200" dirty="0"/>
        </a:p>
      </dsp:txBody>
      <dsp:txXfrm>
        <a:off x="2180912" y="1833482"/>
        <a:ext cx="894758" cy="894758"/>
      </dsp:txXfrm>
    </dsp:sp>
    <dsp:sp modelId="{5416E008-AA69-4A37-A9F4-8C01BD106086}">
      <dsp:nvSpPr>
        <dsp:cNvPr id="0" name=""/>
        <dsp:cNvSpPr/>
      </dsp:nvSpPr>
      <dsp:spPr>
        <a:xfrm rot="16200000">
          <a:off x="2493985" y="1187253"/>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kern="1200">
            <a:solidFill>
              <a:schemeClr val="tx2">
                <a:lumMod val="50000"/>
              </a:schemeClr>
            </a:solidFill>
          </a:endParaRPr>
        </a:p>
      </dsp:txBody>
      <dsp:txXfrm>
        <a:off x="2534277" y="1313591"/>
        <a:ext cx="188028" cy="258136"/>
      </dsp:txXfrm>
    </dsp:sp>
    <dsp:sp modelId="{638765C7-AC5B-4F53-9395-37EDD2F69B6E}">
      <dsp:nvSpPr>
        <dsp:cNvPr id="0" name=""/>
        <dsp:cNvSpPr/>
      </dsp:nvSpPr>
      <dsp:spPr>
        <a:xfrm>
          <a:off x="2058871" y="2516"/>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Virüs </a:t>
          </a:r>
          <a:r>
            <a:rPr lang="tr-TR" sz="1200" b="1" kern="1200" smtClean="0"/>
            <a:t>(Virus)</a:t>
          </a:r>
          <a:endParaRPr lang="tr-TR" sz="1200" b="1" kern="1200" dirty="0"/>
        </a:p>
      </dsp:txBody>
      <dsp:txXfrm>
        <a:off x="2225650" y="169295"/>
        <a:ext cx="805282" cy="805282"/>
      </dsp:txXfrm>
    </dsp:sp>
    <dsp:sp modelId="{E2543240-F449-40F4-A0F6-46F1932271AA}">
      <dsp:nvSpPr>
        <dsp:cNvPr id="0" name=""/>
        <dsp:cNvSpPr/>
      </dsp:nvSpPr>
      <dsp:spPr>
        <a:xfrm rot="19285714">
          <a:off x="3180820" y="1518015"/>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kern="1200">
            <a:solidFill>
              <a:schemeClr val="tx2">
                <a:lumMod val="50000"/>
              </a:schemeClr>
            </a:solidFill>
          </a:endParaRPr>
        </a:p>
      </dsp:txBody>
      <dsp:txXfrm>
        <a:off x="3189610" y="1629183"/>
        <a:ext cx="188028" cy="258136"/>
      </dsp:txXfrm>
    </dsp:sp>
    <dsp:sp modelId="{FEC9BA9B-970E-415A-9B11-122D7A675F29}">
      <dsp:nvSpPr>
        <dsp:cNvPr id="0" name=""/>
        <dsp:cNvSpPr/>
      </dsp:nvSpPr>
      <dsp:spPr>
        <a:xfrm>
          <a:off x="3394963" y="645944"/>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Truva Atı</a:t>
          </a:r>
          <a:r>
            <a:rPr lang="tr-TR" sz="1200" b="1" kern="1200" smtClean="0"/>
            <a:t> (Trojan)</a:t>
          </a:r>
          <a:endParaRPr lang="tr-TR" sz="1200" b="1" kern="1200" dirty="0"/>
        </a:p>
      </dsp:txBody>
      <dsp:txXfrm>
        <a:off x="3561742" y="812723"/>
        <a:ext cx="805282" cy="805282"/>
      </dsp:txXfrm>
    </dsp:sp>
    <dsp:sp modelId="{685B6BBC-D0C7-4D74-8237-7FD47C99E63C}">
      <dsp:nvSpPr>
        <dsp:cNvPr id="0" name=""/>
        <dsp:cNvSpPr/>
      </dsp:nvSpPr>
      <dsp:spPr>
        <a:xfrm rot="771429">
          <a:off x="3350455" y="2261231"/>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kern="1200">
            <a:solidFill>
              <a:schemeClr val="tx2">
                <a:lumMod val="50000"/>
              </a:schemeClr>
            </a:solidFill>
          </a:endParaRPr>
        </a:p>
      </dsp:txBody>
      <dsp:txXfrm>
        <a:off x="3351465" y="2338311"/>
        <a:ext cx="188028" cy="258136"/>
      </dsp:txXfrm>
    </dsp:sp>
    <dsp:sp modelId="{DC2DD50E-3015-43DC-8BDE-C42620B5022B}">
      <dsp:nvSpPr>
        <dsp:cNvPr id="0" name=""/>
        <dsp:cNvSpPr/>
      </dsp:nvSpPr>
      <dsp:spPr>
        <a:xfrm>
          <a:off x="3724950" y="2091713"/>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Kök Kullanıcı Takımı </a:t>
          </a:r>
          <a:r>
            <a:rPr lang="tr-TR" sz="1200" b="1" kern="1200" smtClean="0"/>
            <a:t>(Rootkit)</a:t>
          </a:r>
          <a:endParaRPr lang="tr-TR" sz="1200" b="1" kern="1200" dirty="0"/>
        </a:p>
      </dsp:txBody>
      <dsp:txXfrm>
        <a:off x="3891729" y="2258492"/>
        <a:ext cx="805282" cy="805282"/>
      </dsp:txXfrm>
    </dsp:sp>
    <dsp:sp modelId="{E65D2E65-67ED-4563-B2F2-CB7209160B39}">
      <dsp:nvSpPr>
        <dsp:cNvPr id="0" name=""/>
        <dsp:cNvSpPr/>
      </dsp:nvSpPr>
      <dsp:spPr>
        <a:xfrm rot="3857143">
          <a:off x="2889658" y="2835363"/>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kern="1200">
            <a:solidFill>
              <a:schemeClr val="tx2">
                <a:lumMod val="50000"/>
              </a:schemeClr>
            </a:solidFill>
          </a:endParaRPr>
        </a:p>
      </dsp:txBody>
      <dsp:txXfrm>
        <a:off x="2912468" y="2885107"/>
        <a:ext cx="188028" cy="258136"/>
      </dsp:txXfrm>
    </dsp:sp>
    <dsp:sp modelId="{5CB3E118-458A-45E1-9429-E753CB64FC47}">
      <dsp:nvSpPr>
        <dsp:cNvPr id="0" name=""/>
        <dsp:cNvSpPr/>
      </dsp:nvSpPr>
      <dsp:spPr>
        <a:xfrm>
          <a:off x="2800346" y="3251130"/>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Solucan </a:t>
          </a:r>
          <a:r>
            <a:rPr lang="tr-TR" sz="1200" b="1" kern="1200" smtClean="0"/>
            <a:t>(Worm)</a:t>
          </a:r>
          <a:endParaRPr lang="tr-TR" sz="1200" b="1" kern="1200" dirty="0"/>
        </a:p>
      </dsp:txBody>
      <dsp:txXfrm>
        <a:off x="2967125" y="3417909"/>
        <a:ext cx="805282" cy="805282"/>
      </dsp:txXfrm>
    </dsp:sp>
    <dsp:sp modelId="{189352AC-3F5A-4042-A410-6FBE3DCC8DEC}">
      <dsp:nvSpPr>
        <dsp:cNvPr id="0" name=""/>
        <dsp:cNvSpPr/>
      </dsp:nvSpPr>
      <dsp:spPr>
        <a:xfrm rot="6942857">
          <a:off x="2112821" y="2857244"/>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kern="1200">
            <a:solidFill>
              <a:schemeClr val="tx2">
                <a:lumMod val="50000"/>
              </a:schemeClr>
            </a:solidFill>
          </a:endParaRPr>
        </a:p>
      </dsp:txBody>
      <dsp:txXfrm rot="10800000">
        <a:off x="2170595" y="2906988"/>
        <a:ext cx="188028" cy="258136"/>
      </dsp:txXfrm>
    </dsp:sp>
    <dsp:sp modelId="{26EE3AF4-CE9C-4997-AE3A-B8F6815B4C92}">
      <dsp:nvSpPr>
        <dsp:cNvPr id="0" name=""/>
        <dsp:cNvSpPr/>
      </dsp:nvSpPr>
      <dsp:spPr>
        <a:xfrm>
          <a:off x="1317396" y="3251130"/>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Casus Yazılım </a:t>
          </a:r>
          <a:r>
            <a:rPr lang="tr-TR" sz="1200" b="1" kern="1200" smtClean="0"/>
            <a:t>(Spyware)</a:t>
          </a:r>
          <a:endParaRPr lang="tr-TR" sz="1200" b="1" kern="1200" dirty="0"/>
        </a:p>
      </dsp:txBody>
      <dsp:txXfrm>
        <a:off x="1484175" y="3417909"/>
        <a:ext cx="805282" cy="805282"/>
      </dsp:txXfrm>
    </dsp:sp>
    <dsp:sp modelId="{E9AECBCC-E78F-4768-965F-7B830093ACB3}">
      <dsp:nvSpPr>
        <dsp:cNvPr id="0" name=""/>
        <dsp:cNvSpPr/>
      </dsp:nvSpPr>
      <dsp:spPr>
        <a:xfrm rot="10028571">
          <a:off x="1618829" y="2231558"/>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b="1" kern="1200">
            <a:solidFill>
              <a:schemeClr val="tx2">
                <a:lumMod val="50000"/>
              </a:schemeClr>
            </a:solidFill>
          </a:endParaRPr>
        </a:p>
      </dsp:txBody>
      <dsp:txXfrm rot="10800000">
        <a:off x="1698403" y="2308638"/>
        <a:ext cx="188028" cy="258136"/>
      </dsp:txXfrm>
    </dsp:sp>
    <dsp:sp modelId="{74490372-3F30-43FB-9EE7-8688E98EBB18}">
      <dsp:nvSpPr>
        <dsp:cNvPr id="0" name=""/>
        <dsp:cNvSpPr/>
      </dsp:nvSpPr>
      <dsp:spPr>
        <a:xfrm>
          <a:off x="392792" y="2091713"/>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Reklam Ajanı </a:t>
          </a:r>
          <a:r>
            <a:rPr lang="tr-TR" sz="1200" b="1" kern="1200" smtClean="0"/>
            <a:t>(Adware)</a:t>
          </a:r>
          <a:endParaRPr lang="tr-TR" sz="1200" b="1" kern="1200" dirty="0"/>
        </a:p>
      </dsp:txBody>
      <dsp:txXfrm>
        <a:off x="559571" y="2258492"/>
        <a:ext cx="805282" cy="805282"/>
      </dsp:txXfrm>
    </dsp:sp>
    <dsp:sp modelId="{ECF4B76B-C771-42DC-A3A2-E182F70CDA46}">
      <dsp:nvSpPr>
        <dsp:cNvPr id="0" name=""/>
        <dsp:cNvSpPr/>
      </dsp:nvSpPr>
      <dsp:spPr>
        <a:xfrm rot="13114286">
          <a:off x="1807150" y="1518015"/>
          <a:ext cx="268612" cy="430228"/>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chemeClr val="tx2">
                <a:lumMod val="50000"/>
              </a:schemeClr>
            </a:solidFill>
          </a:endParaRPr>
        </a:p>
      </dsp:txBody>
      <dsp:txXfrm rot="10800000">
        <a:off x="1878944" y="1629183"/>
        <a:ext cx="188028" cy="258136"/>
      </dsp:txXfrm>
    </dsp:sp>
    <dsp:sp modelId="{C36DEA3F-1EF0-4CCF-9C2D-95F144E2DB29}">
      <dsp:nvSpPr>
        <dsp:cNvPr id="0" name=""/>
        <dsp:cNvSpPr/>
      </dsp:nvSpPr>
      <dsp:spPr>
        <a:xfrm>
          <a:off x="722779" y="645944"/>
          <a:ext cx="1138840" cy="113884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Klavye dinleyici </a:t>
          </a:r>
          <a:r>
            <a:rPr lang="tr-TR" sz="1200" b="1" kern="1200" dirty="0" smtClean="0"/>
            <a:t>(</a:t>
          </a:r>
          <a:r>
            <a:rPr lang="tr-TR" sz="1200" b="1" kern="1200" dirty="0" err="1" smtClean="0"/>
            <a:t>Keylogger</a:t>
          </a:r>
          <a:r>
            <a:rPr lang="tr-TR" sz="1200" b="1" kern="1200" dirty="0" smtClean="0"/>
            <a:t>)</a:t>
          </a:r>
          <a:endParaRPr lang="tr-TR" sz="1200" b="1" kern="1200" dirty="0"/>
        </a:p>
      </dsp:txBody>
      <dsp:txXfrm>
        <a:off x="889558" y="812723"/>
        <a:ext cx="805282" cy="805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9048-B8F8-4107-A3A8-A5534E06BA3F}">
      <dsp:nvSpPr>
        <dsp:cNvPr id="0" name=""/>
        <dsp:cNvSpPr/>
      </dsp:nvSpPr>
      <dsp:spPr>
        <a:xfrm>
          <a:off x="-5073796" y="-777298"/>
          <a:ext cx="6042380" cy="6042380"/>
        </a:xfrm>
        <a:prstGeom prst="blockArc">
          <a:avLst>
            <a:gd name="adj1" fmla="val 18900000"/>
            <a:gd name="adj2" fmla="val 2700000"/>
            <a:gd name="adj3" fmla="val 357"/>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F9703B-51F8-4D56-AF39-76B754FC5F4D}">
      <dsp:nvSpPr>
        <dsp:cNvPr id="0" name=""/>
        <dsp:cNvSpPr/>
      </dsp:nvSpPr>
      <dsp:spPr>
        <a:xfrm>
          <a:off x="361318" y="236326"/>
          <a:ext cx="3215978" cy="472473"/>
        </a:xfrm>
        <a:prstGeom prst="rect">
          <a:avLst/>
        </a:prstGeom>
        <a:solidFill>
          <a:srgbClr val="CC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5026" tIns="40640" rIns="40640" bIns="40640" numCol="1" spcCol="1270" anchor="ctr" anchorCtr="0">
          <a:noAutofit/>
        </a:bodyPr>
        <a:lstStyle/>
        <a:p>
          <a:pPr lvl="0" algn="l"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rPr>
            <a:t>Statik Analiz</a:t>
          </a:r>
          <a:endParaRPr lang="tr-TR" sz="1600" b="1" kern="1200" dirty="0">
            <a:effectLst>
              <a:outerShdw blurRad="38100" dist="38100" dir="2700000" algn="tl">
                <a:srgbClr val="000000">
                  <a:alpha val="43137"/>
                </a:srgbClr>
              </a:outerShdw>
            </a:effectLst>
          </a:endParaRPr>
        </a:p>
      </dsp:txBody>
      <dsp:txXfrm>
        <a:off x="361318" y="236326"/>
        <a:ext cx="3215978" cy="472473"/>
      </dsp:txXfrm>
    </dsp:sp>
    <dsp:sp modelId="{AC8BDDCA-DAFC-4FBC-B8D0-AD23B9C26249}">
      <dsp:nvSpPr>
        <dsp:cNvPr id="0" name=""/>
        <dsp:cNvSpPr/>
      </dsp:nvSpPr>
      <dsp:spPr>
        <a:xfrm>
          <a:off x="66022" y="177267"/>
          <a:ext cx="590592" cy="59059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5470A10-95F4-42B0-B139-56C095E5E507}">
      <dsp:nvSpPr>
        <dsp:cNvPr id="0" name=""/>
        <dsp:cNvSpPr/>
      </dsp:nvSpPr>
      <dsp:spPr>
        <a:xfrm>
          <a:off x="749960" y="944947"/>
          <a:ext cx="2827336" cy="472473"/>
        </a:xfrm>
        <a:prstGeom prst="rect">
          <a:avLst/>
        </a:prstGeom>
        <a:solidFill>
          <a:srgbClr val="CC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5026" tIns="40640" rIns="40640" bIns="40640" numCol="1" spcCol="1270" anchor="ctr" anchorCtr="0">
          <a:noAutofit/>
        </a:bodyPr>
        <a:lstStyle/>
        <a:p>
          <a:pPr lvl="0" algn="l"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rPr>
            <a:t>Dinamik/Davranışsal Analiz</a:t>
          </a:r>
          <a:endParaRPr lang="tr-TR" sz="1600" b="1" kern="1200" dirty="0">
            <a:effectLst>
              <a:outerShdw blurRad="38100" dist="38100" dir="2700000" algn="tl">
                <a:srgbClr val="000000">
                  <a:alpha val="43137"/>
                </a:srgbClr>
              </a:outerShdw>
            </a:effectLst>
          </a:endParaRPr>
        </a:p>
      </dsp:txBody>
      <dsp:txXfrm>
        <a:off x="749960" y="944947"/>
        <a:ext cx="2827336" cy="472473"/>
      </dsp:txXfrm>
    </dsp:sp>
    <dsp:sp modelId="{FBCD85EA-6C73-4F8D-AE69-60E1F306DBF2}">
      <dsp:nvSpPr>
        <dsp:cNvPr id="0" name=""/>
        <dsp:cNvSpPr/>
      </dsp:nvSpPr>
      <dsp:spPr>
        <a:xfrm>
          <a:off x="454664" y="885888"/>
          <a:ext cx="590592" cy="59059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78F60C1-CEB6-40FA-BC84-C1D0E5658714}">
      <dsp:nvSpPr>
        <dsp:cNvPr id="0" name=""/>
        <dsp:cNvSpPr/>
      </dsp:nvSpPr>
      <dsp:spPr>
        <a:xfrm>
          <a:off x="927676" y="1653568"/>
          <a:ext cx="2649619" cy="472473"/>
        </a:xfrm>
        <a:prstGeom prst="rect">
          <a:avLst/>
        </a:prstGeom>
        <a:solidFill>
          <a:srgbClr val="CC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5026" tIns="40640" rIns="40640" bIns="40640" numCol="1" spcCol="1270" anchor="ctr" anchorCtr="0">
          <a:noAutofit/>
        </a:bodyPr>
        <a:lstStyle/>
        <a:p>
          <a:pPr lvl="0" algn="l"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rPr>
            <a:t>Hibrid Analiz</a:t>
          </a:r>
          <a:endParaRPr lang="tr-TR" sz="1600" b="1" kern="1200" dirty="0">
            <a:effectLst>
              <a:outerShdw blurRad="38100" dist="38100" dir="2700000" algn="tl">
                <a:srgbClr val="000000">
                  <a:alpha val="43137"/>
                </a:srgbClr>
              </a:outerShdw>
            </a:effectLst>
          </a:endParaRPr>
        </a:p>
      </dsp:txBody>
      <dsp:txXfrm>
        <a:off x="927676" y="1653568"/>
        <a:ext cx="2649619" cy="472473"/>
      </dsp:txXfrm>
    </dsp:sp>
    <dsp:sp modelId="{ABCA4165-CD62-4805-AC5D-DB62DCE94D74}">
      <dsp:nvSpPr>
        <dsp:cNvPr id="0" name=""/>
        <dsp:cNvSpPr/>
      </dsp:nvSpPr>
      <dsp:spPr>
        <a:xfrm>
          <a:off x="632380" y="1594509"/>
          <a:ext cx="590592" cy="59059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358CF0C-4BA1-4002-BFF9-347A2375B175}">
      <dsp:nvSpPr>
        <dsp:cNvPr id="0" name=""/>
        <dsp:cNvSpPr/>
      </dsp:nvSpPr>
      <dsp:spPr>
        <a:xfrm>
          <a:off x="927676" y="2361740"/>
          <a:ext cx="2649619" cy="472473"/>
        </a:xfrm>
        <a:prstGeom prst="rect">
          <a:avLst/>
        </a:prstGeom>
        <a:solidFill>
          <a:srgbClr val="CC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5026" tIns="40640" rIns="40640" bIns="40640" numCol="1" spcCol="1270" anchor="ctr" anchorCtr="0">
          <a:noAutofit/>
        </a:bodyPr>
        <a:lstStyle/>
        <a:p>
          <a:pPr lvl="0" algn="l"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rPr>
            <a:t>RAM (Bellek) Analizi</a:t>
          </a:r>
          <a:endParaRPr lang="tr-TR" sz="1600" b="1" kern="1200" dirty="0">
            <a:effectLst>
              <a:outerShdw blurRad="38100" dist="38100" dir="2700000" algn="tl">
                <a:srgbClr val="000000">
                  <a:alpha val="43137"/>
                </a:srgbClr>
              </a:outerShdw>
            </a:effectLst>
          </a:endParaRPr>
        </a:p>
      </dsp:txBody>
      <dsp:txXfrm>
        <a:off x="927676" y="2361740"/>
        <a:ext cx="2649619" cy="472473"/>
      </dsp:txXfrm>
    </dsp:sp>
    <dsp:sp modelId="{792EB07A-FF58-4C8F-B68F-2BD257DB19EF}">
      <dsp:nvSpPr>
        <dsp:cNvPr id="0" name=""/>
        <dsp:cNvSpPr/>
      </dsp:nvSpPr>
      <dsp:spPr>
        <a:xfrm>
          <a:off x="632380" y="2302681"/>
          <a:ext cx="590592" cy="59059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3A0B719-C102-40F7-BFE9-1414443455C6}">
      <dsp:nvSpPr>
        <dsp:cNvPr id="0" name=""/>
        <dsp:cNvSpPr/>
      </dsp:nvSpPr>
      <dsp:spPr>
        <a:xfrm>
          <a:off x="749960" y="3070361"/>
          <a:ext cx="2827336" cy="472473"/>
        </a:xfrm>
        <a:prstGeom prst="rect">
          <a:avLst/>
        </a:prstGeom>
        <a:solidFill>
          <a:srgbClr val="CC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5026" tIns="40640" rIns="40640" bIns="40640" numCol="1" spcCol="1270" anchor="ctr" anchorCtr="0">
          <a:noAutofit/>
        </a:bodyPr>
        <a:lstStyle/>
        <a:p>
          <a:pPr lvl="0" algn="l"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rPr>
            <a:t>İstatistiksel Analiz</a:t>
          </a:r>
          <a:endParaRPr lang="tr-TR" sz="1600" b="1" kern="1200" dirty="0">
            <a:effectLst>
              <a:outerShdw blurRad="38100" dist="38100" dir="2700000" algn="tl">
                <a:srgbClr val="000000">
                  <a:alpha val="43137"/>
                </a:srgbClr>
              </a:outerShdw>
            </a:effectLst>
          </a:endParaRPr>
        </a:p>
      </dsp:txBody>
      <dsp:txXfrm>
        <a:off x="749960" y="3070361"/>
        <a:ext cx="2827336" cy="472473"/>
      </dsp:txXfrm>
    </dsp:sp>
    <dsp:sp modelId="{97AA340A-F341-4D9C-94E5-3F0ED4156D34}">
      <dsp:nvSpPr>
        <dsp:cNvPr id="0" name=""/>
        <dsp:cNvSpPr/>
      </dsp:nvSpPr>
      <dsp:spPr>
        <a:xfrm>
          <a:off x="454664" y="3011302"/>
          <a:ext cx="590592" cy="59059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760C23-23F1-4B5A-88A9-105D1ED815E7}">
      <dsp:nvSpPr>
        <dsp:cNvPr id="0" name=""/>
        <dsp:cNvSpPr/>
      </dsp:nvSpPr>
      <dsp:spPr>
        <a:xfrm>
          <a:off x="361318" y="3778982"/>
          <a:ext cx="3215978" cy="472473"/>
        </a:xfrm>
        <a:prstGeom prst="rect">
          <a:avLst/>
        </a:prstGeom>
        <a:solidFill>
          <a:srgbClr val="CC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5026" tIns="40640" rIns="40640" bIns="40640" numCol="1" spcCol="1270" anchor="ctr" anchorCtr="0">
          <a:noAutofit/>
        </a:bodyPr>
        <a:lstStyle/>
        <a:p>
          <a:pPr lvl="0" algn="l"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rPr>
            <a:t>Tersine Mühendislik</a:t>
          </a:r>
          <a:endParaRPr lang="tr-TR" sz="1600" b="1" kern="1200" dirty="0">
            <a:effectLst>
              <a:outerShdw blurRad="38100" dist="38100" dir="2700000" algn="tl">
                <a:srgbClr val="000000">
                  <a:alpha val="43137"/>
                </a:srgbClr>
              </a:outerShdw>
            </a:effectLst>
          </a:endParaRPr>
        </a:p>
      </dsp:txBody>
      <dsp:txXfrm>
        <a:off x="361318" y="3778982"/>
        <a:ext cx="3215978" cy="472473"/>
      </dsp:txXfrm>
    </dsp:sp>
    <dsp:sp modelId="{C7497B36-AFB1-4608-B49A-C270F99B2C20}">
      <dsp:nvSpPr>
        <dsp:cNvPr id="0" name=""/>
        <dsp:cNvSpPr/>
      </dsp:nvSpPr>
      <dsp:spPr>
        <a:xfrm>
          <a:off x="66022" y="3719923"/>
          <a:ext cx="590592" cy="59059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C71E1-FAE5-40B1-B58A-61976836E872}" type="datetimeFigureOut">
              <a:rPr lang="tr-TR" smtClean="0"/>
              <a:t>09.02.2015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740A2-5CC4-405F-96C1-43D562E70697}" type="slidenum">
              <a:rPr lang="tr-TR" smtClean="0"/>
              <a:t>‹#›</a:t>
            </a:fld>
            <a:endParaRPr lang="tr-TR"/>
          </a:p>
        </p:txBody>
      </p:sp>
    </p:spTree>
    <p:extLst>
      <p:ext uri="{BB962C8B-B14F-4D97-AF65-F5344CB8AC3E}">
        <p14:creationId xmlns:p14="http://schemas.microsoft.com/office/powerpoint/2010/main" val="403180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26CF060-6727-4872-AD11-6555F345D3AB}" type="datetimeFigureOut">
              <a:rPr lang="tr-TR" smtClean="0"/>
              <a:t>09.02.2015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399921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26CF060-6727-4872-AD11-6555F345D3AB}" type="datetimeFigureOut">
              <a:rPr lang="tr-TR" smtClean="0"/>
              <a:t>09.02.2015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376125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26CF060-6727-4872-AD11-6555F345D3AB}" type="datetimeFigureOut">
              <a:rPr lang="tr-TR" smtClean="0"/>
              <a:t>09.02.2015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73151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26CF060-6727-4872-AD11-6555F345D3AB}" type="datetimeFigureOut">
              <a:rPr lang="tr-TR" smtClean="0"/>
              <a:t>09.02.2015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37404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26CF060-6727-4872-AD11-6555F345D3AB}" type="datetimeFigureOut">
              <a:rPr lang="tr-TR" smtClean="0"/>
              <a:t>09.02.2015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281817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26CF060-6727-4872-AD11-6555F345D3AB}" type="datetimeFigureOut">
              <a:rPr lang="tr-TR" smtClean="0"/>
              <a:t>09.02.2015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390084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26CF060-6727-4872-AD11-6555F345D3AB}" type="datetimeFigureOut">
              <a:rPr lang="tr-TR" smtClean="0"/>
              <a:t>09.02.2015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406511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26CF060-6727-4872-AD11-6555F345D3AB}" type="datetimeFigureOut">
              <a:rPr lang="tr-TR" smtClean="0"/>
              <a:t>09.02.2015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6509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26CF060-6727-4872-AD11-6555F345D3AB}" type="datetimeFigureOut">
              <a:rPr lang="tr-TR" smtClean="0"/>
              <a:t>09.02.2015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326108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6CF060-6727-4872-AD11-6555F345D3AB}" type="datetimeFigureOut">
              <a:rPr lang="tr-TR" smtClean="0"/>
              <a:t>09.02.2015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51069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6CF060-6727-4872-AD11-6555F345D3AB}" type="datetimeFigureOut">
              <a:rPr lang="tr-TR" smtClean="0"/>
              <a:t>09.02.2015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6B1557-7B16-437B-9F8B-17F4B5B01C1C}" type="slidenum">
              <a:rPr lang="tr-TR" smtClean="0"/>
              <a:t>‹#›</a:t>
            </a:fld>
            <a:endParaRPr lang="tr-TR"/>
          </a:p>
        </p:txBody>
      </p:sp>
    </p:spTree>
    <p:extLst>
      <p:ext uri="{BB962C8B-B14F-4D97-AF65-F5344CB8AC3E}">
        <p14:creationId xmlns:p14="http://schemas.microsoft.com/office/powerpoint/2010/main" val="314056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F060-6727-4872-AD11-6555F345D3AB}" type="datetimeFigureOut">
              <a:rPr lang="tr-TR" smtClean="0"/>
              <a:t>09.02.2015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B1557-7B16-437B-9F8B-17F4B5B01C1C}" type="slidenum">
              <a:rPr lang="tr-TR" smtClean="0"/>
              <a:t>‹#›</a:t>
            </a:fld>
            <a:endParaRPr lang="tr-TR"/>
          </a:p>
        </p:txBody>
      </p:sp>
    </p:spTree>
    <p:extLst>
      <p:ext uri="{BB962C8B-B14F-4D97-AF65-F5344CB8AC3E}">
        <p14:creationId xmlns:p14="http://schemas.microsoft.com/office/powerpoint/2010/main" val="127354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malwr.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facetmp.com/" TargetMode="Externa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evehanov.ca/cs842_project.pdf" TargetMode="External"/><Relationship Id="rId3" Type="http://schemas.openxmlformats.org/officeDocument/2006/relationships/image" Target="../media/image3.jpeg"/><Relationship Id="rId7" Type="http://schemas.openxmlformats.org/officeDocument/2006/relationships/hyperlink" Target="http://www.sans.org/course/reverse-engineering-malware-malware-analysis-tools-technique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zeltser.com/reverse-malware/remnux-malware-analysis-tips.pdf" TargetMode="External"/><Relationship Id="rId5" Type="http://schemas.openxmlformats.org/officeDocument/2006/relationships/hyperlink" Target="http://sf.net/projects/remnux/files/" TargetMode="External"/><Relationship Id="rId4" Type="http://schemas.openxmlformats.org/officeDocument/2006/relationships/hyperlink" Target="https://remnux.org/" TargetMode="External"/><Relationship Id="rId9" Type="http://schemas.openxmlformats.org/officeDocument/2006/relationships/hyperlink" Target="http://www.cert.at/downloads/software/bytehist_en.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Unvan 4"/>
          <p:cNvSpPr>
            <a:spLocks noGrp="1"/>
          </p:cNvSpPr>
          <p:nvPr>
            <p:ph type="ctrTitle"/>
          </p:nvPr>
        </p:nvSpPr>
        <p:spPr>
          <a:xfrm>
            <a:off x="378195" y="1122363"/>
            <a:ext cx="11515725" cy="2387600"/>
          </a:xfrm>
        </p:spPr>
        <p:txBody>
          <a:bodyPr>
            <a:normAutofit/>
          </a:bodyPr>
          <a:lstStyle/>
          <a:p>
            <a:r>
              <a:rPr lang="tr-TR" sz="4800" b="1" dirty="0" err="1">
                <a:solidFill>
                  <a:schemeClr val="bg1"/>
                </a:solidFill>
                <a:effectLst>
                  <a:outerShdw blurRad="38100" dist="38100" dir="2700000" algn="tl">
                    <a:srgbClr val="000000">
                      <a:alpha val="43137"/>
                    </a:srgbClr>
                  </a:outerShdw>
                </a:effectLst>
                <a:latin typeface="+mn-lt"/>
              </a:rPr>
              <a:t>REMnux</a:t>
            </a:r>
            <a:r>
              <a:rPr lang="tr-TR" sz="4800" b="1" dirty="0">
                <a:solidFill>
                  <a:schemeClr val="bg1"/>
                </a:solidFill>
                <a:effectLst>
                  <a:outerShdw blurRad="38100" dist="38100" dir="2700000" algn="tl">
                    <a:srgbClr val="000000">
                      <a:alpha val="43137"/>
                    </a:srgbClr>
                  </a:outerShdw>
                </a:effectLst>
                <a:latin typeface="+mn-lt"/>
              </a:rPr>
              <a:t> Linux </a:t>
            </a:r>
            <a:r>
              <a:rPr lang="tr-TR" sz="4800" b="1" dirty="0" smtClean="0">
                <a:solidFill>
                  <a:schemeClr val="bg1"/>
                </a:solidFill>
                <a:effectLst>
                  <a:outerShdw blurRad="38100" dist="38100" dir="2700000" algn="tl">
                    <a:srgbClr val="000000">
                      <a:alpha val="43137"/>
                    </a:srgbClr>
                  </a:outerShdw>
                </a:effectLst>
                <a:latin typeface="+mn-lt"/>
              </a:rPr>
              <a:t>Dağıtımının İncelenmesi </a:t>
            </a:r>
            <a:r>
              <a:rPr lang="tr-TR" sz="4800" b="1" dirty="0">
                <a:solidFill>
                  <a:schemeClr val="bg1"/>
                </a:solidFill>
                <a:effectLst>
                  <a:outerShdw blurRad="38100" dist="38100" dir="2700000" algn="tl">
                    <a:srgbClr val="000000">
                      <a:alpha val="43137"/>
                    </a:srgbClr>
                  </a:outerShdw>
                </a:effectLst>
                <a:latin typeface="+mn-lt"/>
              </a:rPr>
              <a:t>ve Ö</a:t>
            </a:r>
            <a:r>
              <a:rPr lang="tr-TR" sz="4800" b="1" dirty="0" smtClean="0">
                <a:solidFill>
                  <a:schemeClr val="bg1"/>
                </a:solidFill>
                <a:effectLst>
                  <a:outerShdw blurRad="38100" dist="38100" dir="2700000" algn="tl">
                    <a:srgbClr val="000000">
                      <a:alpha val="43137"/>
                    </a:srgbClr>
                  </a:outerShdw>
                </a:effectLst>
                <a:latin typeface="+mn-lt"/>
              </a:rPr>
              <a:t>rnek Bir Kötücül Yazılım Analiz </a:t>
            </a:r>
            <a:r>
              <a:rPr lang="tr-TR" sz="4800" b="1" dirty="0">
                <a:solidFill>
                  <a:schemeClr val="bg1"/>
                </a:solidFill>
                <a:effectLst>
                  <a:outerShdw blurRad="38100" dist="38100" dir="2700000" algn="tl">
                    <a:srgbClr val="000000">
                      <a:alpha val="43137"/>
                    </a:srgbClr>
                  </a:outerShdw>
                </a:effectLst>
                <a:latin typeface="+mn-lt"/>
              </a:rPr>
              <a:t>Uygulaması</a:t>
            </a:r>
            <a:endParaRPr lang="tr-TR" sz="4800" dirty="0">
              <a:solidFill>
                <a:schemeClr val="bg1"/>
              </a:solidFill>
              <a:effectLst>
                <a:outerShdw blurRad="38100" dist="38100" dir="2700000" algn="tl">
                  <a:srgbClr val="000000">
                    <a:alpha val="43137"/>
                  </a:srgbClr>
                </a:outerShdw>
              </a:effectLst>
              <a:latin typeface="+mn-lt"/>
            </a:endParaRPr>
          </a:p>
        </p:txBody>
      </p:sp>
      <p:sp>
        <p:nvSpPr>
          <p:cNvPr id="6" name="Alt Başlık 5"/>
          <p:cNvSpPr>
            <a:spLocks noGrp="1"/>
          </p:cNvSpPr>
          <p:nvPr>
            <p:ph type="subTitle" idx="1"/>
          </p:nvPr>
        </p:nvSpPr>
        <p:spPr>
          <a:xfrm>
            <a:off x="1524000" y="3602038"/>
            <a:ext cx="9144000" cy="2813050"/>
          </a:xfrm>
        </p:spPr>
        <p:txBody>
          <a:bodyPr>
            <a:normAutofit fontScale="92500" lnSpcReduction="20000"/>
          </a:bodyPr>
          <a:lstStyle/>
          <a:p>
            <a:endParaRPr lang="tr-TR" sz="2800" b="1" dirty="0" smtClean="0">
              <a:solidFill>
                <a:schemeClr val="bg1"/>
              </a:solidFill>
              <a:effectLst>
                <a:outerShdw blurRad="38100" dist="38100" dir="2700000" algn="tl">
                  <a:srgbClr val="000000">
                    <a:alpha val="43137"/>
                  </a:srgbClr>
                </a:outerShdw>
              </a:effectLst>
            </a:endParaRPr>
          </a:p>
          <a:p>
            <a:r>
              <a:rPr lang="tr-TR" sz="2800" b="1" dirty="0" smtClean="0">
                <a:solidFill>
                  <a:schemeClr val="bg1"/>
                </a:solidFill>
                <a:effectLst>
                  <a:outerShdw blurRad="38100" dist="38100" dir="2700000" algn="tl">
                    <a:srgbClr val="000000">
                      <a:alpha val="43137"/>
                    </a:srgbClr>
                  </a:outerShdw>
                </a:effectLst>
              </a:rPr>
              <a:t>Akademik Bilişim 2015 - Eskişehir</a:t>
            </a:r>
          </a:p>
          <a:p>
            <a:endParaRPr lang="tr-TR" sz="2800" b="1" dirty="0">
              <a:solidFill>
                <a:schemeClr val="bg1"/>
              </a:solidFill>
              <a:effectLst>
                <a:outerShdw blurRad="38100" dist="38100" dir="2700000" algn="tl">
                  <a:srgbClr val="000000">
                    <a:alpha val="43137"/>
                  </a:srgbClr>
                </a:outerShdw>
              </a:effectLst>
            </a:endParaRPr>
          </a:p>
          <a:p>
            <a:endParaRPr lang="tr-TR" sz="2800" b="1" dirty="0" smtClean="0">
              <a:solidFill>
                <a:schemeClr val="bg1"/>
              </a:solidFill>
              <a:effectLst>
                <a:outerShdw blurRad="38100" dist="38100" dir="2700000" algn="tl">
                  <a:srgbClr val="000000">
                    <a:alpha val="43137"/>
                  </a:srgbClr>
                </a:outerShdw>
              </a:effectLst>
            </a:endParaRPr>
          </a:p>
          <a:p>
            <a:pPr algn="r"/>
            <a:r>
              <a:rPr lang="tr-TR" sz="1400" b="1" dirty="0" smtClean="0">
                <a:solidFill>
                  <a:schemeClr val="bg1"/>
                </a:solidFill>
                <a:effectLst>
                  <a:outerShdw blurRad="38100" dist="38100" dir="2700000" algn="tl">
                    <a:srgbClr val="000000">
                      <a:alpha val="43137"/>
                    </a:srgbClr>
                  </a:outerShdw>
                </a:effectLst>
              </a:rPr>
              <a:t>Halil Özgür BAKTIR – </a:t>
            </a:r>
            <a:r>
              <a:rPr lang="tr-TR" sz="1400" b="1" dirty="0" err="1" smtClean="0">
                <a:solidFill>
                  <a:schemeClr val="bg1"/>
                </a:solidFill>
                <a:effectLst>
                  <a:outerShdw blurRad="38100" dist="38100" dir="2700000" algn="tl">
                    <a:srgbClr val="000000">
                      <a:alpha val="43137"/>
                    </a:srgbClr>
                  </a:outerShdw>
                </a:effectLst>
              </a:rPr>
              <a:t>ozgur.baktir</a:t>
            </a:r>
            <a:r>
              <a:rPr lang="tr-TR" sz="1400" b="1" dirty="0" smtClean="0">
                <a:solidFill>
                  <a:schemeClr val="bg1"/>
                </a:solidFill>
                <a:effectLst>
                  <a:outerShdw blurRad="38100" dist="38100" dir="2700000" algn="tl">
                    <a:srgbClr val="000000">
                      <a:alpha val="43137"/>
                    </a:srgbClr>
                  </a:outerShdw>
                </a:effectLst>
              </a:rPr>
              <a:t>[at]gmail.com</a:t>
            </a:r>
          </a:p>
          <a:p>
            <a:pPr algn="r"/>
            <a:r>
              <a:rPr lang="tr-TR" sz="1400" b="1" dirty="0" smtClean="0">
                <a:solidFill>
                  <a:schemeClr val="bg1"/>
                </a:solidFill>
                <a:effectLst>
                  <a:outerShdw blurRad="38100" dist="38100" dir="2700000" algn="tl">
                    <a:srgbClr val="000000">
                      <a:alpha val="43137"/>
                    </a:srgbClr>
                  </a:outerShdw>
                </a:effectLst>
              </a:rPr>
              <a:t>Baran ÇELİK – </a:t>
            </a:r>
            <a:r>
              <a:rPr lang="tr-TR" sz="1400" b="1" dirty="0" err="1" smtClean="0">
                <a:solidFill>
                  <a:schemeClr val="bg1"/>
                </a:solidFill>
                <a:effectLst>
                  <a:outerShdw blurRad="38100" dist="38100" dir="2700000" algn="tl">
                    <a:srgbClr val="000000">
                      <a:alpha val="43137"/>
                    </a:srgbClr>
                  </a:outerShdw>
                </a:effectLst>
              </a:rPr>
              <a:t>baran.celik</a:t>
            </a:r>
            <a:r>
              <a:rPr lang="tr-TR" sz="1400" b="1" dirty="0" smtClean="0">
                <a:solidFill>
                  <a:schemeClr val="bg1"/>
                </a:solidFill>
                <a:effectLst>
                  <a:outerShdw blurRad="38100" dist="38100" dir="2700000" algn="tl">
                    <a:srgbClr val="000000">
                      <a:alpha val="43137"/>
                    </a:srgbClr>
                  </a:outerShdw>
                </a:effectLst>
              </a:rPr>
              <a:t>[at]gmail.com</a:t>
            </a:r>
          </a:p>
          <a:p>
            <a:pPr algn="r"/>
            <a:r>
              <a:rPr lang="tr-TR" sz="1400" b="1" dirty="0" smtClean="0">
                <a:solidFill>
                  <a:schemeClr val="bg1"/>
                </a:solidFill>
                <a:effectLst>
                  <a:outerShdw blurRad="38100" dist="38100" dir="2700000" algn="tl">
                    <a:srgbClr val="000000">
                      <a:alpha val="43137"/>
                    </a:srgbClr>
                  </a:outerShdw>
                </a:effectLst>
              </a:rPr>
              <a:t>Sait IŞIK – </a:t>
            </a:r>
            <a:r>
              <a:rPr lang="tr-TR" sz="1400" b="1" dirty="0" err="1" smtClean="0">
                <a:solidFill>
                  <a:schemeClr val="bg1"/>
                </a:solidFill>
                <a:effectLst>
                  <a:outerShdw blurRad="38100" dist="38100" dir="2700000" algn="tl">
                    <a:srgbClr val="000000">
                      <a:alpha val="43137"/>
                    </a:srgbClr>
                  </a:outerShdw>
                </a:effectLst>
              </a:rPr>
              <a:t>sait.isik</a:t>
            </a:r>
            <a:r>
              <a:rPr lang="tr-TR" sz="1400" b="1" dirty="0" smtClean="0">
                <a:solidFill>
                  <a:schemeClr val="bg1"/>
                </a:solidFill>
                <a:effectLst>
                  <a:outerShdw blurRad="38100" dist="38100" dir="2700000" algn="tl">
                    <a:srgbClr val="000000">
                      <a:alpha val="43137"/>
                    </a:srgbClr>
                  </a:outerShdw>
                </a:effectLst>
              </a:rPr>
              <a:t>[at]gmail.com</a:t>
            </a:r>
          </a:p>
          <a:p>
            <a:pPr algn="r"/>
            <a:r>
              <a:rPr lang="tr-TR" sz="1400" b="1" dirty="0">
                <a:solidFill>
                  <a:schemeClr val="bg1"/>
                </a:solidFill>
                <a:effectLst>
                  <a:outerShdw blurRad="38100" dist="38100" dir="2700000" algn="tl">
                    <a:srgbClr val="000000">
                      <a:alpha val="43137"/>
                    </a:srgbClr>
                  </a:outerShdw>
                </a:effectLst>
              </a:rPr>
              <a:t>İstanbul Üniversitesi, FBE </a:t>
            </a:r>
            <a:r>
              <a:rPr lang="tr-TR" sz="1400" b="1" dirty="0" smtClean="0">
                <a:solidFill>
                  <a:schemeClr val="bg1"/>
                </a:solidFill>
                <a:effectLst>
                  <a:outerShdw blurRad="38100" dist="38100" dir="2700000" algn="tl">
                    <a:srgbClr val="000000">
                      <a:alpha val="43137"/>
                    </a:srgbClr>
                  </a:outerShdw>
                </a:effectLst>
              </a:rPr>
              <a:t>Enformatik</a:t>
            </a:r>
            <a:endParaRPr lang="tr-TR"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28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REMnux’un</a:t>
            </a:r>
            <a:r>
              <a:rPr lang="tr-TR" b="1" dirty="0" smtClean="0">
                <a:effectLst>
                  <a:outerShdw blurRad="38100" dist="38100" dir="2700000" algn="tl">
                    <a:srgbClr val="000000">
                      <a:alpha val="43137"/>
                    </a:srgbClr>
                  </a:outerShdw>
                </a:effectLst>
              </a:rPr>
              <a:t> gelişimi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16" y="1825624"/>
            <a:ext cx="10515600" cy="4876389"/>
          </a:xfrm>
        </p:spPr>
        <p:txBody>
          <a:bodyPr>
            <a:normAutofit fontScale="77500" lnSpcReduction="20000"/>
          </a:bodyPr>
          <a:lstStyle/>
          <a:p>
            <a:pPr algn="just"/>
            <a:r>
              <a:rPr lang="tr-TR" dirty="0"/>
              <a:t>İlk sürümü 2010 yılında yayımlanan </a:t>
            </a:r>
            <a:r>
              <a:rPr lang="tr-TR" dirty="0" err="1"/>
              <a:t>REMnux</a:t>
            </a:r>
            <a:r>
              <a:rPr lang="tr-TR" dirty="0"/>
              <a:t>, David </a:t>
            </a:r>
            <a:r>
              <a:rPr lang="tr-TR" dirty="0" err="1"/>
              <a:t>Westcott’un</a:t>
            </a:r>
            <a:r>
              <a:rPr lang="tr-TR" dirty="0"/>
              <a:t> kapsamlı yardımlarıyla </a:t>
            </a:r>
            <a:r>
              <a:rPr lang="tr-TR" dirty="0" err="1"/>
              <a:t>Lenny</a:t>
            </a:r>
            <a:r>
              <a:rPr lang="tr-TR" dirty="0"/>
              <a:t> </a:t>
            </a:r>
            <a:r>
              <a:rPr lang="tr-TR" dirty="0" err="1"/>
              <a:t>Zeltser</a:t>
            </a:r>
            <a:r>
              <a:rPr lang="tr-TR" dirty="0"/>
              <a:t> tarafından </a:t>
            </a:r>
            <a:r>
              <a:rPr lang="tr-TR" dirty="0" smtClean="0"/>
              <a:t>geliştirilmekte olup bu çalışmada 21.05.2014’te yayımlanan son sürüm (v5) temel alınmıştır.</a:t>
            </a:r>
          </a:p>
          <a:p>
            <a:pPr algn="just"/>
            <a:endParaRPr lang="tr-TR" dirty="0" smtClean="0"/>
          </a:p>
          <a:p>
            <a:pPr algn="just"/>
            <a:r>
              <a:rPr lang="tr-TR" dirty="0" err="1"/>
              <a:t>REMnux</a:t>
            </a:r>
            <a:r>
              <a:rPr lang="tr-TR" dirty="0"/>
              <a:t> v5 dağıtımı şu an OVF/OVA sanal aygıtı (</a:t>
            </a:r>
            <a:r>
              <a:rPr lang="tr-TR" dirty="0" err="1"/>
              <a:t>virtual</a:t>
            </a:r>
            <a:r>
              <a:rPr lang="tr-TR" dirty="0"/>
              <a:t> </a:t>
            </a:r>
            <a:r>
              <a:rPr lang="tr-TR" dirty="0" err="1"/>
              <a:t>appliance</a:t>
            </a:r>
            <a:r>
              <a:rPr lang="tr-TR" dirty="0"/>
              <a:t>), </a:t>
            </a:r>
            <a:r>
              <a:rPr lang="tr-TR" dirty="0" err="1"/>
              <a:t>VMware</a:t>
            </a:r>
            <a:r>
              <a:rPr lang="tr-TR" dirty="0"/>
              <a:t> sanal aygıtı ve canlı CD ISO görüntüsü (Live CD ISO </a:t>
            </a:r>
            <a:r>
              <a:rPr lang="tr-TR" dirty="0" err="1"/>
              <a:t>image</a:t>
            </a:r>
            <a:r>
              <a:rPr lang="tr-TR" dirty="0"/>
              <a:t>) olarak </a:t>
            </a:r>
            <a:r>
              <a:rPr lang="tr-TR" dirty="0" smtClean="0"/>
              <a:t>edinilebilmektedir.</a:t>
            </a:r>
          </a:p>
          <a:p>
            <a:pPr algn="just"/>
            <a:endParaRPr lang="tr-TR" dirty="0" smtClean="0"/>
          </a:p>
          <a:p>
            <a:pPr algn="just"/>
            <a:r>
              <a:rPr lang="tr-TR" dirty="0" err="1" smtClean="0"/>
              <a:t>REMnux</a:t>
            </a:r>
            <a:r>
              <a:rPr lang="tr-TR" dirty="0" smtClean="0"/>
              <a:t> </a:t>
            </a:r>
            <a:r>
              <a:rPr lang="tr-TR" dirty="0"/>
              <a:t>geliştiricisi </a:t>
            </a:r>
            <a:r>
              <a:rPr lang="tr-TR" dirty="0" err="1"/>
              <a:t>Lenny</a:t>
            </a:r>
            <a:r>
              <a:rPr lang="tr-TR" dirty="0"/>
              <a:t> </a:t>
            </a:r>
            <a:r>
              <a:rPr lang="tr-TR" dirty="0" err="1"/>
              <a:t>Zeltser</a:t>
            </a:r>
            <a:r>
              <a:rPr lang="tr-TR" dirty="0"/>
              <a:t> tarafından bir sonraki büyük </a:t>
            </a:r>
            <a:r>
              <a:rPr lang="tr-TR" dirty="0" err="1"/>
              <a:t>REMnux</a:t>
            </a:r>
            <a:r>
              <a:rPr lang="tr-TR" dirty="0"/>
              <a:t> sürümünün </a:t>
            </a:r>
            <a:r>
              <a:rPr lang="tr-TR" dirty="0" err="1"/>
              <a:t>Ubuntu'nun</a:t>
            </a:r>
            <a:r>
              <a:rPr lang="tr-TR" dirty="0"/>
              <a:t> Uzun Vadeli Destek sürümünü (</a:t>
            </a:r>
            <a:r>
              <a:rPr lang="tr-TR" dirty="0" err="1"/>
              <a:t>Long</a:t>
            </a:r>
            <a:r>
              <a:rPr lang="tr-TR" dirty="0"/>
              <a:t> </a:t>
            </a:r>
            <a:r>
              <a:rPr lang="tr-TR" dirty="0" err="1"/>
              <a:t>Term</a:t>
            </a:r>
            <a:r>
              <a:rPr lang="tr-TR" dirty="0"/>
              <a:t> </a:t>
            </a:r>
            <a:r>
              <a:rPr lang="tr-TR" dirty="0" err="1"/>
              <a:t>Support</a:t>
            </a:r>
            <a:r>
              <a:rPr lang="tr-TR" dirty="0"/>
              <a:t> (LTS) </a:t>
            </a:r>
            <a:r>
              <a:rPr lang="tr-TR" dirty="0" err="1"/>
              <a:t>version</a:t>
            </a:r>
            <a:r>
              <a:rPr lang="tr-TR" dirty="0"/>
              <a:t> of </a:t>
            </a:r>
            <a:r>
              <a:rPr lang="tr-TR" dirty="0" err="1"/>
              <a:t>Ubuntu</a:t>
            </a:r>
            <a:r>
              <a:rPr lang="tr-TR" dirty="0"/>
              <a:t>) temel alması, böylece modüler paket mimarisini ve </a:t>
            </a:r>
            <a:r>
              <a:rPr lang="tr-TR" dirty="0" err="1"/>
              <a:t>artırımsal</a:t>
            </a:r>
            <a:r>
              <a:rPr lang="tr-TR" dirty="0"/>
              <a:t> güncelleştirmeleri destekleyen bir kullanımın mümkün kılınmasının hedeflendiği ifade edilmektedir.</a:t>
            </a:r>
          </a:p>
          <a:p>
            <a:pPr marL="0" indent="0" algn="just">
              <a:buNone/>
            </a:pPr>
            <a:r>
              <a:rPr lang="tr-TR" dirty="0"/>
              <a:t> </a:t>
            </a:r>
          </a:p>
          <a:p>
            <a:pPr algn="just"/>
            <a:r>
              <a:rPr lang="tr-TR" dirty="0"/>
              <a:t>Bu dağıtım, ayrıca </a:t>
            </a:r>
            <a:r>
              <a:rPr lang="tr-TR" dirty="0" err="1"/>
              <a:t>Lenny</a:t>
            </a:r>
            <a:r>
              <a:rPr lang="tr-TR" dirty="0"/>
              <a:t> </a:t>
            </a:r>
            <a:r>
              <a:rPr lang="tr-TR" dirty="0" err="1"/>
              <a:t>Zeltser</a:t>
            </a:r>
            <a:r>
              <a:rPr lang="tr-TR" dirty="0"/>
              <a:t> tarafından SANS bünyesinde verilen kötücül yazılım analiz eğitimlerinde de </a:t>
            </a:r>
            <a:r>
              <a:rPr lang="tr-TR" dirty="0" smtClean="0"/>
              <a:t>kullanılmaktadır</a:t>
            </a:r>
            <a:r>
              <a:rPr lang="tr-TR" dirty="0"/>
              <a:t> </a:t>
            </a:r>
            <a:r>
              <a:rPr lang="tr-TR" dirty="0" smtClean="0"/>
              <a:t>(</a:t>
            </a:r>
            <a:r>
              <a:rPr lang="en-US" dirty="0" smtClean="0"/>
              <a:t>FOR610</a:t>
            </a:r>
            <a:r>
              <a:rPr lang="tr-TR" dirty="0" smtClean="0"/>
              <a:t> </a:t>
            </a:r>
            <a:r>
              <a:rPr lang="tr-TR" dirty="0" smtClean="0">
                <a:sym typeface="Symbol" panose="05050102010706020507" pitchFamily="18" charset="2"/>
              </a:rPr>
              <a:t></a:t>
            </a:r>
            <a:r>
              <a:rPr lang="tr-TR" dirty="0" smtClean="0"/>
              <a:t> </a:t>
            </a:r>
            <a:r>
              <a:rPr lang="en-US" dirty="0" smtClean="0"/>
              <a:t>Reverse-Engineering </a:t>
            </a:r>
            <a:r>
              <a:rPr lang="en-US" dirty="0"/>
              <a:t>Malware: Malware Analysis Tools and </a:t>
            </a:r>
            <a:r>
              <a:rPr lang="en-US" dirty="0" smtClean="0"/>
              <a:t>Techniques</a:t>
            </a:r>
            <a:r>
              <a:rPr lang="tr-TR" dirty="0" smtClean="0"/>
              <a:t>).</a:t>
            </a:r>
            <a:endParaRPr lang="tr-TR" dirty="0"/>
          </a:p>
        </p:txBody>
      </p:sp>
    </p:spTree>
    <p:extLst>
      <p:ext uri="{BB962C8B-B14F-4D97-AF65-F5344CB8AC3E}">
        <p14:creationId xmlns:p14="http://schemas.microsoft.com/office/powerpoint/2010/main" val="15764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rPr>
              <a:t>ile ilk etkileşim</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16" y="1825624"/>
            <a:ext cx="10515600" cy="4876389"/>
          </a:xfrm>
        </p:spPr>
        <p:txBody>
          <a:bodyPr>
            <a:noAutofit/>
          </a:bodyPr>
          <a:lstStyle/>
          <a:p>
            <a:pPr algn="just"/>
            <a:r>
              <a:rPr lang="tr-TR" sz="1800" dirty="0" err="1"/>
              <a:t>REMnux</a:t>
            </a:r>
            <a:r>
              <a:rPr lang="tr-TR" sz="1800" dirty="0"/>
              <a:t> dağıtımı, şu an sadece i386 işlemci mimarisini desteklemekte olup LXDE (</a:t>
            </a:r>
            <a:r>
              <a:rPr lang="tr-TR" sz="1800" dirty="0" err="1"/>
              <a:t>Lightweight</a:t>
            </a:r>
            <a:r>
              <a:rPr lang="tr-TR" sz="1800" dirty="0"/>
              <a:t> X11 Desktop Environment</a:t>
            </a:r>
            <a:r>
              <a:rPr lang="tr-TR" sz="1800" dirty="0" smtClean="0"/>
              <a:t>) grafik ara yüzüne sahiptir.</a:t>
            </a:r>
          </a:p>
          <a:p>
            <a:pPr algn="just"/>
            <a:endParaRPr lang="tr-TR" sz="1400" dirty="0" smtClean="0"/>
          </a:p>
          <a:p>
            <a:pPr algn="just"/>
            <a:r>
              <a:rPr lang="tr-TR" sz="1800" dirty="0" err="1"/>
              <a:t>REMnux</a:t>
            </a:r>
            <a:r>
              <a:rPr lang="tr-TR" sz="1800" dirty="0"/>
              <a:t> dağıtımı ile birlikte gelen varsayılan kullanıcı “</a:t>
            </a:r>
            <a:r>
              <a:rPr lang="tr-TR" sz="1800" b="1" dirty="0" err="1"/>
              <a:t>remnux</a:t>
            </a:r>
            <a:r>
              <a:rPr lang="tr-TR" sz="1800" dirty="0"/>
              <a:t>”, şifre ise “</a:t>
            </a:r>
            <a:r>
              <a:rPr lang="tr-TR" sz="1800" b="1" dirty="0" err="1"/>
              <a:t>malware</a:t>
            </a:r>
            <a:r>
              <a:rPr lang="tr-TR" sz="1800" dirty="0" err="1"/>
              <a:t>”dir</a:t>
            </a:r>
            <a:r>
              <a:rPr lang="tr-TR" sz="1800" dirty="0"/>
              <a:t>. </a:t>
            </a:r>
            <a:endParaRPr lang="tr-TR" sz="1800" dirty="0" smtClean="0"/>
          </a:p>
          <a:p>
            <a:pPr algn="just"/>
            <a:endParaRPr lang="tr-TR" sz="1400" dirty="0"/>
          </a:p>
          <a:p>
            <a:pPr algn="just"/>
            <a:r>
              <a:rPr lang="tr-TR" sz="1800" dirty="0" err="1" smtClean="0"/>
              <a:t>Ubuntu</a:t>
            </a:r>
            <a:r>
              <a:rPr lang="tr-TR" sz="1800" dirty="0" smtClean="0"/>
              <a:t> </a:t>
            </a:r>
            <a:r>
              <a:rPr lang="tr-TR" sz="1800" dirty="0"/>
              <a:t>tabanlı dağıtımlarda alışılageldiği üzere ayrıcalıklı komutların koşturulması için “</a:t>
            </a:r>
            <a:r>
              <a:rPr lang="tr-TR" sz="1800" b="1" dirty="0" err="1"/>
              <a:t>sudo</a:t>
            </a:r>
            <a:r>
              <a:rPr lang="tr-TR" sz="1800" dirty="0"/>
              <a:t>” komutu kullanılmalıdır. </a:t>
            </a:r>
            <a:endParaRPr lang="tr-TR" sz="1800" dirty="0" smtClean="0"/>
          </a:p>
          <a:p>
            <a:pPr algn="just"/>
            <a:endParaRPr lang="tr-TR" sz="1400" dirty="0"/>
          </a:p>
          <a:p>
            <a:pPr algn="just"/>
            <a:r>
              <a:rPr lang="tr-TR" sz="1800" dirty="0" smtClean="0"/>
              <a:t>Eğer </a:t>
            </a:r>
            <a:r>
              <a:rPr lang="tr-TR" sz="1800" dirty="0"/>
              <a:t>internet erişimi varsa ilave uygulamaların yüklenmesi için “</a:t>
            </a:r>
            <a:r>
              <a:rPr lang="tr-TR" sz="1800" b="1" dirty="0" err="1"/>
              <a:t>apt-get</a:t>
            </a:r>
            <a:r>
              <a:rPr lang="tr-TR" sz="1800" dirty="0"/>
              <a:t>” komutu kullanılabilir. </a:t>
            </a:r>
            <a:endParaRPr lang="tr-TR" sz="1800" dirty="0" smtClean="0"/>
          </a:p>
          <a:p>
            <a:pPr algn="just"/>
            <a:endParaRPr lang="tr-TR" sz="1400" dirty="0"/>
          </a:p>
          <a:p>
            <a:pPr algn="just"/>
            <a:r>
              <a:rPr lang="tr-TR" sz="1800" dirty="0" smtClean="0"/>
              <a:t>Klavye </a:t>
            </a:r>
            <a:r>
              <a:rPr lang="tr-TR" sz="1800" dirty="0"/>
              <a:t>düzenleri arasında geçiş yapmak için “</a:t>
            </a:r>
            <a:r>
              <a:rPr lang="tr-TR" sz="1800" b="1" dirty="0" err="1"/>
              <a:t>setxkbmap</a:t>
            </a:r>
            <a:r>
              <a:rPr lang="tr-TR" sz="1800" dirty="0"/>
              <a:t>” kullanılmalıdır. Örneğin; Türkçe klavye düzeni için “</a:t>
            </a:r>
            <a:r>
              <a:rPr lang="tr-TR" sz="1800" dirty="0" err="1"/>
              <a:t>setxkbmap</a:t>
            </a:r>
            <a:r>
              <a:rPr lang="tr-TR" sz="1800" dirty="0"/>
              <a:t> tr” komutu verilir. </a:t>
            </a:r>
            <a:endParaRPr lang="tr-TR" sz="1800" dirty="0" smtClean="0"/>
          </a:p>
          <a:p>
            <a:pPr algn="just"/>
            <a:endParaRPr lang="tr-TR" sz="1400" dirty="0" smtClean="0"/>
          </a:p>
          <a:p>
            <a:pPr algn="just"/>
            <a:r>
              <a:rPr lang="tr-TR" sz="1800" dirty="0" smtClean="0"/>
              <a:t>Ekran </a:t>
            </a:r>
            <a:r>
              <a:rPr lang="tr-TR" sz="1800" dirty="0"/>
              <a:t>çözünürlüğünü ayarlamak içinse “</a:t>
            </a:r>
            <a:r>
              <a:rPr lang="tr-TR" sz="1800" b="1" dirty="0" err="1"/>
              <a:t>xrandr</a:t>
            </a:r>
            <a:r>
              <a:rPr lang="tr-TR" sz="1800" dirty="0"/>
              <a:t>” komutu kullanılır. Örneğin; “</a:t>
            </a:r>
            <a:r>
              <a:rPr lang="tr-TR" sz="1800" dirty="0" err="1"/>
              <a:t>xrandr</a:t>
            </a:r>
            <a:r>
              <a:rPr lang="tr-TR" sz="1800" dirty="0"/>
              <a:t> -s 1024x768 –r 60</a:t>
            </a:r>
            <a:r>
              <a:rPr lang="tr-TR" sz="1800" dirty="0" smtClean="0"/>
              <a:t>”</a:t>
            </a:r>
            <a:endParaRPr lang="tr-TR" sz="1800" dirty="0"/>
          </a:p>
        </p:txBody>
      </p:sp>
    </p:spTree>
    <p:extLst>
      <p:ext uri="{BB962C8B-B14F-4D97-AF65-F5344CB8AC3E}">
        <p14:creationId xmlns:p14="http://schemas.microsoft.com/office/powerpoint/2010/main" val="2877476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rPr>
              <a:t>ile ilk etkileşim</a:t>
            </a:r>
            <a:endParaRPr lang="tr-TR" b="1" dirty="0">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898" y="901670"/>
            <a:ext cx="7230259" cy="5784207"/>
          </a:xfrm>
          <a:prstGeom prst="rect">
            <a:avLst/>
          </a:prstGeom>
        </p:spPr>
      </p:pic>
    </p:spTree>
    <p:extLst>
      <p:ext uri="{BB962C8B-B14F-4D97-AF65-F5344CB8AC3E}">
        <p14:creationId xmlns:p14="http://schemas.microsoft.com/office/powerpoint/2010/main" val="703072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smtClean="0">
                <a:effectLst>
                  <a:outerShdw blurRad="38100" dist="38100" dir="2700000" algn="tl">
                    <a:srgbClr val="000000">
                      <a:alpha val="43137"/>
                    </a:srgbClr>
                  </a:outerShdw>
                </a:effectLst>
              </a:rPr>
              <a:t> ile birlikte gelen araçlar</a:t>
            </a:r>
            <a:endParaRPr lang="tr-TR" b="1" dirty="0">
              <a:effectLst>
                <a:outerShdw blurRad="38100" dist="38100" dir="2700000" algn="tl">
                  <a:srgbClr val="000000">
                    <a:alpha val="43137"/>
                  </a:srgbClr>
                </a:outerShdw>
              </a:effectLst>
            </a:endParaRPr>
          </a:p>
        </p:txBody>
      </p:sp>
      <p:pic>
        <p:nvPicPr>
          <p:cNvPr id="1026" name="Picture 2" descr="REMnux v5 Too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1514" y="950003"/>
            <a:ext cx="3930948" cy="58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5572462" y="1825625"/>
            <a:ext cx="6096000" cy="1477328"/>
          </a:xfrm>
          <a:prstGeom prst="rect">
            <a:avLst/>
          </a:prstGeom>
        </p:spPr>
        <p:txBody>
          <a:bodyPr>
            <a:spAutoFit/>
          </a:bodyPr>
          <a:lstStyle/>
          <a:p>
            <a:pPr marL="285750" indent="-285750" algn="just">
              <a:spcBef>
                <a:spcPts val="25"/>
              </a:spcBef>
              <a:spcAft>
                <a:spcPts val="0"/>
              </a:spcAft>
              <a:buFont typeface="Arial" panose="020B0604020202020204" pitchFamily="34" charset="0"/>
              <a:buChar char="•"/>
            </a:pPr>
            <a:r>
              <a:rPr lang="tr-TR" dirty="0" err="1">
                <a:ea typeface="Times New Roman" panose="02020603050405020304" pitchFamily="18" charset="0"/>
              </a:rPr>
              <a:t>REMnux</a:t>
            </a:r>
            <a:r>
              <a:rPr lang="tr-TR" dirty="0">
                <a:ea typeface="Times New Roman" panose="02020603050405020304" pitchFamily="18" charset="0"/>
              </a:rPr>
              <a:t> dağıtımında gündelik işler için birçok dağıtımla olduğu gibi varsayılan olarak gelen metin editörü, hesap makinesi, sistem araçları gibi programların yanında </a:t>
            </a:r>
            <a:r>
              <a:rPr lang="tr-TR" dirty="0" smtClean="0">
                <a:ea typeface="Times New Roman" panose="02020603050405020304" pitchFamily="18" charset="0"/>
              </a:rPr>
              <a:t>şekilde </a:t>
            </a:r>
            <a:r>
              <a:rPr lang="tr-TR" dirty="0">
                <a:ea typeface="Times New Roman" panose="02020603050405020304" pitchFamily="18" charset="0"/>
              </a:rPr>
              <a:t>bir fikir haritası görünümünde </a:t>
            </a:r>
            <a:r>
              <a:rPr lang="tr-TR" dirty="0" smtClean="0">
                <a:ea typeface="Times New Roman" panose="02020603050405020304" pitchFamily="18" charset="0"/>
              </a:rPr>
              <a:t>gruplanmış </a:t>
            </a:r>
            <a:r>
              <a:rPr lang="tr-TR" dirty="0">
                <a:ea typeface="Times New Roman" panose="02020603050405020304" pitchFamily="18" charset="0"/>
              </a:rPr>
              <a:t>olan kötücül yazılım analiz araçları mevcuttur</a:t>
            </a:r>
            <a:r>
              <a:rPr lang="tr-TR" dirty="0" smtClean="0">
                <a:ea typeface="Times New Roman" panose="02020603050405020304" pitchFamily="18" charset="0"/>
              </a:rPr>
              <a:t>.</a:t>
            </a:r>
            <a:endParaRPr lang="tr-TR" sz="2800" dirty="0">
              <a:ea typeface="Times New Roman" panose="02020603050405020304" pitchFamily="18" charset="0"/>
            </a:endParaRPr>
          </a:p>
        </p:txBody>
      </p:sp>
    </p:spTree>
    <p:extLst>
      <p:ext uri="{BB962C8B-B14F-4D97-AF65-F5344CB8AC3E}">
        <p14:creationId xmlns:p14="http://schemas.microsoft.com/office/powerpoint/2010/main" val="813023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birlikte gelen araçlar</a:t>
            </a:r>
          </a:p>
        </p:txBody>
      </p:sp>
      <p:sp>
        <p:nvSpPr>
          <p:cNvPr id="3" name="İçerik Yer Tutucusu 2"/>
          <p:cNvSpPr>
            <a:spLocks noGrp="1"/>
          </p:cNvSpPr>
          <p:nvPr>
            <p:ph idx="1"/>
          </p:nvPr>
        </p:nvSpPr>
        <p:spPr>
          <a:xfrm>
            <a:off x="5507914" y="1825625"/>
            <a:ext cx="6056557" cy="3688116"/>
          </a:xfrm>
        </p:spPr>
        <p:txBody>
          <a:bodyPr>
            <a:normAutofit/>
          </a:bodyPr>
          <a:lstStyle/>
          <a:p>
            <a:pPr marL="285750" indent="-285750" algn="just">
              <a:spcBef>
                <a:spcPts val="25"/>
              </a:spcBef>
            </a:pPr>
            <a:r>
              <a:rPr lang="tr-TR" sz="2000" dirty="0" smtClean="0">
                <a:ea typeface="Times New Roman" panose="02020603050405020304" pitchFamily="18" charset="0"/>
              </a:rPr>
              <a:t>Tabloda birincil </a:t>
            </a:r>
            <a:r>
              <a:rPr lang="tr-TR" sz="2000" dirty="0">
                <a:ea typeface="Times New Roman" panose="02020603050405020304" pitchFamily="18" charset="0"/>
              </a:rPr>
              <a:t>işlevleri temel alınarak </a:t>
            </a:r>
            <a:r>
              <a:rPr lang="tr-TR" sz="2000" dirty="0" err="1">
                <a:ea typeface="Times New Roman" panose="02020603050405020304" pitchFamily="18" charset="0"/>
              </a:rPr>
              <a:t>REMnux</a:t>
            </a:r>
            <a:r>
              <a:rPr lang="tr-TR" sz="2000" dirty="0">
                <a:ea typeface="Times New Roman" panose="02020603050405020304" pitchFamily="18" charset="0"/>
              </a:rPr>
              <a:t> v5’te belirtilen kategorilere göre araç sayıları verilmiş olup kötücül yazılım analizi için dağıtım içerisinde 134 tekil aracın bulunduğu görülmektedir. Bazı araçlar ikincil işlevlere de sahip olduklarından bu işlevler dikkate alındığında kategorilere göre kullanılabilir araç sayısı 143’e çıkmaktadır.</a:t>
            </a:r>
          </a:p>
        </p:txBody>
      </p:sp>
      <p:pic>
        <p:nvPicPr>
          <p:cNvPr id="2050" name="Resi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718" y="1825625"/>
            <a:ext cx="3914196" cy="368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496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Analiz için Kötücül Yazılım tedariki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pPr algn="just"/>
            <a:r>
              <a:rPr lang="tr-TR" dirty="0" smtClean="0"/>
              <a:t>Analiz için kötücül yazılım elde etmek üzere kendi bal küpümüzü (</a:t>
            </a:r>
            <a:r>
              <a:rPr lang="tr-TR" dirty="0" err="1" smtClean="0"/>
              <a:t>honeypot</a:t>
            </a:r>
            <a:r>
              <a:rPr lang="tr-TR" dirty="0" smtClean="0"/>
              <a:t>) kurabilir ve en güncel kötücül yazılımları elde edebiliriz. Ayrıca aşağıdaki web adreslerinden de örnek kötücül yazılım dosyaları elde edilebilmektedir:</a:t>
            </a:r>
          </a:p>
          <a:p>
            <a:pPr algn="just"/>
            <a:endParaRPr lang="tr-TR" dirty="0"/>
          </a:p>
        </p:txBody>
      </p:sp>
      <p:pic>
        <p:nvPicPr>
          <p:cNvPr id="13" name="Resim 12"/>
          <p:cNvPicPr>
            <a:picLocks noChangeAspect="1"/>
          </p:cNvPicPr>
          <p:nvPr/>
        </p:nvPicPr>
        <p:blipFill>
          <a:blip r:embed="rId4"/>
          <a:stretch>
            <a:fillRect/>
          </a:stretch>
        </p:blipFill>
        <p:spPr>
          <a:xfrm>
            <a:off x="2958353" y="3548710"/>
            <a:ext cx="7034007" cy="3021707"/>
          </a:xfrm>
          <a:prstGeom prst="rect">
            <a:avLst/>
          </a:prstGeom>
        </p:spPr>
      </p:pic>
    </p:spTree>
    <p:extLst>
      <p:ext uri="{BB962C8B-B14F-4D97-AF65-F5344CB8AC3E}">
        <p14:creationId xmlns:p14="http://schemas.microsoft.com/office/powerpoint/2010/main" val="77678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smtClean="0">
                <a:effectLst>
                  <a:outerShdw blurRad="38100" dist="38100" dir="2700000" algn="tl">
                    <a:srgbClr val="000000">
                      <a:alpha val="43137"/>
                    </a:srgbClr>
                  </a:outerShdw>
                </a:effectLst>
              </a:rPr>
              <a:t> ile örnek bir kötücül yazılım 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6400800" y="1825624"/>
            <a:ext cx="5410215" cy="4876389"/>
          </a:xfrm>
        </p:spPr>
        <p:txBody>
          <a:bodyPr>
            <a:normAutofit/>
          </a:bodyPr>
          <a:lstStyle/>
          <a:p>
            <a:pPr algn="just"/>
            <a:r>
              <a:rPr lang="tr-TR" sz="2200" dirty="0" err="1" smtClean="0"/>
              <a:t>REMnux’ta</a:t>
            </a:r>
            <a:r>
              <a:rPr lang="tr-TR" sz="2200" dirty="0" smtClean="0"/>
              <a:t> analiz için örnek olarak 2013’ün </a:t>
            </a:r>
            <a:r>
              <a:rPr lang="tr-TR" sz="2200" dirty="0"/>
              <a:t>ikinci yarısı ve 2014’te Ülkemizde çok etkili olan ve </a:t>
            </a:r>
            <a:r>
              <a:rPr lang="tr-TR" sz="2200" dirty="0" smtClean="0"/>
              <a:t>birçok </a:t>
            </a:r>
            <a:r>
              <a:rPr lang="tr-TR" sz="2200" dirty="0"/>
              <a:t>sisteme bulaşan </a:t>
            </a:r>
            <a:r>
              <a:rPr lang="tr-TR" sz="2200" b="1" dirty="0"/>
              <a:t>Kilim Truva </a:t>
            </a:r>
            <a:r>
              <a:rPr lang="tr-TR" sz="2200" b="1" dirty="0" smtClean="0"/>
              <a:t>Atı</a:t>
            </a:r>
            <a:r>
              <a:rPr lang="tr-TR" sz="2200" dirty="0" smtClean="0"/>
              <a:t> seçilmiştir.</a:t>
            </a:r>
          </a:p>
          <a:p>
            <a:pPr algn="just"/>
            <a:endParaRPr lang="tr-TR" sz="2200" dirty="0"/>
          </a:p>
          <a:p>
            <a:pPr algn="just"/>
            <a:r>
              <a:rPr lang="tr-TR" sz="2200" dirty="0" smtClean="0"/>
              <a:t>Bu analiz </a:t>
            </a:r>
            <a:r>
              <a:rPr lang="tr-TR" sz="2200" dirty="0"/>
              <a:t>için kötücül yazılım örneklerini barındıran </a:t>
            </a:r>
            <a:r>
              <a:rPr lang="tr-TR" sz="2200" dirty="0">
                <a:hlinkClick r:id="rId4"/>
              </a:rPr>
              <a:t>https://malwr.com/</a:t>
            </a:r>
            <a:r>
              <a:rPr lang="tr-TR" sz="2200" dirty="0"/>
              <a:t> </a:t>
            </a:r>
            <a:r>
              <a:rPr lang="tr-TR" sz="2200" dirty="0" smtClean="0"/>
              <a:t>web adresinden SHA-256 </a:t>
            </a:r>
            <a:r>
              <a:rPr lang="tr-TR" sz="2200" dirty="0"/>
              <a:t>özeti “</a:t>
            </a:r>
            <a:r>
              <a:rPr lang="tr-TR" sz="2200" dirty="0" smtClean="0"/>
              <a:t>08f6fa55509612 f3b6fd0bb57721f2156b050b41e23ce6a119c74fed8a2dbef4</a:t>
            </a:r>
            <a:r>
              <a:rPr lang="tr-TR" sz="2200" dirty="0"/>
              <a:t>” olan örnek dosya indirilmiş ve </a:t>
            </a:r>
            <a:r>
              <a:rPr lang="tr-TR" sz="2200" dirty="0" err="1"/>
              <a:t>Oracle</a:t>
            </a:r>
            <a:r>
              <a:rPr lang="tr-TR" sz="2200" dirty="0"/>
              <a:t> </a:t>
            </a:r>
            <a:r>
              <a:rPr lang="tr-TR" sz="2200" dirty="0" err="1" smtClean="0"/>
              <a:t>Virtualbox</a:t>
            </a:r>
            <a:r>
              <a:rPr lang="tr-TR" sz="2200" dirty="0" smtClean="0"/>
              <a:t> sanallaştırma </a:t>
            </a:r>
            <a:r>
              <a:rPr lang="tr-TR" sz="2200" dirty="0"/>
              <a:t>yazılımı </a:t>
            </a:r>
            <a:r>
              <a:rPr lang="tr-TR" sz="2200" dirty="0" smtClean="0"/>
              <a:t>üzerinde çalışan </a:t>
            </a:r>
            <a:r>
              <a:rPr lang="tr-TR" sz="2200" dirty="0" err="1" smtClean="0"/>
              <a:t>REMnux</a:t>
            </a:r>
            <a:r>
              <a:rPr lang="tr-TR" sz="2200" dirty="0" smtClean="0"/>
              <a:t> dağıtımına </a:t>
            </a:r>
            <a:r>
              <a:rPr lang="tr-TR" sz="2200" dirty="0"/>
              <a:t>kopyalanmıştır</a:t>
            </a:r>
            <a:r>
              <a:rPr lang="tr-TR" sz="2200" dirty="0" smtClean="0"/>
              <a:t>.</a:t>
            </a:r>
            <a:endParaRPr lang="tr-TR" sz="2200" dirty="0"/>
          </a:p>
        </p:txBody>
      </p:sp>
      <p:pic>
        <p:nvPicPr>
          <p:cNvPr id="8" name="Picture 1"/>
          <p:cNvPicPr>
            <a:picLocks noChangeAspect="1" noChangeArrowheads="1"/>
          </p:cNvPicPr>
          <p:nvPr/>
        </p:nvPicPr>
        <p:blipFill>
          <a:blip r:embed="rId5" cstate="print"/>
          <a:srcRect/>
          <a:stretch>
            <a:fillRect/>
          </a:stretch>
        </p:blipFill>
        <p:spPr bwMode="auto">
          <a:xfrm>
            <a:off x="1568991" y="1825623"/>
            <a:ext cx="4935490" cy="3948393"/>
          </a:xfrm>
          <a:prstGeom prst="rect">
            <a:avLst/>
          </a:prstGeom>
          <a:ln>
            <a:noFill/>
          </a:ln>
          <a:effectLst>
            <a:softEdge rad="112500"/>
          </a:effectLst>
        </p:spPr>
      </p:pic>
    </p:spTree>
    <p:extLst>
      <p:ext uri="{BB962C8B-B14F-4D97-AF65-F5344CB8AC3E}">
        <p14:creationId xmlns:p14="http://schemas.microsoft.com/office/powerpoint/2010/main" val="1066602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smtClean="0">
                <a:effectLst>
                  <a:outerShdw blurRad="38100" dist="38100" dir="2700000" algn="tl">
                    <a:srgbClr val="000000">
                      <a:alpha val="43137"/>
                    </a:srgbClr>
                  </a:outerShdw>
                </a:effectLst>
              </a:rPr>
              <a:t> ile örnek bir kötücül yazılım analizi</a:t>
            </a:r>
            <a:endParaRPr lang="tr-TR" b="1" dirty="0">
              <a:effectLst>
                <a:outerShdw blurRad="38100" dist="38100" dir="2700000" algn="tl">
                  <a:srgbClr val="000000">
                    <a:alpha val="43137"/>
                  </a:srgbClr>
                </a:outerShdw>
              </a:effectLst>
            </a:endParaRPr>
          </a:p>
        </p:txBody>
      </p:sp>
      <p:pic>
        <p:nvPicPr>
          <p:cNvPr id="9" name="Picture 4"/>
          <p:cNvPicPr>
            <a:picLocks noChangeAspect="1" noChangeArrowheads="1"/>
          </p:cNvPicPr>
          <p:nvPr/>
        </p:nvPicPr>
        <p:blipFill>
          <a:blip r:embed="rId4" cstate="print"/>
          <a:srcRect/>
          <a:stretch>
            <a:fillRect/>
          </a:stretch>
        </p:blipFill>
        <p:spPr bwMode="auto">
          <a:xfrm>
            <a:off x="1606984" y="1595844"/>
            <a:ext cx="5723464" cy="4611317"/>
          </a:xfrm>
          <a:prstGeom prst="rect">
            <a:avLst/>
          </a:prstGeom>
          <a:ln>
            <a:solidFill>
              <a:srgbClr val="0070C0"/>
            </a:solidFill>
          </a:ln>
          <a:effectLst>
            <a:outerShdw blurRad="292100" dist="139700" dir="2700000" algn="tl" rotWithShape="0">
              <a:srgbClr val="333333">
                <a:alpha val="65000"/>
              </a:srgbClr>
            </a:outerShdw>
          </a:effectLst>
        </p:spPr>
      </p:pic>
      <p:sp>
        <p:nvSpPr>
          <p:cNvPr id="10" name="5 Dikdörtgen"/>
          <p:cNvSpPr/>
          <p:nvPr/>
        </p:nvSpPr>
        <p:spPr>
          <a:xfrm>
            <a:off x="7444292" y="1595844"/>
            <a:ext cx="4485939" cy="2862322"/>
          </a:xfrm>
          <a:prstGeom prst="rect">
            <a:avLst/>
          </a:prstGeom>
        </p:spPr>
        <p:txBody>
          <a:bodyPr wrap="square">
            <a:spAutoFit/>
          </a:bodyPr>
          <a:lstStyle/>
          <a:p>
            <a:pPr marL="285750" indent="-285750" algn="just">
              <a:buFont typeface="Arial" panose="020B0604020202020204" pitchFamily="34" charset="0"/>
              <a:buChar char="•"/>
            </a:pPr>
            <a:r>
              <a:rPr lang="tr-TR" dirty="0" smtClean="0"/>
              <a:t>Analize başlarken hangi araçların nasıl kullanılacağına karar vermek için dosyanın tanımlanması ve dosya türünün tespit edilmesi gereklidir, bu aşamada dosyanın uzantısına güvenilmemelidir. </a:t>
            </a:r>
          </a:p>
          <a:p>
            <a:pPr marL="285750" indent="-285750" algn="just">
              <a:buFont typeface="Arial" panose="020B0604020202020204" pitchFamily="34" charset="0"/>
              <a:buChar char="•"/>
            </a:pPr>
            <a:endParaRPr lang="tr-TR" dirty="0" smtClean="0"/>
          </a:p>
          <a:p>
            <a:pPr marL="285750" indent="-285750" algn="just">
              <a:buFont typeface="Arial" panose="020B0604020202020204" pitchFamily="34" charset="0"/>
              <a:buChar char="•"/>
            </a:pPr>
            <a:r>
              <a:rPr lang="tr-TR" dirty="0" smtClean="0"/>
              <a:t>Bu amaçla “</a:t>
            </a:r>
            <a:r>
              <a:rPr lang="tr-TR" b="1" dirty="0" smtClean="0">
                <a:solidFill>
                  <a:schemeClr val="tx2">
                    <a:lumMod val="50000"/>
                  </a:schemeClr>
                </a:solidFill>
              </a:rPr>
              <a:t>file</a:t>
            </a:r>
            <a:r>
              <a:rPr lang="tr-TR" dirty="0" smtClean="0"/>
              <a:t>”, “</a:t>
            </a:r>
            <a:r>
              <a:rPr lang="tr-TR" b="1" dirty="0" err="1" smtClean="0">
                <a:solidFill>
                  <a:schemeClr val="tx2">
                    <a:lumMod val="50000"/>
                  </a:schemeClr>
                </a:solidFill>
              </a:rPr>
              <a:t>trid</a:t>
            </a:r>
            <a:r>
              <a:rPr lang="tr-TR" dirty="0" smtClean="0"/>
              <a:t>”, “</a:t>
            </a:r>
            <a:r>
              <a:rPr lang="tr-TR" b="1" dirty="0" smtClean="0"/>
              <a:t>7z</a:t>
            </a:r>
            <a:r>
              <a:rPr lang="tr-TR" dirty="0" smtClean="0"/>
              <a:t>”, “</a:t>
            </a:r>
            <a:r>
              <a:rPr lang="tr-TR" b="1" dirty="0" smtClean="0">
                <a:solidFill>
                  <a:schemeClr val="tx2">
                    <a:lumMod val="50000"/>
                  </a:schemeClr>
                </a:solidFill>
              </a:rPr>
              <a:t>yara</a:t>
            </a:r>
            <a:r>
              <a:rPr lang="tr-TR" dirty="0" smtClean="0"/>
              <a:t>”, “</a:t>
            </a:r>
            <a:r>
              <a:rPr lang="tr-TR" b="1" dirty="0" err="1" smtClean="0">
                <a:solidFill>
                  <a:schemeClr val="tx2">
                    <a:lumMod val="50000"/>
                  </a:schemeClr>
                </a:solidFill>
              </a:rPr>
              <a:t>exiftool</a:t>
            </a:r>
            <a:r>
              <a:rPr lang="tr-TR" dirty="0" smtClean="0"/>
              <a:t>” ve “</a:t>
            </a:r>
            <a:r>
              <a:rPr lang="tr-TR" b="1" dirty="0" err="1" smtClean="0">
                <a:solidFill>
                  <a:schemeClr val="tx2">
                    <a:lumMod val="50000"/>
                  </a:schemeClr>
                </a:solidFill>
              </a:rPr>
              <a:t>hachoir</a:t>
            </a:r>
            <a:r>
              <a:rPr lang="tr-TR" b="1" dirty="0" smtClean="0">
                <a:solidFill>
                  <a:schemeClr val="tx2">
                    <a:lumMod val="50000"/>
                  </a:schemeClr>
                </a:solidFill>
              </a:rPr>
              <a:t>-</a:t>
            </a:r>
            <a:r>
              <a:rPr lang="tr-TR" b="1" dirty="0" err="1" smtClean="0">
                <a:solidFill>
                  <a:schemeClr val="tx2">
                    <a:lumMod val="50000"/>
                  </a:schemeClr>
                </a:solidFill>
              </a:rPr>
              <a:t>metadata</a:t>
            </a:r>
            <a:r>
              <a:rPr lang="tr-TR" dirty="0" smtClean="0"/>
              <a:t>” gibi </a:t>
            </a:r>
            <a:r>
              <a:rPr lang="tr-TR" dirty="0" err="1" smtClean="0"/>
              <a:t>REMnux’ta</a:t>
            </a:r>
            <a:r>
              <a:rPr lang="tr-TR" dirty="0" smtClean="0"/>
              <a:t> hâlihazırda gelen birçok araç kullanılabilir. </a:t>
            </a:r>
            <a:endParaRPr lang="tr-TR" dirty="0"/>
          </a:p>
        </p:txBody>
      </p:sp>
    </p:spTree>
    <p:extLst>
      <p:ext uri="{BB962C8B-B14F-4D97-AF65-F5344CB8AC3E}">
        <p14:creationId xmlns:p14="http://schemas.microsoft.com/office/powerpoint/2010/main" val="23336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smtClean="0">
                <a:effectLst>
                  <a:outerShdw blurRad="38100" dist="38100" dir="2700000" algn="tl">
                    <a:srgbClr val="000000">
                      <a:alpha val="43137"/>
                    </a:srgbClr>
                  </a:outerShdw>
                </a:effectLst>
              </a:rPr>
              <a:t> ile örnek bir kötücül yazılım analizi</a:t>
            </a:r>
            <a:endParaRPr lang="tr-TR" b="1" dirty="0">
              <a:effectLst>
                <a:outerShdw blurRad="38100" dist="38100" dir="2700000" algn="tl">
                  <a:srgbClr val="000000">
                    <a:alpha val="43137"/>
                  </a:srgbClr>
                </a:outerShdw>
              </a:effectLst>
            </a:endParaRPr>
          </a:p>
        </p:txBody>
      </p:sp>
      <p:sp>
        <p:nvSpPr>
          <p:cNvPr id="10" name="5 Dikdörtgen"/>
          <p:cNvSpPr/>
          <p:nvPr/>
        </p:nvSpPr>
        <p:spPr>
          <a:xfrm>
            <a:off x="1667524" y="1666385"/>
            <a:ext cx="4485939" cy="1631216"/>
          </a:xfrm>
          <a:prstGeom prst="rect">
            <a:avLst/>
          </a:prstGeom>
        </p:spPr>
        <p:txBody>
          <a:bodyPr wrap="square">
            <a:spAutoFit/>
          </a:bodyPr>
          <a:lstStyle/>
          <a:p>
            <a:pPr marL="285750" indent="-285750" algn="just">
              <a:buFont typeface="Arial" panose="020B0604020202020204" pitchFamily="34" charset="0"/>
              <a:buChar char="•"/>
            </a:pPr>
            <a:r>
              <a:rPr lang="tr-TR" sz="2000" dirty="0"/>
              <a:t>“</a:t>
            </a:r>
            <a:r>
              <a:rPr lang="tr-TR" sz="2000" b="1" dirty="0" err="1"/>
              <a:t>pev</a:t>
            </a:r>
            <a:r>
              <a:rPr lang="tr-TR" sz="2000" dirty="0"/>
              <a:t>”, </a:t>
            </a:r>
            <a:r>
              <a:rPr lang="tr-TR" sz="2000" dirty="0" err="1"/>
              <a:t>REMnux</a:t>
            </a:r>
            <a:r>
              <a:rPr lang="tr-TR" sz="2000" dirty="0"/>
              <a:t> ile gelen ve Windows EXE dosyalarını analiz etmek için kullanılabilecek bir araç setidir. Bu araç setinde bulunan araçlar ve işlevleri aşağıda verilmiştir. </a:t>
            </a:r>
          </a:p>
        </p:txBody>
      </p:sp>
      <p:pic>
        <p:nvPicPr>
          <p:cNvPr id="6" name="Picture 3"/>
          <p:cNvPicPr>
            <a:picLocks noChangeAspect="1" noChangeArrowheads="1"/>
          </p:cNvPicPr>
          <p:nvPr/>
        </p:nvPicPr>
        <p:blipFill>
          <a:blip r:embed="rId4" cstate="print"/>
          <a:srcRect/>
          <a:stretch>
            <a:fillRect/>
          </a:stretch>
        </p:blipFill>
        <p:spPr bwMode="auto">
          <a:xfrm>
            <a:off x="6993527" y="1666385"/>
            <a:ext cx="3868591" cy="4140071"/>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1936253" y="3567084"/>
            <a:ext cx="4505937" cy="2744815"/>
          </a:xfrm>
          <a:prstGeom prst="rect">
            <a:avLst/>
          </a:prstGeom>
          <a:noFill/>
          <a:ln w="9525">
            <a:noFill/>
            <a:miter lim="800000"/>
            <a:headEnd/>
            <a:tailEnd/>
          </a:ln>
        </p:spPr>
      </p:pic>
    </p:spTree>
    <p:extLst>
      <p:ext uri="{BB962C8B-B14F-4D97-AF65-F5344CB8AC3E}">
        <p14:creationId xmlns:p14="http://schemas.microsoft.com/office/powerpoint/2010/main" val="3181932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pPr algn="just"/>
            <a:r>
              <a:rPr lang="tr-TR" sz="2200" dirty="0"/>
              <a:t>Dosyanın Win32 PE (</a:t>
            </a:r>
            <a:r>
              <a:rPr lang="tr-TR" sz="2200" dirty="0" err="1"/>
              <a:t>Portable</a:t>
            </a:r>
            <a:r>
              <a:rPr lang="tr-TR" sz="2200" dirty="0"/>
              <a:t> </a:t>
            </a:r>
            <a:r>
              <a:rPr lang="tr-TR" sz="2200" dirty="0" err="1"/>
              <a:t>Executable</a:t>
            </a:r>
            <a:r>
              <a:rPr lang="tr-TR" sz="2200" dirty="0"/>
              <a:t>) dosyası olduğu tespit edildikten sonra bu dosyanın sıkıştırılmış (</a:t>
            </a:r>
            <a:r>
              <a:rPr lang="tr-TR" sz="2200" dirty="0" err="1"/>
              <a:t>packed</a:t>
            </a:r>
            <a:r>
              <a:rPr lang="tr-TR" sz="2200" dirty="0"/>
              <a:t>) bir çalıştırılabilir dosya olup olmadığının tespiti için “</a:t>
            </a:r>
            <a:r>
              <a:rPr lang="tr-TR" sz="2200" b="1" dirty="0" err="1">
                <a:solidFill>
                  <a:schemeClr val="tx2">
                    <a:lumMod val="50000"/>
                  </a:schemeClr>
                </a:solidFill>
              </a:rPr>
              <a:t>pepack</a:t>
            </a:r>
            <a:r>
              <a:rPr lang="tr-TR" sz="2200" dirty="0"/>
              <a:t>”, “</a:t>
            </a:r>
            <a:r>
              <a:rPr lang="tr-TR" sz="2200" b="1" dirty="0" err="1">
                <a:solidFill>
                  <a:schemeClr val="tx2">
                    <a:lumMod val="50000"/>
                  </a:schemeClr>
                </a:solidFill>
              </a:rPr>
              <a:t>packerid</a:t>
            </a:r>
            <a:r>
              <a:rPr lang="tr-TR" sz="2200" dirty="0"/>
              <a:t>”, “</a:t>
            </a:r>
            <a:r>
              <a:rPr lang="tr-TR" sz="2200" b="1" dirty="0" err="1">
                <a:solidFill>
                  <a:schemeClr val="tx2">
                    <a:lumMod val="50000"/>
                  </a:schemeClr>
                </a:solidFill>
              </a:rPr>
              <a:t>densityscout</a:t>
            </a:r>
            <a:r>
              <a:rPr lang="tr-TR" sz="2200" dirty="0"/>
              <a:t>” ve “</a:t>
            </a:r>
            <a:r>
              <a:rPr lang="tr-TR" sz="2200" b="1" dirty="0" err="1">
                <a:solidFill>
                  <a:schemeClr val="tx2">
                    <a:lumMod val="50000"/>
                  </a:schemeClr>
                </a:solidFill>
              </a:rPr>
              <a:t>bytehist</a:t>
            </a:r>
            <a:r>
              <a:rPr lang="tr-TR" sz="2200" dirty="0"/>
              <a:t>” komutları kullanılabilir. </a:t>
            </a:r>
          </a:p>
          <a:p>
            <a:pPr algn="just"/>
            <a:endParaRPr lang="tr-TR" sz="2200" dirty="0"/>
          </a:p>
        </p:txBody>
      </p:sp>
      <p:pic>
        <p:nvPicPr>
          <p:cNvPr id="8" name="Picture 2"/>
          <p:cNvPicPr>
            <a:picLocks noChangeAspect="1" noChangeArrowheads="1"/>
          </p:cNvPicPr>
          <p:nvPr/>
        </p:nvPicPr>
        <p:blipFill>
          <a:blip r:embed="rId4" cstate="print"/>
          <a:stretch>
            <a:fillRect/>
          </a:stretch>
        </p:blipFill>
        <p:spPr bwMode="auto">
          <a:xfrm>
            <a:off x="3012142" y="2893318"/>
            <a:ext cx="6852622" cy="3808695"/>
          </a:xfrm>
          <a:prstGeom prst="rect">
            <a:avLst/>
          </a:prstGeom>
          <a:ln>
            <a:noFill/>
          </a:ln>
          <a:effectLst>
            <a:outerShdw blurRad="292100" dist="139700" dir="2700000" algn="tl" rotWithShape="0">
              <a:srgbClr val="333333">
                <a:alpha val="65000"/>
              </a:srgbClr>
            </a:outerShdw>
          </a:effectLst>
        </p:spPr>
      </p:pic>
      <p:sp>
        <p:nvSpPr>
          <p:cNvPr id="10" name="8 Dikdörtgen"/>
          <p:cNvSpPr/>
          <p:nvPr/>
        </p:nvSpPr>
        <p:spPr>
          <a:xfrm>
            <a:off x="5030788" y="4421816"/>
            <a:ext cx="3506826" cy="461665"/>
          </a:xfrm>
          <a:prstGeom prst="rect">
            <a:avLst/>
          </a:prstGeom>
          <a:solidFill>
            <a:schemeClr val="bg1"/>
          </a:solidFill>
          <a:ln>
            <a:noFill/>
            <a:prstDash val="sysDash"/>
          </a:ln>
        </p:spPr>
        <p:txBody>
          <a:bodyPr wrap="square">
            <a:spAutoFit/>
          </a:bodyPr>
          <a:lstStyle/>
          <a:p>
            <a:r>
              <a:rPr lang="es-ES" sz="1200" i="1" dirty="0" smtClean="0">
                <a:solidFill>
                  <a:srgbClr val="FF0000"/>
                </a:solidFill>
                <a:latin typeface="Candara"/>
              </a:rPr>
              <a:t>Tipik bir normal dosyanın ABS-yoğunluğu &gt; 0.9</a:t>
            </a:r>
            <a:endParaRPr lang="tr-TR" sz="1200" i="1" dirty="0" smtClean="0">
              <a:solidFill>
                <a:srgbClr val="FF0000"/>
              </a:solidFill>
              <a:latin typeface="Candara"/>
            </a:endParaRPr>
          </a:p>
          <a:p>
            <a:r>
              <a:rPr lang="tr-TR" sz="1200" i="1" dirty="0" smtClean="0">
                <a:solidFill>
                  <a:srgbClr val="FF0000"/>
                </a:solidFill>
                <a:latin typeface="Candara"/>
              </a:rPr>
              <a:t>Tipik bir sıkıştırılmış dosyanın ABS-yoğunluğu &lt; 0.1</a:t>
            </a:r>
          </a:p>
        </p:txBody>
      </p:sp>
      <p:sp>
        <p:nvSpPr>
          <p:cNvPr id="11" name="8 Dikdörtgen"/>
          <p:cNvSpPr/>
          <p:nvPr/>
        </p:nvSpPr>
        <p:spPr>
          <a:xfrm>
            <a:off x="5030788" y="5720342"/>
            <a:ext cx="3506826" cy="461665"/>
          </a:xfrm>
          <a:prstGeom prst="rect">
            <a:avLst/>
          </a:prstGeom>
          <a:ln>
            <a:noFill/>
            <a:prstDash val="sysDash"/>
          </a:ln>
        </p:spPr>
        <p:txBody>
          <a:bodyPr wrap="square">
            <a:spAutoFit/>
          </a:bodyPr>
          <a:lstStyle/>
          <a:p>
            <a:r>
              <a:rPr lang="tr-TR" sz="1200" i="1" dirty="0" smtClean="0">
                <a:solidFill>
                  <a:srgbClr val="FF0000"/>
                </a:solidFill>
                <a:latin typeface="Candara"/>
              </a:rPr>
              <a:t>Tipik bir normal dosyanın CHI-yoğunluğu &gt; 1000.0 </a:t>
            </a:r>
            <a:r>
              <a:rPr lang="es-ES" sz="1200" i="1" dirty="0" smtClean="0">
                <a:solidFill>
                  <a:srgbClr val="FF0000"/>
                </a:solidFill>
                <a:latin typeface="Candara"/>
              </a:rPr>
              <a:t> </a:t>
            </a:r>
            <a:endParaRPr lang="tr-TR" sz="1200" dirty="0" smtClean="0">
              <a:solidFill>
                <a:srgbClr val="FF0000"/>
              </a:solidFill>
              <a:latin typeface="Candara"/>
            </a:endParaRPr>
          </a:p>
          <a:p>
            <a:r>
              <a:rPr lang="tr-TR" sz="1200" i="1" dirty="0" smtClean="0">
                <a:solidFill>
                  <a:srgbClr val="FF0000"/>
                </a:solidFill>
                <a:latin typeface="Candara"/>
              </a:rPr>
              <a:t>Tipik bir sıkıştırılmış dosyanın CHI-yoğunluğu &lt; 100.0 </a:t>
            </a:r>
          </a:p>
        </p:txBody>
      </p:sp>
      <p:sp>
        <p:nvSpPr>
          <p:cNvPr id="18" name="Oval 17"/>
          <p:cNvSpPr/>
          <p:nvPr/>
        </p:nvSpPr>
        <p:spPr>
          <a:xfrm>
            <a:off x="2926080" y="5178313"/>
            <a:ext cx="710004" cy="194400"/>
          </a:xfrm>
          <a:prstGeom prst="ellipse">
            <a:avLst/>
          </a:prstGeom>
          <a:noFill/>
          <a:ln w="19050">
            <a:solidFill>
              <a:srgbClr val="CC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9" name="Oval 18"/>
          <p:cNvSpPr/>
          <p:nvPr/>
        </p:nvSpPr>
        <p:spPr>
          <a:xfrm>
            <a:off x="2926080" y="6506956"/>
            <a:ext cx="710004" cy="195057"/>
          </a:xfrm>
          <a:prstGeom prst="ellipse">
            <a:avLst/>
          </a:prstGeom>
          <a:noFill/>
          <a:ln w="19050">
            <a:solidFill>
              <a:srgbClr val="CC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20" name="Dikdörtgen 19"/>
          <p:cNvSpPr/>
          <p:nvPr/>
        </p:nvSpPr>
        <p:spPr>
          <a:xfrm>
            <a:off x="1369879" y="5137013"/>
            <a:ext cx="1567801" cy="276999"/>
          </a:xfrm>
          <a:prstGeom prst="rect">
            <a:avLst/>
          </a:prstGeom>
        </p:spPr>
        <p:txBody>
          <a:bodyPr wrap="none">
            <a:spAutoFit/>
          </a:bodyPr>
          <a:lstStyle/>
          <a:p>
            <a:r>
              <a:rPr lang="tr-TR" sz="1200" dirty="0" err="1">
                <a:ea typeface="Times New Roman" panose="02020603050405020304" pitchFamily="18" charset="0"/>
                <a:cs typeface="Times New Roman" panose="02020603050405020304" pitchFamily="18" charset="0"/>
              </a:rPr>
              <a:t>Yoğunluk</a:t>
            </a:r>
            <a:r>
              <a:rPr lang="tr-TR" sz="1200" baseline="-25000" dirty="0" err="1">
                <a:ea typeface="Times New Roman" panose="02020603050405020304" pitchFamily="18" charset="0"/>
                <a:cs typeface="Times New Roman" panose="02020603050405020304" pitchFamily="18" charset="0"/>
              </a:rPr>
              <a:t>ABS</a:t>
            </a:r>
            <a:r>
              <a:rPr lang="tr-TR" sz="1200" dirty="0">
                <a:ea typeface="Times New Roman" panose="02020603050405020304" pitchFamily="18" charset="0"/>
                <a:cs typeface="Times New Roman" panose="02020603050405020304" pitchFamily="18" charset="0"/>
              </a:rPr>
              <a:t> = </a:t>
            </a:r>
            <a:r>
              <a:rPr lang="tr-TR" sz="1200" dirty="0" smtClean="0">
                <a:ea typeface="Times New Roman" panose="02020603050405020304" pitchFamily="18" charset="0"/>
                <a:cs typeface="Times New Roman" panose="02020603050405020304" pitchFamily="18" charset="0"/>
              </a:rPr>
              <a:t>1.27822</a:t>
            </a:r>
            <a:endParaRPr lang="tr-TR" sz="1200" dirty="0"/>
          </a:p>
        </p:txBody>
      </p:sp>
      <p:sp>
        <p:nvSpPr>
          <p:cNvPr id="21" name="Dikdörtgen 20"/>
          <p:cNvSpPr/>
          <p:nvPr/>
        </p:nvSpPr>
        <p:spPr>
          <a:xfrm>
            <a:off x="1353470" y="6463414"/>
            <a:ext cx="1572610" cy="276999"/>
          </a:xfrm>
          <a:prstGeom prst="rect">
            <a:avLst/>
          </a:prstGeom>
        </p:spPr>
        <p:txBody>
          <a:bodyPr wrap="none">
            <a:spAutoFit/>
          </a:bodyPr>
          <a:lstStyle/>
          <a:p>
            <a:r>
              <a:rPr lang="tr-TR" sz="1200" dirty="0" err="1" smtClean="0">
                <a:ea typeface="Times New Roman" panose="02020603050405020304" pitchFamily="18" charset="0"/>
                <a:cs typeface="Times New Roman" panose="02020603050405020304" pitchFamily="18" charset="0"/>
              </a:rPr>
              <a:t>Yoğunluk</a:t>
            </a:r>
            <a:r>
              <a:rPr lang="tr-TR" sz="1200" baseline="-25000" dirty="0" err="1" smtClean="0">
                <a:ea typeface="Times New Roman" panose="02020603050405020304" pitchFamily="18" charset="0"/>
                <a:cs typeface="Times New Roman" panose="02020603050405020304" pitchFamily="18" charset="0"/>
              </a:rPr>
              <a:t>CHI</a:t>
            </a:r>
            <a:r>
              <a:rPr lang="tr-TR" sz="1200" baseline="-25000" dirty="0" smtClean="0">
                <a:ea typeface="Times New Roman" panose="02020603050405020304" pitchFamily="18" charset="0"/>
                <a:cs typeface="Times New Roman" panose="02020603050405020304" pitchFamily="18" charset="0"/>
              </a:rPr>
              <a:t> </a:t>
            </a:r>
            <a:r>
              <a:rPr lang="tr-TR" sz="1200" dirty="0">
                <a:ea typeface="Times New Roman" panose="02020603050405020304" pitchFamily="18" charset="0"/>
                <a:cs typeface="Times New Roman" panose="02020603050405020304" pitchFamily="18" charset="0"/>
              </a:rPr>
              <a:t>= 34668.1 </a:t>
            </a:r>
            <a:endParaRPr lang="tr-TR" sz="1200" dirty="0"/>
          </a:p>
        </p:txBody>
      </p:sp>
    </p:spTree>
    <p:extLst>
      <p:ext uri="{BB962C8B-B14F-4D97-AF65-F5344CB8AC3E}">
        <p14:creationId xmlns:p14="http://schemas.microsoft.com/office/powerpoint/2010/main" val="123767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İçerik</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16" y="1825624"/>
            <a:ext cx="10515600" cy="5024157"/>
          </a:xfrm>
        </p:spPr>
        <p:txBody>
          <a:bodyPr>
            <a:normAutofit fontScale="92500" lnSpcReduction="10000"/>
          </a:bodyPr>
          <a:lstStyle/>
          <a:p>
            <a:r>
              <a:rPr lang="tr-TR" dirty="0" smtClean="0"/>
              <a:t>Kötücül Yazılım nedir?</a:t>
            </a:r>
          </a:p>
          <a:p>
            <a:r>
              <a:rPr lang="tr-TR" dirty="0" smtClean="0"/>
              <a:t>Kötücül Yazılım türleri</a:t>
            </a:r>
          </a:p>
          <a:p>
            <a:r>
              <a:rPr lang="tr-TR" dirty="0" smtClean="0"/>
              <a:t>Artan Kötücül Yazılım trendi</a:t>
            </a:r>
          </a:p>
          <a:p>
            <a:r>
              <a:rPr lang="tr-TR" dirty="0"/>
              <a:t>Kötücül </a:t>
            </a:r>
            <a:r>
              <a:rPr lang="tr-TR" dirty="0" smtClean="0"/>
              <a:t>Yazılımın hedefi olarak Türkiye</a:t>
            </a:r>
          </a:p>
          <a:p>
            <a:r>
              <a:rPr lang="tr-TR" dirty="0"/>
              <a:t>Kötücül Yazılım </a:t>
            </a:r>
            <a:r>
              <a:rPr lang="tr-TR" dirty="0" smtClean="0"/>
              <a:t>analizi</a:t>
            </a:r>
          </a:p>
          <a:p>
            <a:r>
              <a:rPr lang="tr-TR" dirty="0" err="1"/>
              <a:t>REMnux</a:t>
            </a:r>
            <a:r>
              <a:rPr lang="tr-TR" dirty="0"/>
              <a:t> nedir</a:t>
            </a:r>
            <a:r>
              <a:rPr lang="tr-TR" dirty="0" smtClean="0"/>
              <a:t>?</a:t>
            </a:r>
          </a:p>
          <a:p>
            <a:r>
              <a:rPr lang="tr-TR" dirty="0" err="1"/>
              <a:t>REMnux’un</a:t>
            </a:r>
            <a:r>
              <a:rPr lang="tr-TR" dirty="0"/>
              <a:t> </a:t>
            </a:r>
            <a:r>
              <a:rPr lang="tr-TR" dirty="0" smtClean="0"/>
              <a:t>gelişimi</a:t>
            </a:r>
          </a:p>
          <a:p>
            <a:r>
              <a:rPr lang="tr-TR" dirty="0" err="1"/>
              <a:t>REMnux</a:t>
            </a:r>
            <a:r>
              <a:rPr lang="tr-TR" dirty="0"/>
              <a:t> ile ilk </a:t>
            </a:r>
            <a:r>
              <a:rPr lang="tr-TR" dirty="0" smtClean="0"/>
              <a:t>etkileşim</a:t>
            </a:r>
          </a:p>
          <a:p>
            <a:r>
              <a:rPr lang="tr-TR" dirty="0" err="1"/>
              <a:t>REMnux</a:t>
            </a:r>
            <a:r>
              <a:rPr lang="tr-TR" dirty="0"/>
              <a:t> ile birlikte gelen </a:t>
            </a:r>
            <a:r>
              <a:rPr lang="tr-TR" dirty="0" smtClean="0"/>
              <a:t>araçlar</a:t>
            </a:r>
          </a:p>
          <a:p>
            <a:r>
              <a:rPr lang="tr-TR" dirty="0"/>
              <a:t>Analiz için Kötücül Yazılım tedariki</a:t>
            </a:r>
            <a:endParaRPr lang="tr-TR" dirty="0" smtClean="0"/>
          </a:p>
          <a:p>
            <a:r>
              <a:rPr lang="tr-TR" dirty="0" err="1"/>
              <a:t>REMnux</a:t>
            </a:r>
            <a:r>
              <a:rPr lang="tr-TR" dirty="0"/>
              <a:t> ile örnek bir kötücül yazılım </a:t>
            </a:r>
            <a:r>
              <a:rPr lang="tr-TR" dirty="0" smtClean="0"/>
              <a:t>analizi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Tree>
    <p:extLst>
      <p:ext uri="{BB962C8B-B14F-4D97-AF65-F5344CB8AC3E}">
        <p14:creationId xmlns:p14="http://schemas.microsoft.com/office/powerpoint/2010/main" val="26111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pPr algn="just"/>
            <a:r>
              <a:rPr lang="tr-TR" sz="2200" dirty="0"/>
              <a:t>Şifreli veya paketlenmiş/sıkıştırılmış verileri algılamak için istatistik çok iyi bir araç olabilir. Bu şekilde değiştirilmiş verilerde genellikle kullanılan baytlar çok düz/eşit bir dağılıma sahiptir. Aksine normal verilerde genellikle sürekli olarak bazı baytlar kullanılmaktadır. Yani açık metin, veri tabanı dosyaları ve hatta çalıştırılabilir ikili dosyalar gibi şifresiz ve sıkıştırılmamış bayt </a:t>
            </a:r>
            <a:r>
              <a:rPr lang="tr-TR" sz="2200" dirty="0" smtClean="0"/>
              <a:t>dağılımlarıyla (</a:t>
            </a:r>
            <a:r>
              <a:rPr lang="tr-TR" sz="2200" dirty="0" err="1" smtClean="0"/>
              <a:t>histogram</a:t>
            </a:r>
            <a:r>
              <a:rPr lang="tr-TR" sz="2200" dirty="0" smtClean="0"/>
              <a:t>) </a:t>
            </a:r>
            <a:r>
              <a:rPr lang="tr-TR" sz="2200" dirty="0"/>
              <a:t>şifreli ve/veya sıkıştırılmış dosyalar kolaylıkla birbirinden ayırt </a:t>
            </a:r>
            <a:r>
              <a:rPr lang="tr-TR" sz="2200" dirty="0" smtClean="0"/>
              <a:t>edilebilmektedir. </a:t>
            </a:r>
            <a:endParaRPr lang="tr-TR" sz="2200" dirty="0"/>
          </a:p>
        </p:txBody>
      </p:sp>
      <p:sp>
        <p:nvSpPr>
          <p:cNvPr id="12" name="Metin kutusu 11"/>
          <p:cNvSpPr txBox="1"/>
          <p:nvPr/>
        </p:nvSpPr>
        <p:spPr>
          <a:xfrm>
            <a:off x="3760419" y="6283629"/>
            <a:ext cx="1482137" cy="369332"/>
          </a:xfrm>
          <a:prstGeom prst="rect">
            <a:avLst/>
          </a:prstGeom>
          <a:noFill/>
        </p:spPr>
        <p:txBody>
          <a:bodyPr wrap="none" rtlCol="0">
            <a:spAutoFit/>
          </a:bodyPr>
          <a:lstStyle/>
          <a:p>
            <a:r>
              <a:rPr lang="tr-TR" i="1" dirty="0" smtClean="0"/>
              <a:t>normal dosya</a:t>
            </a:r>
            <a:endParaRPr lang="tr-TR" i="1" dirty="0"/>
          </a:p>
        </p:txBody>
      </p:sp>
      <p:sp>
        <p:nvSpPr>
          <p:cNvPr id="14" name="Metin kutusu 13"/>
          <p:cNvSpPr txBox="1"/>
          <p:nvPr/>
        </p:nvSpPr>
        <p:spPr>
          <a:xfrm>
            <a:off x="6567553" y="6283629"/>
            <a:ext cx="4083426" cy="369332"/>
          </a:xfrm>
          <a:prstGeom prst="rect">
            <a:avLst/>
          </a:prstGeom>
          <a:noFill/>
        </p:spPr>
        <p:txBody>
          <a:bodyPr wrap="none" rtlCol="0">
            <a:spAutoFit/>
          </a:bodyPr>
          <a:lstStyle/>
          <a:p>
            <a:r>
              <a:rPr lang="tr-TR" i="1" dirty="0" smtClean="0"/>
              <a:t>şifreli </a:t>
            </a:r>
            <a:r>
              <a:rPr lang="tr-TR" i="1" dirty="0"/>
              <a:t>veya </a:t>
            </a:r>
            <a:r>
              <a:rPr lang="tr-TR" i="1" dirty="0" smtClean="0"/>
              <a:t>paketlenmiş/sıkıştırılmış dosya</a:t>
            </a:r>
            <a:endParaRPr lang="tr-TR" i="1" dirty="0"/>
          </a:p>
        </p:txBody>
      </p:sp>
      <p:pic>
        <p:nvPicPr>
          <p:cNvPr id="2051" name="Picture 3" descr="example_packed_arch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0" y="3884037"/>
            <a:ext cx="2454275" cy="225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example_unpacked_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349" y="3884037"/>
            <a:ext cx="2454275" cy="225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68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pPr algn="just"/>
            <a:r>
              <a:rPr lang="tr-TR" sz="2400" dirty="0"/>
              <a:t>“</a:t>
            </a:r>
            <a:r>
              <a:rPr lang="tr-TR" sz="2400" b="1" dirty="0" err="1"/>
              <a:t>bytehist</a:t>
            </a:r>
            <a:r>
              <a:rPr lang="tr-TR" sz="2400" dirty="0"/>
              <a:t>” aracıyla elde edilen </a:t>
            </a:r>
            <a:r>
              <a:rPr lang="tr-TR" sz="2400" dirty="0" err="1"/>
              <a:t>histogram</a:t>
            </a:r>
            <a:r>
              <a:rPr lang="tr-TR" sz="2400" dirty="0"/>
              <a:t> analizi çıktısından da </a:t>
            </a:r>
            <a:r>
              <a:rPr lang="tr-TR" sz="2400" dirty="0" smtClean="0"/>
              <a:t>dosyanın normal (sıkıştırılmamış) bir dosya olduğu görülebilmektedir</a:t>
            </a:r>
            <a:r>
              <a:rPr lang="tr-TR" sz="2400" dirty="0"/>
              <a:t>.</a:t>
            </a:r>
            <a:endParaRPr lang="tr-TR" sz="22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2957513"/>
            <a:ext cx="6337300" cy="24367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69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7010400" y="2523267"/>
            <a:ext cx="4800616" cy="1989137"/>
          </a:xfrm>
        </p:spPr>
        <p:txBody>
          <a:bodyPr>
            <a:noAutofit/>
          </a:bodyPr>
          <a:lstStyle/>
          <a:p>
            <a:pPr algn="just"/>
            <a:r>
              <a:rPr lang="tr-TR" sz="1800" dirty="0"/>
              <a:t>Analiz edilen dosyanın sıkıştırılmamış bir dosya olduğu tespit edildikten sonra genişletme </a:t>
            </a:r>
            <a:r>
              <a:rPr lang="tr-TR" sz="1800" dirty="0" smtClean="0"/>
              <a:t>işlemine </a:t>
            </a:r>
            <a:r>
              <a:rPr lang="tr-TR" sz="1800" dirty="0"/>
              <a:t>gerek olmadığı anlaşıldığından dize/metin </a:t>
            </a:r>
            <a:r>
              <a:rPr lang="tr-TR" sz="1800" dirty="0" smtClean="0"/>
              <a:t>araması ile </a:t>
            </a:r>
            <a:r>
              <a:rPr lang="tr-TR" sz="1800" dirty="0"/>
              <a:t>dosya içerisinde geçen ve analize yardımcı olacak dizelerin dökümü alınabilir. Bu işlem için “</a:t>
            </a:r>
            <a:r>
              <a:rPr lang="tr-TR" sz="1800" b="1" dirty="0" err="1"/>
              <a:t>strings</a:t>
            </a:r>
            <a:r>
              <a:rPr lang="tr-TR" sz="1800" dirty="0"/>
              <a:t>”, “</a:t>
            </a:r>
            <a:r>
              <a:rPr lang="tr-TR" sz="1800" b="1" dirty="0" err="1"/>
              <a:t>srch_strings</a:t>
            </a:r>
            <a:r>
              <a:rPr lang="tr-TR" sz="1800" dirty="0"/>
              <a:t>” ve “</a:t>
            </a:r>
            <a:r>
              <a:rPr lang="tr-TR" sz="1800" b="1" dirty="0" err="1"/>
              <a:t>pestr</a:t>
            </a:r>
            <a:r>
              <a:rPr lang="tr-TR" sz="1800" dirty="0"/>
              <a:t>” komutları kullanılabilir</a:t>
            </a:r>
            <a:r>
              <a:rPr lang="tr-TR" sz="1800" dirty="0" smtClean="0"/>
              <a: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749" y="1457222"/>
            <a:ext cx="5433471" cy="4977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2552603" y="2381389"/>
            <a:ext cx="4558318" cy="503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200" dirty="0" smtClean="0">
                <a:solidFill>
                  <a:srgbClr val="FF0000"/>
                </a:solidFill>
              </a:rPr>
              <a:t>kötücül yazılım VB programlama dili ile geliştirilmiştir. </a:t>
            </a:r>
            <a:endParaRPr lang="tr-TR" sz="1200" dirty="0">
              <a:solidFill>
                <a:srgbClr val="FF0000"/>
              </a:solidFill>
            </a:endParaRPr>
          </a:p>
        </p:txBody>
      </p:sp>
      <p:sp>
        <p:nvSpPr>
          <p:cNvPr id="3" name="Dikdörtgen 2"/>
          <p:cNvSpPr/>
          <p:nvPr/>
        </p:nvSpPr>
        <p:spPr>
          <a:xfrm>
            <a:off x="2366606" y="2726567"/>
            <a:ext cx="4438338" cy="784830"/>
          </a:xfrm>
          <a:prstGeom prst="rect">
            <a:avLst/>
          </a:prstGeom>
        </p:spPr>
        <p:txBody>
          <a:bodyPr wrap="square">
            <a:spAutoFit/>
          </a:bodyPr>
          <a:lstStyle/>
          <a:p>
            <a:pPr algn="just"/>
            <a:r>
              <a:rPr lang="tr-TR" sz="900" dirty="0">
                <a:solidFill>
                  <a:srgbClr val="FF0000"/>
                </a:solidFill>
              </a:rPr>
              <a:t>Proje geliştirirken kullanılan dosya ve yolu </a:t>
            </a:r>
            <a:r>
              <a:rPr lang="tr-TR" sz="900" i="1" dirty="0">
                <a:solidFill>
                  <a:srgbClr val="FF0000"/>
                </a:solidFill>
              </a:rPr>
              <a:t>“C:\</a:t>
            </a:r>
            <a:r>
              <a:rPr lang="tr-TR" sz="900" i="1" dirty="0" err="1">
                <a:solidFill>
                  <a:srgbClr val="FF0000"/>
                </a:solidFill>
              </a:rPr>
              <a:t>Documents</a:t>
            </a:r>
            <a:r>
              <a:rPr lang="tr-TR" sz="900" i="1" dirty="0">
                <a:solidFill>
                  <a:srgbClr val="FF0000"/>
                </a:solidFill>
              </a:rPr>
              <a:t> </a:t>
            </a:r>
            <a:r>
              <a:rPr lang="tr-TR" sz="900" i="1" dirty="0" err="1">
                <a:solidFill>
                  <a:srgbClr val="FF0000"/>
                </a:solidFill>
              </a:rPr>
              <a:t>and</a:t>
            </a:r>
            <a:r>
              <a:rPr lang="tr-TR" sz="900" i="1" dirty="0">
                <a:solidFill>
                  <a:srgbClr val="FF0000"/>
                </a:solidFill>
              </a:rPr>
              <a:t> </a:t>
            </a:r>
            <a:r>
              <a:rPr lang="tr-TR" sz="900" i="1" dirty="0" err="1">
                <a:solidFill>
                  <a:srgbClr val="FF0000"/>
                </a:solidFill>
              </a:rPr>
              <a:t>Settings</a:t>
            </a:r>
            <a:r>
              <a:rPr lang="tr-TR" sz="900" i="1" dirty="0">
                <a:solidFill>
                  <a:srgbClr val="FF0000"/>
                </a:solidFill>
              </a:rPr>
              <a:t>\Kartal\Desktop\Temiz\Project1_Generated-2\Project1.vbp”</a:t>
            </a:r>
            <a:r>
              <a:rPr lang="tr-TR" sz="900" dirty="0">
                <a:solidFill>
                  <a:srgbClr val="FF0000"/>
                </a:solidFill>
              </a:rPr>
              <a:t> şeklindedir</a:t>
            </a:r>
            <a:r>
              <a:rPr lang="tr-TR" sz="900" dirty="0" smtClean="0">
                <a:solidFill>
                  <a:srgbClr val="FF0000"/>
                </a:solidFill>
              </a:rPr>
              <a:t>.</a:t>
            </a:r>
            <a:r>
              <a:rPr lang="tr-TR" sz="900" dirty="0">
                <a:solidFill>
                  <a:srgbClr val="FF0000"/>
                </a:solidFill>
              </a:rPr>
              <a:t> </a:t>
            </a:r>
            <a:r>
              <a:rPr lang="tr-TR" sz="900" dirty="0" smtClean="0">
                <a:solidFill>
                  <a:srgbClr val="FF0000"/>
                </a:solidFill>
              </a:rPr>
              <a:t>Windows </a:t>
            </a:r>
            <a:r>
              <a:rPr lang="tr-TR" sz="900" dirty="0">
                <a:solidFill>
                  <a:srgbClr val="FF0000"/>
                </a:solidFill>
              </a:rPr>
              <a:t>kullanıcısı (Kartal) ve dosya adından (Temiz) kötücül yazılımın bir Türk kullanıcı tarafından geliştirildiğini tahmin etmek mümkündür.</a:t>
            </a:r>
          </a:p>
          <a:p>
            <a:pPr algn="just"/>
            <a:endParaRPr lang="tr-TR" sz="900" dirty="0">
              <a:solidFill>
                <a:srgbClr val="FF0000"/>
              </a:solidFill>
            </a:endParaRPr>
          </a:p>
        </p:txBody>
      </p:sp>
      <p:sp>
        <p:nvSpPr>
          <p:cNvPr id="5" name="Dikdörtgen 4"/>
          <p:cNvSpPr/>
          <p:nvPr/>
        </p:nvSpPr>
        <p:spPr>
          <a:xfrm>
            <a:off x="4369712" y="4032587"/>
            <a:ext cx="2572889" cy="938719"/>
          </a:xfrm>
          <a:prstGeom prst="rect">
            <a:avLst/>
          </a:prstGeom>
        </p:spPr>
        <p:txBody>
          <a:bodyPr wrap="square">
            <a:spAutoFit/>
          </a:bodyPr>
          <a:lstStyle/>
          <a:p>
            <a:r>
              <a:rPr lang="tr-TR" sz="1100" dirty="0">
                <a:solidFill>
                  <a:srgbClr val="FF0000"/>
                </a:solidFill>
              </a:rPr>
              <a:t>Ayrıca muhtemelen kötücül yazılımın, cihazlara bulaştıktan sonra </a:t>
            </a:r>
            <a:r>
              <a:rPr lang="tr-TR" sz="1100" u="sng" dirty="0">
                <a:solidFill>
                  <a:srgbClr val="FF0000"/>
                </a:solidFill>
                <a:hlinkClick r:id="rId5"/>
              </a:rPr>
              <a:t>http://facetmp.com</a:t>
            </a:r>
            <a:r>
              <a:rPr lang="tr-TR" sz="1100" dirty="0">
                <a:solidFill>
                  <a:srgbClr val="FF0000"/>
                </a:solidFill>
              </a:rPr>
              <a:t> web adresine bazı dosyalar için istekte bulunduğu görülmektedir. </a:t>
            </a:r>
          </a:p>
        </p:txBody>
      </p:sp>
    </p:spTree>
    <p:extLst>
      <p:ext uri="{BB962C8B-B14F-4D97-AF65-F5344CB8AC3E}">
        <p14:creationId xmlns:p14="http://schemas.microsoft.com/office/powerpoint/2010/main" val="1922344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pPr algn="just"/>
            <a:r>
              <a:rPr lang="tr-TR" sz="2400" dirty="0"/>
              <a:t>PE dosyası içinde gömülü olan metin, resim, gibi diğer dosyaların/kaynakların tespiti ve çıkarılması için “</a:t>
            </a:r>
            <a:r>
              <a:rPr lang="tr-TR" sz="2400" b="1" dirty="0" err="1"/>
              <a:t>peres</a:t>
            </a:r>
            <a:r>
              <a:rPr lang="tr-TR" sz="2400" dirty="0"/>
              <a:t>”, “</a:t>
            </a:r>
            <a:r>
              <a:rPr lang="tr-TR" sz="2400" b="1" dirty="0" err="1"/>
              <a:t>hachoir-subfile</a:t>
            </a:r>
            <a:r>
              <a:rPr lang="tr-TR" sz="2400" dirty="0"/>
              <a:t>” ve “</a:t>
            </a:r>
            <a:r>
              <a:rPr lang="tr-TR" sz="2400" b="1" dirty="0" err="1"/>
              <a:t>foremost</a:t>
            </a:r>
            <a:r>
              <a:rPr lang="tr-TR" sz="2400" dirty="0"/>
              <a:t>” komutları kullanılabilir.</a:t>
            </a:r>
            <a:endParaRPr lang="tr-TR" sz="2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520" y="3350392"/>
            <a:ext cx="7185570" cy="221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64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r>
              <a:rPr lang="tr-TR" sz="2400" dirty="0"/>
              <a:t>"</a:t>
            </a:r>
            <a:r>
              <a:rPr lang="tr-TR" sz="2400" b="1" dirty="0" err="1"/>
              <a:t>foremost</a:t>
            </a:r>
            <a:r>
              <a:rPr lang="tr-TR" sz="2400" dirty="0"/>
              <a:t>" komutuyla PE dosyasından </a:t>
            </a:r>
            <a:r>
              <a:rPr lang="tr-TR" sz="2400" dirty="0" smtClean="0"/>
              <a:t>"</a:t>
            </a:r>
            <a:r>
              <a:rPr lang="tr-TR" sz="2400" dirty="0" err="1" smtClean="0"/>
              <a:t>output</a:t>
            </a:r>
            <a:r>
              <a:rPr lang="tr-TR" sz="2400" dirty="0" smtClean="0"/>
              <a:t>" klasörüne çıkarılan </a:t>
            </a:r>
            <a:r>
              <a:rPr lang="tr-TR" sz="2400" dirty="0"/>
              <a:t>PNG </a:t>
            </a:r>
            <a:r>
              <a:rPr lang="tr-TR" sz="2400" dirty="0" smtClean="0"/>
              <a:t>dosyası "</a:t>
            </a:r>
            <a:r>
              <a:rPr lang="tr-TR" sz="2400" b="1" dirty="0" err="1" smtClean="0"/>
              <a:t>feh</a:t>
            </a:r>
            <a:r>
              <a:rPr lang="tr-TR" sz="2400" dirty="0" smtClean="0"/>
              <a:t>" komutuyla görüntülenebilir.</a:t>
            </a:r>
            <a:endParaRPr lang="tr-TR" sz="24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776" y="2780235"/>
            <a:ext cx="4538361" cy="3405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17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err="1">
                <a:effectLst>
                  <a:outerShdw blurRad="38100" dist="38100" dir="2700000" algn="tl">
                    <a:srgbClr val="000000">
                      <a:alpha val="43137"/>
                    </a:srgbClr>
                  </a:outerShdw>
                </a:effectLst>
              </a:rPr>
              <a:t>REMnux</a:t>
            </a:r>
            <a:r>
              <a:rPr lang="tr-TR" b="1" dirty="0">
                <a:effectLst>
                  <a:outerShdw blurRad="38100" dist="38100" dir="2700000" algn="tl">
                    <a:srgbClr val="000000">
                      <a:alpha val="43137"/>
                    </a:srgbClr>
                  </a:outerShdw>
                </a:effectLst>
              </a:rPr>
              <a:t> ile örnek bir kötücül yazılım </a:t>
            </a:r>
            <a:r>
              <a:rPr lang="tr-TR" b="1" dirty="0" smtClean="0">
                <a:effectLst>
                  <a:outerShdw blurRad="38100" dist="38100" dir="2700000" algn="tl">
                    <a:srgbClr val="000000">
                      <a:alpha val="43137"/>
                    </a:srgbClr>
                  </a:outerShdw>
                </a:effectLst>
              </a:rPr>
              <a:t>analizi</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r>
              <a:rPr lang="tr-TR" sz="2400" dirty="0"/>
              <a:t>Ayrıca dosyanın çözümlenmesi (</a:t>
            </a:r>
            <a:r>
              <a:rPr lang="tr-TR" sz="2400" dirty="0" err="1" smtClean="0"/>
              <a:t>disassambling</a:t>
            </a:r>
            <a:r>
              <a:rPr lang="tr-TR" sz="2400" dirty="0" smtClean="0"/>
              <a:t>) </a:t>
            </a:r>
            <a:r>
              <a:rPr lang="tr-TR" sz="2400" dirty="0"/>
              <a:t>ve Tersine Mühendislik analizleri için ise “</a:t>
            </a:r>
            <a:r>
              <a:rPr lang="tr-TR" sz="2400" b="1" dirty="0" err="1"/>
              <a:t>objdump</a:t>
            </a:r>
            <a:r>
              <a:rPr lang="tr-TR" sz="2400" dirty="0"/>
              <a:t>”, “</a:t>
            </a:r>
            <a:r>
              <a:rPr lang="tr-TR" sz="2400" b="1" dirty="0" err="1"/>
              <a:t>udcli</a:t>
            </a:r>
            <a:r>
              <a:rPr lang="tr-TR" sz="2400" dirty="0"/>
              <a:t>” veya “</a:t>
            </a:r>
            <a:r>
              <a:rPr lang="tr-TR" sz="2400" b="1" dirty="0" err="1"/>
              <a:t>vivbin</a:t>
            </a:r>
            <a:r>
              <a:rPr lang="tr-TR" sz="2400" dirty="0"/>
              <a:t>” araçları kullanılabilir</a:t>
            </a:r>
            <a:r>
              <a:rPr lang="tr-TR" sz="2400" dirty="0" smtClean="0"/>
              <a:t>.</a:t>
            </a:r>
          </a:p>
          <a:p>
            <a:endParaRPr lang="tr-TR" sz="2400" dirty="0" smtClean="0"/>
          </a:p>
          <a:p>
            <a:r>
              <a:rPr lang="tr-TR" sz="2400" dirty="0" smtClean="0"/>
              <a:t>Kötücül </a:t>
            </a:r>
            <a:r>
              <a:rPr lang="tr-TR" sz="2400" dirty="0"/>
              <a:t>yazılım, </a:t>
            </a:r>
            <a:r>
              <a:rPr lang="tr-TR" sz="2400" dirty="0" smtClean="0"/>
              <a:t>"</a:t>
            </a:r>
            <a:r>
              <a:rPr lang="tr-TR" sz="2400" b="1" dirty="0" err="1" smtClean="0"/>
              <a:t>wine</a:t>
            </a:r>
            <a:r>
              <a:rPr lang="tr-TR" sz="2400" dirty="0" smtClean="0"/>
              <a:t>" </a:t>
            </a:r>
            <a:r>
              <a:rPr lang="tr-TR" sz="2400" dirty="0"/>
              <a:t>ile çalıştırılıp davranışsal analizi yapılmak istenmiş ancak program Wine (</a:t>
            </a:r>
            <a:r>
              <a:rPr lang="tr-TR" sz="2400" b="1" dirty="0"/>
              <a:t>W</a:t>
            </a:r>
            <a:r>
              <a:rPr lang="tr-TR" sz="2400" dirty="0"/>
              <a:t>ine </a:t>
            </a:r>
            <a:r>
              <a:rPr lang="tr-TR" sz="2400" b="1" dirty="0"/>
              <a:t>I</a:t>
            </a:r>
            <a:r>
              <a:rPr lang="tr-TR" sz="2400" dirty="0"/>
              <a:t>s </a:t>
            </a:r>
            <a:r>
              <a:rPr lang="tr-TR" sz="2400" b="1" dirty="0"/>
              <a:t>N</a:t>
            </a:r>
            <a:r>
              <a:rPr lang="tr-TR" sz="2400" dirty="0"/>
              <a:t>ot an </a:t>
            </a:r>
            <a:r>
              <a:rPr lang="tr-TR" sz="2400" b="1" dirty="0" err="1"/>
              <a:t>E</a:t>
            </a:r>
            <a:r>
              <a:rPr lang="tr-TR" sz="2400" dirty="0" err="1"/>
              <a:t>mulator</a:t>
            </a:r>
            <a:r>
              <a:rPr lang="tr-TR" sz="2400" dirty="0"/>
              <a:t>) </a:t>
            </a:r>
            <a:r>
              <a:rPr lang="tr-TR" sz="2400" dirty="0" smtClean="0"/>
              <a:t>ile </a:t>
            </a:r>
            <a:r>
              <a:rPr lang="tr-TR" sz="2400" dirty="0"/>
              <a:t>çalıştırılamamıştır.</a:t>
            </a:r>
          </a:p>
          <a:p>
            <a:endParaRPr lang="tr-TR" sz="2400" dirty="0"/>
          </a:p>
        </p:txBody>
      </p:sp>
    </p:spTree>
    <p:extLst>
      <p:ext uri="{BB962C8B-B14F-4D97-AF65-F5344CB8AC3E}">
        <p14:creationId xmlns:p14="http://schemas.microsoft.com/office/powerpoint/2010/main" val="2088859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Sonuç ve Öneriler</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515600" cy="4876389"/>
          </a:xfrm>
        </p:spPr>
        <p:txBody>
          <a:bodyPr>
            <a:normAutofit/>
          </a:bodyPr>
          <a:lstStyle/>
          <a:p>
            <a:pPr algn="just"/>
            <a:r>
              <a:rPr lang="tr-TR" sz="2200" dirty="0"/>
              <a:t>Düzgün kullanıldığı takdirde </a:t>
            </a:r>
            <a:r>
              <a:rPr lang="tr-TR" sz="2200" dirty="0" err="1"/>
              <a:t>REMnux</a:t>
            </a:r>
            <a:r>
              <a:rPr lang="tr-TR" sz="2200" dirty="0"/>
              <a:t> hayat kurtaran ve zaman tasarrufu sağlayan bir araç olabilir. Analist, kötücül yazılım analizinde gerçekten başarılı olabilmek için, hangi adımları atacağını, hangi araçları kullanacağını ve araçların çıktısının ne anlatmak istediğini yorumlamayı bilmek zorundadır. </a:t>
            </a:r>
          </a:p>
          <a:p>
            <a:pPr algn="just"/>
            <a:endParaRPr lang="tr-TR" sz="2200" dirty="0"/>
          </a:p>
          <a:p>
            <a:pPr algn="just"/>
            <a:r>
              <a:rPr lang="tr-TR" sz="2200" dirty="0"/>
              <a:t>Bu çalışma, </a:t>
            </a:r>
            <a:r>
              <a:rPr lang="tr-TR" sz="2200" dirty="0" err="1"/>
              <a:t>REMnux</a:t>
            </a:r>
            <a:r>
              <a:rPr lang="tr-TR" sz="2200" dirty="0"/>
              <a:t> ile birlikte hazır gelen araçlarla/özelliklerle başlangıç düzeyinde gerçekleştirilen statik analiz kısmına değinmekle birlikte biraz daha zaman ve emek harcayarak </a:t>
            </a:r>
            <a:r>
              <a:rPr lang="tr-TR" sz="2200" dirty="0" err="1"/>
              <a:t>REMnux’u</a:t>
            </a:r>
            <a:r>
              <a:rPr lang="tr-TR" sz="2200" dirty="0"/>
              <a:t> daha fazla keşfetmek, test etmek ve uzmanlaşmak mümkündür. </a:t>
            </a:r>
            <a:endParaRPr lang="tr-TR" sz="2200" dirty="0" smtClean="0"/>
          </a:p>
          <a:p>
            <a:pPr algn="just"/>
            <a:endParaRPr lang="tr-TR" sz="2200" dirty="0"/>
          </a:p>
          <a:p>
            <a:pPr algn="just"/>
            <a:r>
              <a:rPr lang="tr-TR" sz="2200" dirty="0" err="1"/>
              <a:t>REMnux</a:t>
            </a:r>
            <a:r>
              <a:rPr lang="tr-TR" sz="2200" dirty="0"/>
              <a:t>, Linux platformu için tasarlanmış kötücül yazılımların veya PDF, SWF, DOC gibi platform bağımsız dosyaların davranışsal analizine doğal olarak olanak sağlıyorken Windows, </a:t>
            </a:r>
            <a:r>
              <a:rPr lang="tr-TR" sz="2200" dirty="0" err="1"/>
              <a:t>Android</a:t>
            </a:r>
            <a:r>
              <a:rPr lang="tr-TR" sz="2200" dirty="0"/>
              <a:t> gibi farklı platformlar için geliştirilmiş çalıştırılabilir dosyaların analizi için izole bir ortam sağlayan ilave araçların kurulup kullanılmasını gerektirmektedir. </a:t>
            </a:r>
          </a:p>
        </p:txBody>
      </p:sp>
    </p:spTree>
    <p:extLst>
      <p:ext uri="{BB962C8B-B14F-4D97-AF65-F5344CB8AC3E}">
        <p14:creationId xmlns:p14="http://schemas.microsoft.com/office/powerpoint/2010/main" val="1888279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Kaynaklar</a:t>
            </a:r>
            <a:endParaRPr lang="tr-TR" b="1" dirty="0">
              <a:effectLst>
                <a:outerShdw blurRad="38100" dist="38100" dir="2700000" algn="tl">
                  <a:srgbClr val="000000">
                    <a:alpha val="43137"/>
                  </a:srgbClr>
                </a:outerShdw>
              </a:effectLst>
            </a:endParaRPr>
          </a:p>
        </p:txBody>
      </p:sp>
      <p:sp>
        <p:nvSpPr>
          <p:cNvPr id="7" name="İçerik Yer Tutucusu 2"/>
          <p:cNvSpPr>
            <a:spLocks noGrp="1"/>
          </p:cNvSpPr>
          <p:nvPr>
            <p:ph idx="1"/>
          </p:nvPr>
        </p:nvSpPr>
        <p:spPr>
          <a:xfrm>
            <a:off x="1295416" y="1825624"/>
            <a:ext cx="10896584" cy="4876389"/>
          </a:xfrm>
        </p:spPr>
        <p:txBody>
          <a:bodyPr>
            <a:normAutofit fontScale="92500" lnSpcReduction="10000"/>
          </a:bodyPr>
          <a:lstStyle/>
          <a:p>
            <a:r>
              <a:rPr lang="tr-TR" sz="2400" dirty="0">
                <a:hlinkClick r:id="rId4"/>
              </a:rPr>
              <a:t>https://remnux.org</a:t>
            </a:r>
            <a:endParaRPr lang="tr-TR" sz="2400" dirty="0">
              <a:hlinkClick r:id="rId5"/>
            </a:endParaRPr>
          </a:p>
          <a:p>
            <a:r>
              <a:rPr lang="en-US" sz="2400" dirty="0" err="1"/>
              <a:t>Zeltser</a:t>
            </a:r>
            <a:r>
              <a:rPr lang="en-US" sz="2400" dirty="0"/>
              <a:t>, L., "What is Malware", SANS Securing the Human – The Monthly Security Awareness Newsletter for Computer Users, (February 2014). </a:t>
            </a:r>
            <a:r>
              <a:rPr lang="tr-TR" sz="2400" dirty="0"/>
              <a:t>http://www.securingthehuman.org/newsletters/ouch/issues/OUCH-201402_en.pdf </a:t>
            </a:r>
            <a:endParaRPr lang="tr-TR" sz="2400" dirty="0" smtClean="0"/>
          </a:p>
          <a:p>
            <a:r>
              <a:rPr lang="tr-TR" sz="2400" dirty="0">
                <a:hlinkClick r:id="rId6"/>
              </a:rPr>
              <a:t>http://zeltser.com/reverse-malware/remnux-malware-analysis-tips.pdf</a:t>
            </a:r>
            <a:r>
              <a:rPr lang="tr-TR" sz="2400" dirty="0"/>
              <a:t> </a:t>
            </a:r>
          </a:p>
          <a:p>
            <a:r>
              <a:rPr lang="en-US" sz="2400" dirty="0"/>
              <a:t>Edwards, G. P Jr., “Using </a:t>
            </a:r>
            <a:r>
              <a:rPr lang="en-US" sz="2400" dirty="0" err="1"/>
              <a:t>REMnux</a:t>
            </a:r>
            <a:r>
              <a:rPr lang="en-US" sz="2400" dirty="0"/>
              <a:t> to analyze PE files”, Hakin9 IT Security Magazine Vol:7 No:06 p52-55, June 2012</a:t>
            </a:r>
            <a:endParaRPr lang="tr-TR" sz="2400" dirty="0"/>
          </a:p>
          <a:p>
            <a:r>
              <a:rPr lang="tr-TR" sz="2400" dirty="0" smtClean="0">
                <a:hlinkClick r:id="rId7"/>
              </a:rPr>
              <a:t>http</a:t>
            </a:r>
            <a:r>
              <a:rPr lang="tr-TR" sz="2400" dirty="0">
                <a:hlinkClick r:id="rId7"/>
              </a:rPr>
              <a:t>://www.sans.org/course/reverse-engineering-malware-malware-analysis-tools-techniques</a:t>
            </a:r>
            <a:r>
              <a:rPr lang="tr-TR" sz="2400" dirty="0"/>
              <a:t> </a:t>
            </a:r>
          </a:p>
          <a:p>
            <a:r>
              <a:rPr lang="tr-TR" sz="2400" dirty="0"/>
              <a:t>Önal, H., “</a:t>
            </a:r>
            <a:r>
              <a:rPr lang="tr-TR" sz="2400" dirty="0" err="1"/>
              <a:t>Malware</a:t>
            </a:r>
            <a:r>
              <a:rPr lang="tr-TR" sz="2400" dirty="0"/>
              <a:t> Analizi Yöntem ve Araçları”, </a:t>
            </a:r>
            <a:r>
              <a:rPr lang="tr-TR" sz="2400" dirty="0" err="1"/>
              <a:t>NetSec</a:t>
            </a:r>
            <a:r>
              <a:rPr lang="tr-TR" sz="2400" dirty="0"/>
              <a:t> Topluluğu Buluşması 2012 </a:t>
            </a:r>
          </a:p>
          <a:p>
            <a:r>
              <a:rPr lang="en-US" sz="2400" dirty="0" err="1"/>
              <a:t>Hanov</a:t>
            </a:r>
            <a:r>
              <a:rPr lang="en-US" sz="2400" dirty="0"/>
              <a:t>, S. “Static Analysis of Binary Executables”, 2007, </a:t>
            </a:r>
            <a:r>
              <a:rPr lang="en-US" sz="2400" dirty="0" smtClean="0">
                <a:hlinkClick r:id="rId8"/>
              </a:rPr>
              <a:t>http</a:t>
            </a:r>
            <a:r>
              <a:rPr lang="en-US" sz="2400" dirty="0">
                <a:hlinkClick r:id="rId8"/>
              </a:rPr>
              <a:t>://stevehanov.ca/cs842_project.pd</a:t>
            </a:r>
            <a:r>
              <a:rPr lang="tr-TR" sz="2400" dirty="0">
                <a:hlinkClick r:id="rId8"/>
              </a:rPr>
              <a:t>f</a:t>
            </a:r>
            <a:endParaRPr lang="tr-TR" sz="2400" dirty="0"/>
          </a:p>
          <a:p>
            <a:r>
              <a:rPr lang="en-US" sz="2400" dirty="0" err="1"/>
              <a:t>Zeltser</a:t>
            </a:r>
            <a:r>
              <a:rPr lang="en-US" sz="2400" dirty="0"/>
              <a:t>, L. (2001). “Reverse Engineering Malware”. Retrieved June, 13, 2010 </a:t>
            </a:r>
            <a:endParaRPr lang="tr-TR" sz="2400" dirty="0"/>
          </a:p>
          <a:p>
            <a:r>
              <a:rPr lang="tr-TR" sz="2400" dirty="0">
                <a:hlinkClick r:id="rId9"/>
              </a:rPr>
              <a:t>http</a:t>
            </a:r>
            <a:r>
              <a:rPr lang="tr-TR" sz="2400">
                <a:hlinkClick r:id="rId9"/>
              </a:rPr>
              <a:t>://</a:t>
            </a:r>
            <a:r>
              <a:rPr lang="tr-TR" sz="2400" smtClean="0">
                <a:hlinkClick r:id="rId9"/>
              </a:rPr>
              <a:t>www.cert.at/downloads/software/bytehist_en.html</a:t>
            </a:r>
            <a:endParaRPr lang="tr-TR" sz="2400" smtClean="0"/>
          </a:p>
        </p:txBody>
      </p:sp>
    </p:spTree>
    <p:extLst>
      <p:ext uri="{BB962C8B-B14F-4D97-AF65-F5344CB8AC3E}">
        <p14:creationId xmlns:p14="http://schemas.microsoft.com/office/powerpoint/2010/main" val="984554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309562" y="271461"/>
            <a:ext cx="11547691" cy="6229351"/>
          </a:xfrm>
          <a:prstGeom prst="rect">
            <a:avLst/>
          </a:prstGeom>
          <a:ln>
            <a:noFill/>
          </a:ln>
          <a:effectLst>
            <a:softEdge rad="112500"/>
          </a:effectLst>
        </p:spPr>
      </p:pic>
      <p:sp>
        <p:nvSpPr>
          <p:cNvPr id="6" name="Metin kutusu 5"/>
          <p:cNvSpPr txBox="1"/>
          <p:nvPr/>
        </p:nvSpPr>
        <p:spPr>
          <a:xfrm>
            <a:off x="766762" y="2483703"/>
            <a:ext cx="3548063" cy="1569660"/>
          </a:xfrm>
          <a:prstGeom prst="rect">
            <a:avLst/>
          </a:prstGeom>
          <a:noFill/>
        </p:spPr>
        <p:txBody>
          <a:bodyPr wrap="square" rtlCol="0">
            <a:spAutoFit/>
          </a:bodyPr>
          <a:lstStyle/>
          <a:p>
            <a:r>
              <a:rPr lang="tr-TR" sz="4800" b="1" dirty="0" smtClean="0">
                <a:solidFill>
                  <a:schemeClr val="bg1"/>
                </a:solidFill>
                <a:effectLst>
                  <a:outerShdw blurRad="38100" dist="38100" dir="2700000" algn="tl">
                    <a:srgbClr val="000000">
                      <a:alpha val="43137"/>
                    </a:srgbClr>
                  </a:outerShdw>
                </a:effectLst>
              </a:rPr>
              <a:t>Teşekkürler Sorular?...</a:t>
            </a:r>
            <a:endParaRPr lang="tr-TR"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6193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Kötücül Yazılım nedir?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16" y="1825625"/>
            <a:ext cx="10515600" cy="4351338"/>
          </a:xfrm>
        </p:spPr>
        <p:txBody>
          <a:bodyPr/>
          <a:lstStyle/>
          <a:p>
            <a:pPr algn="just"/>
            <a:r>
              <a:rPr lang="tr-TR" dirty="0"/>
              <a:t>Kötücül yazılım (</a:t>
            </a:r>
            <a:r>
              <a:rPr lang="tr-TR" dirty="0" err="1"/>
              <a:t>malware</a:t>
            </a:r>
            <a:r>
              <a:rPr lang="tr-TR" dirty="0"/>
              <a:t>), kötü niyetli eylemleri gerçekleştirmek için kullanılan bir bilgisayar programıdır. Kötücül </a:t>
            </a:r>
            <a:r>
              <a:rPr lang="tr-TR" dirty="0" smtClean="0"/>
              <a:t>yazılım </a:t>
            </a:r>
            <a:r>
              <a:rPr lang="tr-TR" dirty="0"/>
              <a:t>terimi gerçekte, zararlı (</a:t>
            </a:r>
            <a:r>
              <a:rPr lang="en-US" b="1" dirty="0"/>
              <a:t>mal</a:t>
            </a:r>
            <a:r>
              <a:rPr lang="en-US" dirty="0"/>
              <a:t>icious</a:t>
            </a:r>
            <a:r>
              <a:rPr lang="tr-TR" dirty="0"/>
              <a:t>) ve yazılım (</a:t>
            </a:r>
            <a:r>
              <a:rPr lang="en-US" dirty="0"/>
              <a:t>soft</a:t>
            </a:r>
            <a:r>
              <a:rPr lang="en-US" b="1" dirty="0"/>
              <a:t>ware</a:t>
            </a:r>
            <a:r>
              <a:rPr lang="tr-TR" dirty="0"/>
              <a:t>) kelimelerinden türetilmiştir</a:t>
            </a:r>
            <a:r>
              <a:rPr lang="tr-TR" dirty="0" smtClean="0"/>
              <a:t>.</a:t>
            </a:r>
          </a:p>
          <a:p>
            <a:endParaRPr lang="tr-TR" dirty="0"/>
          </a:p>
          <a:p>
            <a:pPr algn="just"/>
            <a:r>
              <a:rPr lang="tr-TR" dirty="0"/>
              <a:t>Siber suçluların nihai hedefi bilgisayarlar veya mobil cihazlara kötü amaçlı yazılım yüklemektir. Bir defa zararlı yazılım yüklendikten sonra saldırganlar </a:t>
            </a:r>
            <a:r>
              <a:rPr lang="tr-TR" dirty="0" smtClean="0"/>
              <a:t>(büyük olasılıkla) söz </a:t>
            </a:r>
            <a:r>
              <a:rPr lang="tr-TR" dirty="0"/>
              <a:t>konusu cihazın tüm kontrolünü ele geçirmek için gerekli şartlara </a:t>
            </a:r>
            <a:r>
              <a:rPr lang="tr-TR" dirty="0" smtClean="0"/>
              <a:t>sahip olurlar.</a:t>
            </a:r>
            <a:endParaRPr lang="tr-TR" dirty="0"/>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Tree>
    <p:extLst>
      <p:ext uri="{BB962C8B-B14F-4D97-AF65-F5344CB8AC3E}">
        <p14:creationId xmlns:p14="http://schemas.microsoft.com/office/powerpoint/2010/main" val="658371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Kötücül Yazılım Türleri</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graphicFrame>
        <p:nvGraphicFramePr>
          <p:cNvPr id="8" name="5 İçerik Yer Tutucusu"/>
          <p:cNvGraphicFramePr>
            <a:graphicFrameLocks noGrp="1"/>
          </p:cNvGraphicFramePr>
          <p:nvPr>
            <p:ph idx="1"/>
            <p:extLst>
              <p:ext uri="{D42A27DB-BD31-4B8C-83A1-F6EECF244321}">
                <p14:modId xmlns:p14="http://schemas.microsoft.com/office/powerpoint/2010/main" val="1655016964"/>
              </p:ext>
            </p:extLst>
          </p:nvPr>
        </p:nvGraphicFramePr>
        <p:xfrm>
          <a:off x="1490202" y="1325563"/>
          <a:ext cx="525658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ikdörtgen 2"/>
          <p:cNvSpPr/>
          <p:nvPr/>
        </p:nvSpPr>
        <p:spPr>
          <a:xfrm>
            <a:off x="6553216" y="2012406"/>
            <a:ext cx="5152033" cy="3490186"/>
          </a:xfrm>
          <a:prstGeom prst="rect">
            <a:avLst/>
          </a:prstGeom>
        </p:spPr>
        <p:txBody>
          <a:bodyPr wrap="square">
            <a:spAutoFit/>
          </a:bodyPr>
          <a:lstStyle/>
          <a:p>
            <a:pPr marL="285750" indent="-285750" algn="just">
              <a:spcBef>
                <a:spcPct val="20000"/>
              </a:spcBef>
              <a:buSzPct val="100000"/>
              <a:buFont typeface="Arial" panose="020B0604020202020204" pitchFamily="34" charset="0"/>
              <a:buChar char="•"/>
              <a:defRPr/>
            </a:pPr>
            <a:r>
              <a:rPr lang="tr-TR" sz="1600" dirty="0"/>
              <a:t>Kötü amaçlı </a:t>
            </a:r>
            <a:r>
              <a:rPr lang="tr-TR" sz="1600" dirty="0" smtClean="0"/>
              <a:t>yazılım: Virüs</a:t>
            </a:r>
            <a:r>
              <a:rPr lang="tr-TR" sz="1600" dirty="0"/>
              <a:t>, solucan/kurtçuk (</a:t>
            </a:r>
            <a:r>
              <a:rPr lang="tr-TR" sz="1600" dirty="0" err="1"/>
              <a:t>worm</a:t>
            </a:r>
            <a:r>
              <a:rPr lang="tr-TR" sz="1600" dirty="0"/>
              <a:t>), </a:t>
            </a:r>
            <a:r>
              <a:rPr lang="tr-TR" sz="1600" dirty="0" err="1"/>
              <a:t>truva</a:t>
            </a:r>
            <a:r>
              <a:rPr lang="tr-TR" sz="1600" dirty="0"/>
              <a:t> atı (</a:t>
            </a:r>
            <a:r>
              <a:rPr lang="tr-TR" sz="1600" dirty="0" err="1"/>
              <a:t>trojan</a:t>
            </a:r>
            <a:r>
              <a:rPr lang="tr-TR" sz="1600" dirty="0"/>
              <a:t>), casus yazılım (</a:t>
            </a:r>
            <a:r>
              <a:rPr lang="tr-TR" sz="1600" dirty="0" err="1"/>
              <a:t>spyware</a:t>
            </a:r>
            <a:r>
              <a:rPr lang="tr-TR" sz="1600" dirty="0"/>
              <a:t>), reklam ajanı (</a:t>
            </a:r>
            <a:r>
              <a:rPr lang="tr-TR" sz="1600" dirty="0" err="1"/>
              <a:t>adware</a:t>
            </a:r>
            <a:r>
              <a:rPr lang="tr-TR" sz="1600" dirty="0"/>
              <a:t>), arka kapı (</a:t>
            </a:r>
            <a:r>
              <a:rPr lang="tr-TR" sz="1600" dirty="0" err="1"/>
              <a:t>backdoor</a:t>
            </a:r>
            <a:r>
              <a:rPr lang="tr-TR" sz="1600" dirty="0"/>
              <a:t>), klavye dinleyici (</a:t>
            </a:r>
            <a:r>
              <a:rPr lang="tr-TR" sz="1600" dirty="0" err="1"/>
              <a:t>keylogger</a:t>
            </a:r>
            <a:r>
              <a:rPr lang="tr-TR" sz="1600" dirty="0"/>
              <a:t>), kök kullanıcı takımı (</a:t>
            </a:r>
            <a:r>
              <a:rPr lang="tr-TR" sz="1600" dirty="0" err="1"/>
              <a:t>rootkit</a:t>
            </a:r>
            <a:r>
              <a:rPr lang="tr-TR" sz="1600" dirty="0" smtClean="0"/>
              <a:t>), vb.</a:t>
            </a:r>
          </a:p>
          <a:p>
            <a:pPr marL="285750" lvl="0" indent="-285750">
              <a:spcBef>
                <a:spcPct val="20000"/>
              </a:spcBef>
              <a:buSzPct val="100000"/>
              <a:buFont typeface="Arial" panose="020B0604020202020204" pitchFamily="34" charset="0"/>
              <a:buChar char="•"/>
              <a:defRPr/>
            </a:pPr>
            <a:endParaRPr lang="tr-TR" sz="1600" dirty="0"/>
          </a:p>
          <a:p>
            <a:pPr marL="285750" indent="-285750" algn="just">
              <a:spcBef>
                <a:spcPct val="20000"/>
              </a:spcBef>
              <a:buSzPct val="100000"/>
              <a:buFont typeface="Arial" panose="020B0604020202020204" pitchFamily="34" charset="0"/>
              <a:buChar char="•"/>
              <a:defRPr/>
            </a:pPr>
            <a:r>
              <a:rPr lang="tr-TR" sz="1600" b="1" dirty="0" smtClean="0"/>
              <a:t>Amaç:</a:t>
            </a:r>
            <a:r>
              <a:rPr lang="tr-TR" sz="1600" dirty="0" smtClean="0"/>
              <a:t> </a:t>
            </a:r>
            <a:r>
              <a:rPr lang="tr-TR" sz="1600" dirty="0"/>
              <a:t>gizli/kişisel bilgilerin çalınması, kullanıcı adı, şifre ve parolaların toplanması, SPAM e-postaların gönderilmesi, hizmet dışı bırakma (</a:t>
            </a:r>
            <a:r>
              <a:rPr lang="tr-TR" sz="1600" dirty="0" err="1"/>
              <a:t>DoS</a:t>
            </a:r>
            <a:r>
              <a:rPr lang="tr-TR" sz="1600" dirty="0"/>
              <a:t>) saldırılarının gerçekleştirilmesi ve para </a:t>
            </a:r>
            <a:r>
              <a:rPr lang="tr-TR" sz="1600" dirty="0" smtClean="0"/>
              <a:t>sızdırılması, vb.</a:t>
            </a:r>
          </a:p>
          <a:p>
            <a:pPr marL="301943" lvl="1">
              <a:spcBef>
                <a:spcPct val="20000"/>
              </a:spcBef>
              <a:buSzPct val="100000"/>
              <a:defRPr/>
            </a:pPr>
            <a:endParaRPr lang="tr-TR" sz="1600" dirty="0"/>
          </a:p>
          <a:p>
            <a:pPr marL="285750" indent="-285750" algn="just">
              <a:spcBef>
                <a:spcPct val="20000"/>
              </a:spcBef>
              <a:buSzPct val="100000"/>
              <a:buFont typeface="Arial" panose="020B0604020202020204" pitchFamily="34" charset="0"/>
              <a:buChar char="•"/>
              <a:defRPr/>
            </a:pPr>
            <a:r>
              <a:rPr lang="tr-TR" sz="1600" b="1" dirty="0" smtClean="0"/>
              <a:t>Hedef: </a:t>
            </a:r>
            <a:r>
              <a:rPr lang="tr-TR" sz="1600" dirty="0" smtClean="0"/>
              <a:t>Oransal </a:t>
            </a:r>
            <a:r>
              <a:rPr lang="tr-TR" sz="1600" dirty="0"/>
              <a:t>olarak Windows tabanlı işletim sistemleri ağırlıklı olsa da mobil ve gömülü sistemler dahil hepsi için tehdit</a:t>
            </a:r>
          </a:p>
        </p:txBody>
      </p:sp>
    </p:spTree>
    <p:extLst>
      <p:ext uri="{BB962C8B-B14F-4D97-AF65-F5344CB8AC3E}">
        <p14:creationId xmlns:p14="http://schemas.microsoft.com/office/powerpoint/2010/main" val="276358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Artan Kötücül Yazılım Tehdidi</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pic>
        <p:nvPicPr>
          <p:cNvPr id="6" name="Resim 5"/>
          <p:cNvPicPr>
            <a:picLocks noChangeAspect="1"/>
          </p:cNvPicPr>
          <p:nvPr/>
        </p:nvPicPr>
        <p:blipFill>
          <a:blip r:embed="rId4"/>
          <a:stretch>
            <a:fillRect/>
          </a:stretch>
        </p:blipFill>
        <p:spPr>
          <a:xfrm>
            <a:off x="1400169" y="1629671"/>
            <a:ext cx="5394444" cy="4144346"/>
          </a:xfrm>
          <a:prstGeom prst="rect">
            <a:avLst/>
          </a:prstGeom>
        </p:spPr>
      </p:pic>
      <p:pic>
        <p:nvPicPr>
          <p:cNvPr id="7" name="Resim 6"/>
          <p:cNvPicPr>
            <a:picLocks noChangeAspect="1"/>
          </p:cNvPicPr>
          <p:nvPr/>
        </p:nvPicPr>
        <p:blipFill>
          <a:blip r:embed="rId5"/>
          <a:stretch>
            <a:fillRect/>
          </a:stretch>
        </p:blipFill>
        <p:spPr>
          <a:xfrm>
            <a:off x="6715902" y="1690687"/>
            <a:ext cx="5174448" cy="4083329"/>
          </a:xfrm>
          <a:prstGeom prst="rect">
            <a:avLst/>
          </a:prstGeom>
        </p:spPr>
      </p:pic>
      <p:sp>
        <p:nvSpPr>
          <p:cNvPr id="10" name="Metin kutusu 9"/>
          <p:cNvSpPr txBox="1"/>
          <p:nvPr/>
        </p:nvSpPr>
        <p:spPr>
          <a:xfrm>
            <a:off x="3603812" y="1445005"/>
            <a:ext cx="1669240" cy="369332"/>
          </a:xfrm>
          <a:prstGeom prst="rect">
            <a:avLst/>
          </a:prstGeom>
          <a:noFill/>
        </p:spPr>
        <p:txBody>
          <a:bodyPr wrap="none" rtlCol="0">
            <a:spAutoFit/>
          </a:bodyPr>
          <a:lstStyle/>
          <a:p>
            <a:r>
              <a:rPr lang="tr-TR" i="1" dirty="0" smtClean="0"/>
              <a:t>Son 10 yıla göre</a:t>
            </a:r>
            <a:endParaRPr lang="tr-TR" i="1" dirty="0"/>
          </a:p>
        </p:txBody>
      </p:sp>
      <p:sp>
        <p:nvSpPr>
          <p:cNvPr id="11" name="Metin kutusu 10"/>
          <p:cNvSpPr txBox="1"/>
          <p:nvPr/>
        </p:nvSpPr>
        <p:spPr>
          <a:xfrm>
            <a:off x="8739463" y="1488037"/>
            <a:ext cx="1685077" cy="369332"/>
          </a:xfrm>
          <a:prstGeom prst="rect">
            <a:avLst/>
          </a:prstGeom>
          <a:noFill/>
        </p:spPr>
        <p:txBody>
          <a:bodyPr wrap="none" rtlCol="0">
            <a:spAutoFit/>
          </a:bodyPr>
          <a:lstStyle/>
          <a:p>
            <a:r>
              <a:rPr lang="tr-TR" i="1" dirty="0" smtClean="0"/>
              <a:t>Son 24 aya göre</a:t>
            </a:r>
            <a:endParaRPr lang="tr-TR" i="1" dirty="0"/>
          </a:p>
        </p:txBody>
      </p:sp>
      <p:cxnSp>
        <p:nvCxnSpPr>
          <p:cNvPr id="5" name="Düz Ok Bağlayıcısı 4"/>
          <p:cNvCxnSpPr/>
          <p:nvPr/>
        </p:nvCxnSpPr>
        <p:spPr>
          <a:xfrm>
            <a:off x="6422315" y="1629671"/>
            <a:ext cx="0" cy="3351120"/>
          </a:xfrm>
          <a:prstGeom prst="straightConnector1">
            <a:avLst/>
          </a:prstGeom>
          <a:ln w="762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9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Kötücül Yazılımın Hedefi Olarak Türkiye</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238" y="1325563"/>
            <a:ext cx="5976489" cy="423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473799" y="5774017"/>
            <a:ext cx="9563636" cy="738664"/>
          </a:xfrm>
          <a:prstGeom prst="rect">
            <a:avLst/>
          </a:prstGeom>
        </p:spPr>
        <p:txBody>
          <a:bodyPr wrap="square">
            <a:spAutoFit/>
          </a:bodyPr>
          <a:lstStyle/>
          <a:p>
            <a:pPr algn="ctr"/>
            <a:r>
              <a:rPr lang="tr-TR" sz="1400" dirty="0"/>
              <a:t>Microsoft’un 6 aylık </a:t>
            </a:r>
            <a:r>
              <a:rPr lang="tr-TR" sz="1400" dirty="0" smtClean="0"/>
              <a:t>dönemlerle </a:t>
            </a:r>
            <a:r>
              <a:rPr lang="tr-TR" sz="1400" dirty="0"/>
              <a:t>yayınladığı Güvenlik İstihbarat </a:t>
            </a:r>
            <a:r>
              <a:rPr lang="tr-TR" sz="1400" dirty="0" smtClean="0"/>
              <a:t>Raporu (Microsoft </a:t>
            </a:r>
            <a:r>
              <a:rPr lang="tr-TR" sz="1400" dirty="0"/>
              <a:t>Security </a:t>
            </a:r>
            <a:r>
              <a:rPr lang="en-US" sz="1400" dirty="0"/>
              <a:t>Intelligence</a:t>
            </a:r>
            <a:r>
              <a:rPr lang="tr-TR" sz="1400" dirty="0"/>
              <a:t> Report, Volume 17</a:t>
            </a:r>
            <a:r>
              <a:rPr lang="tr-TR" sz="1400" dirty="0" smtClean="0"/>
              <a:t>)’</a:t>
            </a:r>
            <a:r>
              <a:rPr lang="tr-TR" sz="1400" dirty="0" err="1" smtClean="0"/>
              <a:t>na</a:t>
            </a:r>
            <a:r>
              <a:rPr lang="tr-TR" sz="1400" dirty="0" smtClean="0"/>
              <a:t> göre </a:t>
            </a:r>
            <a:r>
              <a:rPr lang="tr-TR" sz="1400" dirty="0" smtClean="0">
                <a:ea typeface="Times New Roman" panose="02020603050405020304" pitchFamily="18" charset="0"/>
              </a:rPr>
              <a:t>2014’ün </a:t>
            </a:r>
            <a:r>
              <a:rPr lang="tr-TR" sz="1400" dirty="0">
                <a:ea typeface="Times New Roman" panose="02020603050405020304" pitchFamily="18" charset="0"/>
              </a:rPr>
              <a:t>ilk yarısı için, raporlanan bilgisayar sayısı itibarıyla en fazla kötücül yazılımla karşılaşma raporlanan ülkeler ve karşılaşma oranı eğilimleri </a:t>
            </a:r>
            <a:endParaRPr lang="tr-TR" sz="1400" dirty="0"/>
          </a:p>
        </p:txBody>
      </p:sp>
      <p:sp>
        <p:nvSpPr>
          <p:cNvPr id="5" name="Yuvarlatılmış Dikdörtgen 4"/>
          <p:cNvSpPr/>
          <p:nvPr/>
        </p:nvSpPr>
        <p:spPr>
          <a:xfrm>
            <a:off x="2969111" y="2721685"/>
            <a:ext cx="6260950" cy="4087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75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smtClean="0">
                <a:effectLst>
                  <a:outerShdw blurRad="38100" dist="38100" dir="2700000" algn="tl">
                    <a:srgbClr val="000000">
                      <a:alpha val="43137"/>
                    </a:srgbClr>
                  </a:outerShdw>
                </a:effectLst>
              </a:rPr>
              <a:t>Kötücül Yazılım Analizi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5583218" y="1793352"/>
            <a:ext cx="6056556" cy="4351338"/>
          </a:xfrm>
        </p:spPr>
        <p:txBody>
          <a:bodyPr>
            <a:normAutofit/>
          </a:bodyPr>
          <a:lstStyle/>
          <a:p>
            <a:pPr algn="just"/>
            <a:r>
              <a:rPr lang="tr-TR" sz="2400" dirty="0"/>
              <a:t>Kötücül yazılımların analizi için birçok farklı yöntem ortaya çıkmıştır</a:t>
            </a:r>
            <a:r>
              <a:rPr lang="tr-TR" sz="2400" dirty="0" smtClean="0"/>
              <a:t>. </a:t>
            </a:r>
          </a:p>
          <a:p>
            <a:pPr algn="just"/>
            <a:endParaRPr lang="tr-TR" sz="2400" dirty="0" smtClean="0"/>
          </a:p>
          <a:p>
            <a:pPr algn="just"/>
            <a:r>
              <a:rPr lang="tr-TR" sz="2400" dirty="0" smtClean="0"/>
              <a:t>Her yöntemin kendine has gereksinimleri, avantajları ve dezavantajları bulunmaktadır. </a:t>
            </a:r>
          </a:p>
          <a:p>
            <a:pPr algn="just"/>
            <a:endParaRPr lang="tr-TR" sz="2400" dirty="0"/>
          </a:p>
          <a:p>
            <a:pPr algn="just"/>
            <a:r>
              <a:rPr lang="tr-TR" sz="2400" dirty="0" smtClean="0"/>
              <a:t>Ayrıca kötücül yazılım geliştiricileri, bu analiz yöntemlerine özgü bazı anti-analiz/korunma yöntemleri geliştirmişlerdir.</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graphicFrame>
        <p:nvGraphicFramePr>
          <p:cNvPr id="5" name="8 Diyagram"/>
          <p:cNvGraphicFramePr/>
          <p:nvPr>
            <p:extLst>
              <p:ext uri="{D42A27DB-BD31-4B8C-83A1-F6EECF244321}">
                <p14:modId xmlns:p14="http://schemas.microsoft.com/office/powerpoint/2010/main" val="1896041994"/>
              </p:ext>
            </p:extLst>
          </p:nvPr>
        </p:nvGraphicFramePr>
        <p:xfrm>
          <a:off x="1944042" y="1656906"/>
          <a:ext cx="3639176" cy="4487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8185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smtClean="0">
                <a:effectLst>
                  <a:outerShdw blurRad="38100" dist="38100" dir="2700000" algn="tl">
                    <a:srgbClr val="000000">
                      <a:alpha val="43137"/>
                    </a:srgbClr>
                  </a:outerShdw>
                </a:effectLst>
              </a:rPr>
              <a:t> nedir?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16" y="1825625"/>
            <a:ext cx="10515600" cy="4351338"/>
          </a:xfrm>
        </p:spPr>
        <p:txBody>
          <a:bodyPr/>
          <a:lstStyle/>
          <a:p>
            <a:pPr algn="just"/>
            <a:r>
              <a:rPr lang="tr-TR" dirty="0" err="1" smtClean="0"/>
              <a:t>REMnux</a:t>
            </a:r>
            <a:r>
              <a:rPr lang="tr-TR" dirty="0" smtClean="0"/>
              <a:t> (</a:t>
            </a:r>
            <a:r>
              <a:rPr lang="tr-TR" b="1" dirty="0" err="1" smtClean="0"/>
              <a:t>R</a:t>
            </a:r>
            <a:r>
              <a:rPr lang="tr-TR" dirty="0" err="1" smtClean="0"/>
              <a:t>everse-</a:t>
            </a:r>
            <a:r>
              <a:rPr lang="tr-TR" b="1" dirty="0" err="1" smtClean="0"/>
              <a:t>E</a:t>
            </a:r>
            <a:r>
              <a:rPr lang="tr-TR" dirty="0" err="1" smtClean="0"/>
              <a:t>ngineering</a:t>
            </a:r>
            <a:r>
              <a:rPr lang="tr-TR" dirty="0" smtClean="0"/>
              <a:t> </a:t>
            </a:r>
            <a:r>
              <a:rPr lang="tr-TR" b="1" dirty="0" err="1" smtClean="0"/>
              <a:t>M</a:t>
            </a:r>
            <a:r>
              <a:rPr lang="tr-TR" dirty="0" err="1" smtClean="0"/>
              <a:t>alware</a:t>
            </a:r>
            <a:r>
              <a:rPr lang="tr-TR" dirty="0" smtClean="0"/>
              <a:t> Li</a:t>
            </a:r>
            <a:r>
              <a:rPr lang="tr-TR" b="1" dirty="0" smtClean="0"/>
              <a:t>nux</a:t>
            </a:r>
            <a:r>
              <a:rPr lang="tr-TR" dirty="0"/>
              <a:t>), adli bilişim müfettişleri ve olay müdahale ekipleri tarafından kötücül yazılım incelemelerine başlamak için özgürce kullanılabilir durumda olup bulunması/ulaşılması ve kurulması zor olabilecek çeşitli </a:t>
            </a:r>
            <a:r>
              <a:rPr lang="tr-TR" dirty="0" smtClean="0"/>
              <a:t>araçları bir araya getiren </a:t>
            </a:r>
            <a:r>
              <a:rPr lang="tr-TR" dirty="0" err="1" smtClean="0"/>
              <a:t>Ubuntu</a:t>
            </a:r>
            <a:r>
              <a:rPr lang="tr-TR" dirty="0" smtClean="0"/>
              <a:t> </a:t>
            </a:r>
            <a:r>
              <a:rPr lang="tr-TR" dirty="0"/>
              <a:t>11.10 sürümünü temel alarak </a:t>
            </a:r>
            <a:r>
              <a:rPr lang="tr-TR" dirty="0" smtClean="0"/>
              <a:t>geliştirilmiş olan bir Linux dağıtımıdır.</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776" y="4586066"/>
            <a:ext cx="3658111" cy="1590897"/>
          </a:xfrm>
          <a:prstGeom prst="rect">
            <a:avLst/>
          </a:prstGeom>
          <a:ln>
            <a:noFill/>
          </a:ln>
          <a:effectLst>
            <a:outerShdw blurRad="292100" dist="139700" dir="2700000" algn="tl" rotWithShape="0">
              <a:srgbClr val="333333">
                <a:alpha val="65000"/>
              </a:srgbClr>
            </a:outerShdw>
          </a:effectLst>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776" y="4586066"/>
            <a:ext cx="3658111" cy="1590899"/>
          </a:xfrm>
          <a:prstGeom prst="rect">
            <a:avLst/>
          </a:prstGeom>
        </p:spPr>
      </p:pic>
    </p:spTree>
    <p:extLst>
      <p:ext uri="{BB962C8B-B14F-4D97-AF65-F5344CB8AC3E}">
        <p14:creationId xmlns:p14="http://schemas.microsoft.com/office/powerpoint/2010/main" val="9980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16" y="0"/>
            <a:ext cx="10515600" cy="1325563"/>
          </a:xfrm>
        </p:spPr>
        <p:txBody>
          <a:bodyPr/>
          <a:lstStyle/>
          <a:p>
            <a:r>
              <a:rPr lang="tr-TR" b="1" dirty="0" err="1" smtClean="0">
                <a:effectLst>
                  <a:outerShdw blurRad="38100" dist="38100" dir="2700000" algn="tl">
                    <a:srgbClr val="000000">
                      <a:alpha val="43137"/>
                    </a:srgbClr>
                  </a:outerShdw>
                </a:effectLst>
              </a:rPr>
              <a:t>REMnux</a:t>
            </a:r>
            <a:r>
              <a:rPr lang="tr-TR" b="1" dirty="0" smtClean="0">
                <a:effectLst>
                  <a:outerShdw blurRad="38100" dist="38100" dir="2700000" algn="tl">
                    <a:srgbClr val="000000">
                      <a:alpha val="43137"/>
                    </a:srgbClr>
                  </a:outerShdw>
                </a:effectLst>
              </a:rPr>
              <a:t> nedir?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95416" y="1825625"/>
            <a:ext cx="10515600" cy="4351338"/>
          </a:xfrm>
        </p:spPr>
        <p:txBody>
          <a:bodyPr>
            <a:normAutofit/>
          </a:bodyPr>
          <a:lstStyle/>
          <a:p>
            <a:pPr algn="just"/>
            <a:r>
              <a:rPr lang="tr-TR" dirty="0" err="1" smtClean="0"/>
              <a:t>REMnux</a:t>
            </a:r>
            <a:r>
              <a:rPr lang="tr-TR" dirty="0" smtClean="0"/>
              <a:t> dağıtımı, </a:t>
            </a:r>
          </a:p>
          <a:p>
            <a:pPr lvl="1" algn="just">
              <a:buFont typeface="Symbol" panose="05050102010706020507" pitchFamily="18" charset="2"/>
              <a:buChar char="-"/>
            </a:pPr>
            <a:r>
              <a:rPr lang="tr-TR" dirty="0" smtClean="0"/>
              <a:t>Windows (PE EXE) ve </a:t>
            </a:r>
            <a:r>
              <a:rPr lang="tr-TR" dirty="0"/>
              <a:t>Linux </a:t>
            </a:r>
            <a:r>
              <a:rPr lang="tr-TR" dirty="0" smtClean="0"/>
              <a:t>(ELF) platformundaki </a:t>
            </a:r>
            <a:r>
              <a:rPr lang="tr-TR" dirty="0"/>
              <a:t>kötücül yazılımların analizi, </a:t>
            </a:r>
            <a:endParaRPr lang="tr-TR" dirty="0" smtClean="0"/>
          </a:p>
          <a:p>
            <a:pPr lvl="1" algn="just">
              <a:buFont typeface="Symbol" panose="05050102010706020507" pitchFamily="18" charset="2"/>
              <a:buChar char="-"/>
            </a:pPr>
            <a:r>
              <a:rPr lang="tr-TR" dirty="0" smtClean="0"/>
              <a:t>Karmaşıklaştırılmış </a:t>
            </a:r>
            <a:r>
              <a:rPr lang="tr-TR" dirty="0" err="1"/>
              <a:t>JavaScript</a:t>
            </a:r>
            <a:r>
              <a:rPr lang="tr-TR" dirty="0"/>
              <a:t> veya Flash programcıkları gibi tarayıcı tabanlı tehditlerin incelenmesi, </a:t>
            </a:r>
            <a:endParaRPr lang="tr-TR" dirty="0" smtClean="0"/>
          </a:p>
          <a:p>
            <a:pPr lvl="1" algn="just">
              <a:buFont typeface="Symbol" panose="05050102010706020507" pitchFamily="18" charset="2"/>
              <a:buChar char="-"/>
            </a:pPr>
            <a:r>
              <a:rPr lang="tr-TR" dirty="0" smtClean="0"/>
              <a:t>Şüpheli </a:t>
            </a:r>
            <a:r>
              <a:rPr lang="tr-TR" dirty="0"/>
              <a:t>dosyaların (PDF, DOC, XLS gibi) </a:t>
            </a:r>
            <a:r>
              <a:rPr lang="tr-TR" dirty="0" smtClean="0"/>
              <a:t>keşfi ve analizi, </a:t>
            </a:r>
          </a:p>
          <a:p>
            <a:pPr lvl="1" algn="just">
              <a:buFont typeface="Symbol" panose="05050102010706020507" pitchFamily="18" charset="2"/>
              <a:buChar char="-"/>
            </a:pPr>
            <a:r>
              <a:rPr lang="tr-TR" dirty="0" smtClean="0"/>
              <a:t>Diğer </a:t>
            </a:r>
            <a:r>
              <a:rPr lang="tr-TR" dirty="0"/>
              <a:t>kötü niyetli objelerin ayrılması/ayıklanması, vb. işlemler için birçok araç içermektedir. </a:t>
            </a:r>
            <a:endParaRPr lang="tr-TR" dirty="0" smtClean="0"/>
          </a:p>
          <a:p>
            <a:pPr algn="just"/>
            <a:r>
              <a:rPr lang="tr-TR" dirty="0" smtClean="0"/>
              <a:t>Ayrıca </a:t>
            </a:r>
            <a:r>
              <a:rPr lang="tr-TR" dirty="0"/>
              <a:t>araştırmacılar, davranış bazlı kötücül yazılım analizi yaparken şüpheli ağ trafiğini izole bir ortamda kesmek için de bu dağıtımı kullanabilmektedirler.</a:t>
            </a:r>
            <a:endParaRPr lang="tr-TR" dirty="0" smtClean="0"/>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24316" t="6085" r="23605" b="6685"/>
          <a:stretch/>
        </p:blipFill>
        <p:spPr>
          <a:xfrm>
            <a:off x="10962131" y="5774017"/>
            <a:ext cx="1229869" cy="1075765"/>
          </a:xfrm>
          <a:prstGeom prst="rect">
            <a:avLst/>
          </a:prstGeom>
        </p:spPr>
      </p:pic>
    </p:spTree>
    <p:extLst>
      <p:ext uri="{BB962C8B-B14F-4D97-AF65-F5344CB8AC3E}">
        <p14:creationId xmlns:p14="http://schemas.microsoft.com/office/powerpoint/2010/main" val="22780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TotalTime>
  <Words>1709</Words>
  <Application>Microsoft Office PowerPoint</Application>
  <PresentationFormat>Özel</PresentationFormat>
  <Paragraphs>146</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Teması</vt:lpstr>
      <vt:lpstr>REMnux Linux Dağıtımının İncelenmesi ve Örnek Bir Kötücül Yazılım Analiz Uygulaması</vt:lpstr>
      <vt:lpstr>İçerik</vt:lpstr>
      <vt:lpstr>Kötücül Yazılım nedir?</vt:lpstr>
      <vt:lpstr>Kötücül Yazılım Türleri</vt:lpstr>
      <vt:lpstr>Artan Kötücül Yazılım Tehdidi</vt:lpstr>
      <vt:lpstr>Kötücül Yazılımın Hedefi Olarak Türkiye</vt:lpstr>
      <vt:lpstr>Kötücül Yazılım Analizi</vt:lpstr>
      <vt:lpstr>REMnux nedir?</vt:lpstr>
      <vt:lpstr>REMnux nedir?</vt:lpstr>
      <vt:lpstr>REMnux’un gelişimi</vt:lpstr>
      <vt:lpstr>REMnux ile ilk etkileşim</vt:lpstr>
      <vt:lpstr>REMnux ile ilk etkileşim</vt:lpstr>
      <vt:lpstr>REMnux ile birlikte gelen araçlar</vt:lpstr>
      <vt:lpstr>REMnux ile birlikte gelen araçlar</vt:lpstr>
      <vt:lpstr>Analiz için Kötücül Yazılım tedariki</vt:lpstr>
      <vt:lpstr>REMnux ile örnek bir kötücül yazılım analizi</vt:lpstr>
      <vt:lpstr>REMnux ile örnek bir kötücül yazılım analizi</vt:lpstr>
      <vt:lpstr>REMnux ile örnek bir kötücül yazılım analizi</vt:lpstr>
      <vt:lpstr>REMnux ile örnek bir kötücül yazılım analizi</vt:lpstr>
      <vt:lpstr>REMnux ile örnek bir kötücül yazılım analizi</vt:lpstr>
      <vt:lpstr>REMnux ile örnek bir kötücül yazılım analizi</vt:lpstr>
      <vt:lpstr>REMnux ile örnek bir kötücül yazılım analizi</vt:lpstr>
      <vt:lpstr>REMnux ile örnek bir kötücül yazılım analizi</vt:lpstr>
      <vt:lpstr>REMnux ile örnek bir kötücül yazılım analizi</vt:lpstr>
      <vt:lpstr>REMnux ile örnek bir kötücül yazılım analizi</vt:lpstr>
      <vt:lpstr>Sonuç ve Öneriler</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REMnux Linux Dağıtımının İncelenmesi ve Örnek Bir Kötücül Yazılım Analiz Uygulaması</dc:title>
  <dc:creator>Ozgur</dc:creator>
  <cp:lastModifiedBy>Baran ÇELİK</cp:lastModifiedBy>
  <cp:revision>58</cp:revision>
  <dcterms:created xsi:type="dcterms:W3CDTF">2015-02-02T09:03:23Z</dcterms:created>
  <dcterms:modified xsi:type="dcterms:W3CDTF">2015-02-09T14:27:54Z</dcterms:modified>
</cp:coreProperties>
</file>