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3"/>
  </p:notesMasterIdLst>
  <p:sldIdLst>
    <p:sldId id="256" r:id="rId2"/>
    <p:sldId id="276" r:id="rId3"/>
    <p:sldId id="257" r:id="rId4"/>
    <p:sldId id="274" r:id="rId5"/>
    <p:sldId id="275" r:id="rId6"/>
    <p:sldId id="271" r:id="rId7"/>
    <p:sldId id="272" r:id="rId8"/>
    <p:sldId id="273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7" autoAdjust="0"/>
    <p:restoredTop sz="63500" autoAdjust="0"/>
  </p:normalViewPr>
  <p:slideViewPr>
    <p:cSldViewPr>
      <p:cViewPr>
        <p:scale>
          <a:sx n="77" d="100"/>
          <a:sy n="77" d="100"/>
        </p:scale>
        <p:origin x="-29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27EA9-58DD-4F47-AC1D-E4F727B6D819}" type="datetimeFigureOut">
              <a:rPr lang="tr-TR" smtClean="0"/>
              <a:pPr/>
              <a:t>9.2.2015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B15ED-07E5-4802-9798-3B32DCB1461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5816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B15ED-07E5-4802-9798-3B32DCB14615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4553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B15ED-07E5-4802-9798-3B32DCB14615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1033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B15ED-07E5-4802-9798-3B32DCB14615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366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B15ED-07E5-4802-9798-3B32DCB14615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6343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B15ED-07E5-4802-9798-3B32DCB14615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807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B15ED-07E5-4802-9798-3B32DCB14615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3248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B15ED-07E5-4802-9798-3B32DCB14615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7731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B15ED-07E5-4802-9798-3B32DCB14615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3520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B15ED-07E5-4802-9798-3B32DCB14615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0343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B15ED-07E5-4802-9798-3B32DCB14615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54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B15ED-07E5-4802-9798-3B32DCB14615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4137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B15ED-07E5-4802-9798-3B32DCB14615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8254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B15ED-07E5-4802-9798-3B32DCB14615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2038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B15ED-07E5-4802-9798-3B32DCB14615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414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B15ED-07E5-4802-9798-3B32DCB14615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9495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B15ED-07E5-4802-9798-3B32DCB14615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084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B15ED-07E5-4802-9798-3B32DCB14615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3574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B15ED-07E5-4802-9798-3B32DCB14615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1388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B15ED-07E5-4802-9798-3B32DCB14615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6408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B15ED-07E5-4802-9798-3B32DCB14615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6476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B15ED-07E5-4802-9798-3B32DCB14615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639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25A2-1B9B-4B3F-9DAA-64E72965E0C0}" type="datetime1">
              <a:rPr lang="tr-TR" smtClean="0"/>
              <a:pPr/>
              <a:t>9.2.2015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7EE384B-B19E-4B87-89C4-1EE1CB4DCBE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5FD5-2357-444F-AC89-603B2416976F}" type="datetime1">
              <a:rPr lang="tr-TR" smtClean="0"/>
              <a:pPr/>
              <a:t>9.2.2015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384B-B19E-4B87-89C4-1EE1CB4DCBE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AE2A-3102-4E3B-9EC2-D6A575F9AF63}" type="datetime1">
              <a:rPr lang="tr-TR" smtClean="0"/>
              <a:pPr/>
              <a:t>9.2.2015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384B-B19E-4B87-89C4-1EE1CB4DCBE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E376-0893-4E34-A656-11C9C66FA549}" type="datetime1">
              <a:rPr lang="tr-TR" smtClean="0"/>
              <a:pPr/>
              <a:t>9.2.2015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384B-B19E-4B87-89C4-1EE1CB4DCBE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8405-DEFE-4274-8F02-B5EDDF80F088}" type="datetime1">
              <a:rPr lang="tr-TR" smtClean="0"/>
              <a:pPr/>
              <a:t>9.2.2015</a:t>
            </a:fld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384B-B19E-4B87-89C4-1EE1CB4DCBE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5A2E-8096-4B27-B2AC-F1041D5DE561}" type="datetime1">
              <a:rPr lang="tr-TR" smtClean="0"/>
              <a:pPr/>
              <a:t>9.2.2015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384B-B19E-4B87-89C4-1EE1CB4DCBE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3F8F-08BA-4CF1-9669-28685E2734B4}" type="datetime1">
              <a:rPr lang="tr-TR" smtClean="0"/>
              <a:pPr/>
              <a:t>9.2.2015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384B-B19E-4B87-89C4-1EE1CB4DCBE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E763-9A77-4006-A602-424B6BCB7ECD}" type="datetime1">
              <a:rPr lang="tr-TR" smtClean="0"/>
              <a:pPr/>
              <a:t>9.2.2015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384B-B19E-4B87-89C4-1EE1CB4DCBE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4C3C-FA49-4CDE-9B72-533885EE2A09}" type="datetime1">
              <a:rPr lang="tr-TR" smtClean="0"/>
              <a:pPr/>
              <a:t>9.2.2015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384B-B19E-4B87-89C4-1EE1CB4DCBE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0E0F-416C-4AAA-820A-B198743CB26D}" type="datetime1">
              <a:rPr lang="tr-TR" smtClean="0"/>
              <a:pPr/>
              <a:t>9.2.2015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384B-B19E-4B87-89C4-1EE1CB4DCBE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CF17-60DF-46AD-8568-873492ED117F}" type="datetime1">
              <a:rPr lang="tr-TR" smtClean="0"/>
              <a:pPr/>
              <a:t>9.2.2015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384B-B19E-4B87-89C4-1EE1CB4DCBE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C16E206-216D-41B5-B70E-FD0EFB88A019}" type="datetime1">
              <a:rPr lang="tr-TR" smtClean="0"/>
              <a:pPr/>
              <a:t>9.2.2015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7EE384B-B19E-4B87-89C4-1EE1CB4DCBE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215440"/>
            <a:ext cx="6511131" cy="1437696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                            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                              Ahmet DURAP</a:t>
            </a:r>
            <a:r>
              <a:rPr lang="tr-TR" b="1" baseline="30000" dirty="0">
                <a:solidFill>
                  <a:schemeClr val="tx1"/>
                </a:solidFill>
              </a:rPr>
              <a:t>1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                              YUNUS DOĞAN</a:t>
            </a:r>
            <a:r>
              <a:rPr lang="tr-TR" b="1" baseline="30000" dirty="0" smtClean="0">
                <a:solidFill>
                  <a:schemeClr val="tx1"/>
                </a:solidFill>
              </a:rPr>
              <a:t>2</a:t>
            </a:r>
            <a:endParaRPr lang="tr-TR" dirty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2664296"/>
          </a:xfrm>
        </p:spPr>
        <p:txBody>
          <a:bodyPr/>
          <a:lstStyle/>
          <a:p>
            <a:r>
              <a:rPr lang="tr-TR" sz="2700" b="1" dirty="0">
                <a:solidFill>
                  <a:schemeClr val="tx1"/>
                </a:solidFill>
              </a:rPr>
              <a:t>İnşaat Mühendİslİğİnde Bİlİşİm KavramI ve </a:t>
            </a:r>
            <a:r>
              <a:rPr lang="tr-TR" sz="2700" b="1" dirty="0" smtClean="0">
                <a:solidFill>
                  <a:schemeClr val="tx1"/>
                </a:solidFill>
              </a:rPr>
              <a:t/>
            </a:r>
            <a:br>
              <a:rPr lang="tr-TR" sz="2700" b="1" dirty="0" smtClean="0">
                <a:solidFill>
                  <a:schemeClr val="tx1"/>
                </a:solidFill>
              </a:rPr>
            </a:br>
            <a:r>
              <a:rPr lang="tr-TR" sz="2700" b="1" dirty="0" err="1" smtClean="0">
                <a:solidFill>
                  <a:schemeClr val="tx1"/>
                </a:solidFill>
              </a:rPr>
              <a:t>Verİ</a:t>
            </a:r>
            <a:r>
              <a:rPr lang="tr-TR" sz="2700" b="1" dirty="0" smtClean="0">
                <a:solidFill>
                  <a:schemeClr val="tx1"/>
                </a:solidFill>
              </a:rPr>
              <a:t> </a:t>
            </a:r>
            <a:r>
              <a:rPr lang="tr-TR" sz="2700" b="1" dirty="0">
                <a:solidFill>
                  <a:schemeClr val="tx1"/>
                </a:solidFill>
              </a:rPr>
              <a:t>Madencİlİğİ AlgorİtmalarI İle Bİr Uzman </a:t>
            </a:r>
            <a:r>
              <a:rPr lang="tr-TR" sz="2700" b="1" dirty="0" err="1">
                <a:solidFill>
                  <a:schemeClr val="tx1"/>
                </a:solidFill>
              </a:rPr>
              <a:t>Sİstemİnİn</a:t>
            </a:r>
            <a:r>
              <a:rPr lang="tr-TR" sz="2700" b="1" dirty="0">
                <a:solidFill>
                  <a:schemeClr val="tx1"/>
                </a:solidFill>
              </a:rPr>
              <a:t> </a:t>
            </a:r>
            <a:r>
              <a:rPr lang="tr-TR" sz="2700" b="1" dirty="0" err="1" smtClean="0">
                <a:solidFill>
                  <a:schemeClr val="tx1"/>
                </a:solidFill>
              </a:rPr>
              <a:t>OluşturulmasI</a:t>
            </a:r>
            <a:r>
              <a:rPr lang="tr-TR" sz="2700" b="1" dirty="0">
                <a:solidFill>
                  <a:schemeClr val="tx1"/>
                </a:solidFill>
              </a:rPr>
              <a:t/>
            </a:r>
            <a:br>
              <a:rPr lang="tr-TR" sz="2700" b="1" dirty="0">
                <a:solidFill>
                  <a:schemeClr val="tx1"/>
                </a:solidFill>
              </a:rPr>
            </a:br>
            <a:endParaRPr lang="tr-TR" sz="2700" dirty="0"/>
          </a:p>
        </p:txBody>
      </p:sp>
      <p:pic>
        <p:nvPicPr>
          <p:cNvPr id="1026" name="Picture 2" descr="http://ab.org.tr/ab15/ab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8077"/>
            <a:ext cx="3168352" cy="129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398" y="3356992"/>
            <a:ext cx="709042" cy="70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ydoga_000\Desktop\doktora_tezi\349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293096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78298" y="4685074"/>
            <a:ext cx="3530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baseline="30000" dirty="0" smtClean="0">
                <a:solidFill>
                  <a:schemeClr val="tx1"/>
                </a:solidFill>
              </a:rPr>
              <a:t>1 </a:t>
            </a:r>
            <a:r>
              <a:rPr lang="tr-TR" sz="1000" dirty="0" smtClean="0"/>
              <a:t>Gazi Üniversitesi İnşaat Mühendisliği Bölümü</a:t>
            </a:r>
          </a:p>
          <a:p>
            <a:r>
              <a:rPr lang="tr-TR" sz="1000" b="1" baseline="30000" dirty="0" smtClean="0">
                <a:solidFill>
                  <a:schemeClr val="tx1"/>
                </a:solidFill>
              </a:rPr>
              <a:t>2 </a:t>
            </a:r>
            <a:r>
              <a:rPr lang="tr-TR" sz="1000" dirty="0" smtClean="0"/>
              <a:t>Dokuz Eylül Üniversitesi Bilgisayar Mühendisliği Bölümü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5836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cap="none" dirty="0" smtClean="0"/>
              <a:t>VERİ KÜMEMİZ </a:t>
            </a:r>
            <a:r>
              <a:rPr lang="tr-TR" sz="2500" cap="none" dirty="0" smtClean="0"/>
              <a:t>VE</a:t>
            </a:r>
            <a:r>
              <a:rPr lang="tr-TR" cap="none" dirty="0" smtClean="0"/>
              <a:t> UYGULAMA GELİŞTİRME ARAÇLARI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16760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Bu alt alanların hepsini içeren,</a:t>
            </a:r>
            <a:r>
              <a:rPr lang="tr-TR" b="1" dirty="0"/>
              <a:t> </a:t>
            </a:r>
            <a:r>
              <a:rPr lang="tr-TR" b="1" dirty="0" smtClean="0"/>
              <a:t>*UCI </a:t>
            </a:r>
            <a:r>
              <a:rPr lang="tr-TR" dirty="0"/>
              <a:t>(University of California, Irvine) Machine Learning </a:t>
            </a:r>
            <a:r>
              <a:rPr lang="tr-TR" b="1" dirty="0"/>
              <a:t>açık kaynak </a:t>
            </a:r>
            <a:r>
              <a:rPr lang="tr-TR" dirty="0"/>
              <a:t>olarak sunulan örnek veri seti ile beton basınç dayanımı hesap eden bir uygulama </a:t>
            </a:r>
            <a:r>
              <a:rPr lang="tr-TR" dirty="0" smtClean="0"/>
              <a:t>geliştirilmiştir. </a:t>
            </a:r>
          </a:p>
          <a:p>
            <a:pPr marL="114300" indent="0">
              <a:buNone/>
            </a:pPr>
            <a:endParaRPr lang="tr-TR" dirty="0"/>
          </a:p>
          <a:p>
            <a:r>
              <a:rPr lang="tr-TR" dirty="0" smtClean="0"/>
              <a:t>Geliştirme </a:t>
            </a:r>
            <a:r>
              <a:rPr lang="tr-TR" dirty="0"/>
              <a:t>ortamı Visual Studio 2013 ve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Programlama </a:t>
            </a:r>
            <a:r>
              <a:rPr lang="tr-TR" dirty="0"/>
              <a:t>dili de C# dır.</a:t>
            </a:r>
          </a:p>
          <a:p>
            <a:endParaRPr lang="tr-TR" dirty="0" smtClean="0"/>
          </a:p>
          <a:p>
            <a:pPr marL="114300" indent="0">
              <a:buNone/>
            </a:pPr>
            <a:endParaRPr lang="tr-TR" sz="1200" dirty="0" smtClean="0"/>
          </a:p>
          <a:p>
            <a:pPr marL="114300" indent="0">
              <a:buNone/>
            </a:pPr>
            <a:endParaRPr lang="tr-TR" sz="1200" dirty="0" smtClean="0"/>
          </a:p>
          <a:p>
            <a:pPr marL="114300" indent="0">
              <a:buNone/>
            </a:pPr>
            <a:endParaRPr lang="tr-TR" sz="1200" dirty="0"/>
          </a:p>
          <a:p>
            <a:pPr marL="114300" indent="0">
              <a:buNone/>
            </a:pPr>
            <a:endParaRPr lang="tr-TR" sz="1200" dirty="0"/>
          </a:p>
          <a:p>
            <a:pPr marL="114300" indent="0">
              <a:buNone/>
            </a:pPr>
            <a:r>
              <a:rPr lang="tr-TR" sz="1200" dirty="0" smtClean="0"/>
              <a:t>* </a:t>
            </a:r>
            <a:r>
              <a:rPr lang="tr-TR" sz="1200" dirty="0"/>
              <a:t>https://archive.ics.uci.edu/ml/datasets.html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384B-B19E-4B87-89C4-1EE1CB4DCBE5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392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Verİ</a:t>
            </a:r>
            <a:r>
              <a:rPr lang="tr-TR" dirty="0" smtClean="0"/>
              <a:t> KÜMEMİZ - II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29000"/>
            <a:ext cx="5688632" cy="305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628801"/>
            <a:ext cx="8064896" cy="2304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dirty="0" smtClean="0"/>
              <a:t>Laboratuar </a:t>
            </a:r>
            <a:r>
              <a:rPr lang="tr-TR" dirty="0"/>
              <a:t>ortamında belirli süre (gün) bekletilen değişik maddesel özelliklere sahip beton karışımının beton basınç dayanımları (MPa) gözlemlenmiş ve kayıt altına </a:t>
            </a:r>
            <a:r>
              <a:rPr lang="tr-TR" dirty="0" smtClean="0"/>
              <a:t>alınmış. </a:t>
            </a:r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Örneklem </a:t>
            </a:r>
            <a:r>
              <a:rPr lang="tr-TR" dirty="0"/>
              <a:t>sayısı 1030, alt alan sayısı 9, girdi alt alan sayısı 8 ve 1 nicel çıkış değişkeni şeklinde veri seti özetlenebilir</a:t>
            </a:r>
            <a:r>
              <a:rPr lang="tr-TR" dirty="0" smtClean="0"/>
              <a:t>.</a:t>
            </a:r>
          </a:p>
          <a:p>
            <a:pPr marL="114300" indent="0" algn="just">
              <a:buNone/>
            </a:pPr>
            <a:r>
              <a:rPr lang="tr-TR" dirty="0"/>
              <a:t> </a:t>
            </a:r>
            <a:r>
              <a:rPr lang="tr-TR" dirty="0" smtClean="0"/>
              <a:t>         </a:t>
            </a:r>
          </a:p>
          <a:p>
            <a:pPr marL="114300" indent="0" algn="just">
              <a:buNone/>
            </a:pPr>
            <a:r>
              <a:rPr lang="tr-TR" dirty="0"/>
              <a:t> </a:t>
            </a:r>
            <a:r>
              <a:rPr lang="tr-TR" dirty="0" smtClean="0"/>
              <a:t>         *</a:t>
            </a:r>
          </a:p>
          <a:p>
            <a:pPr algn="just"/>
            <a:endParaRPr lang="tr-TR" dirty="0"/>
          </a:p>
          <a:p>
            <a:pPr algn="just"/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6465624"/>
            <a:ext cx="9400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tr-TR" sz="1050" dirty="0" smtClean="0"/>
              <a:t>* Sırayla, çimento, yüksek fırın cürufu, uçucu kül, su, süper akışkanlaştırıcı, kaba agrega, ince agrega, zaman ve </a:t>
            </a:r>
            <a:r>
              <a:rPr lang="tr-TR" sz="1050" cap="none" dirty="0" smtClean="0"/>
              <a:t>beton basınç dayanımı </a:t>
            </a:r>
            <a:r>
              <a:rPr lang="tr-TR" sz="1050" dirty="0" smtClean="0"/>
              <a:t>.</a:t>
            </a:r>
          </a:p>
          <a:p>
            <a:endParaRPr lang="tr-TR" sz="105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384B-B19E-4B87-89C4-1EE1CB4DCBE5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55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VERİ MADENCİLİĞİ ALGORİTMALARI İLE TESTLER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1"/>
            <a:ext cx="8229600" cy="266429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tr-TR" dirty="0"/>
              <a:t>Beton basınç dayanımı bir regresyon sorunudur. </a:t>
            </a:r>
            <a:endParaRPr lang="tr-TR" dirty="0" smtClean="0"/>
          </a:p>
          <a:p>
            <a:endParaRPr lang="tr-TR" dirty="0"/>
          </a:p>
          <a:p>
            <a:pPr algn="just"/>
            <a:r>
              <a:rPr lang="tr-TR" dirty="0" smtClean="0"/>
              <a:t>Bu </a:t>
            </a:r>
            <a:r>
              <a:rPr lang="tr-TR" dirty="0"/>
              <a:t>veri </a:t>
            </a:r>
            <a:r>
              <a:rPr lang="tr-TR" dirty="0" smtClean="0"/>
              <a:t>seti, </a:t>
            </a:r>
            <a:r>
              <a:rPr lang="tr-TR" dirty="0"/>
              <a:t>lineer regresyonun  (LR) dışında yapay sinir </a:t>
            </a:r>
            <a:r>
              <a:rPr lang="tr-TR" dirty="0" smtClean="0"/>
              <a:t>ağlarıyla </a:t>
            </a:r>
            <a:r>
              <a:rPr lang="tr-TR" dirty="0"/>
              <a:t>(YSA) da </a:t>
            </a:r>
            <a:r>
              <a:rPr lang="tr-TR" dirty="0" smtClean="0"/>
              <a:t>testler </a:t>
            </a:r>
            <a:r>
              <a:rPr lang="tr-TR" dirty="0"/>
              <a:t>yapılarak sınanmıştır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pPr algn="just"/>
            <a:r>
              <a:rPr lang="tr-TR" dirty="0" smtClean="0"/>
              <a:t>WEKA </a:t>
            </a:r>
            <a:r>
              <a:rPr lang="tr-TR" dirty="0"/>
              <a:t>veri madenciliği aracındaki bu algoritmaları kullanıldığında aşağıdaki gibi bir doğruluk tablosu elde edilmektedir.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681013"/>
              </p:ext>
            </p:extLst>
          </p:nvPr>
        </p:nvGraphicFramePr>
        <p:xfrm>
          <a:off x="827584" y="4293096"/>
          <a:ext cx="7416824" cy="2299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2020"/>
                <a:gridCol w="1976386"/>
                <a:gridCol w="1628418"/>
              </a:tblGrid>
              <a:tr h="166370">
                <a:tc>
                  <a:txBody>
                    <a:bodyPr/>
                    <a:lstStyle/>
                    <a:p>
                      <a:r>
                        <a:rPr lang="tr-TR" sz="800" dirty="0">
                          <a:effectLst/>
                        </a:rPr>
                        <a:t> </a:t>
                      </a:r>
                      <a:endParaRPr lang="tr-TR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r-TR" sz="1000">
                          <a:effectLst/>
                        </a:rPr>
                        <a:t>LR</a:t>
                      </a:r>
                      <a:endParaRPr lang="tr-TR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r-TR" sz="1000">
                          <a:effectLst/>
                        </a:rPr>
                        <a:t>YSA</a:t>
                      </a:r>
                      <a:endParaRPr lang="tr-TR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166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8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 dirty="0" smtClean="0">
                          <a:effectLst/>
                        </a:rPr>
                        <a:t>İlinti Katsayısı (</a:t>
                      </a:r>
                      <a:r>
                        <a:rPr lang="tr-TR" sz="800" dirty="0">
                          <a:effectLst/>
                        </a:rPr>
                        <a:t>Correlation </a:t>
                      </a:r>
                      <a:r>
                        <a:rPr lang="tr-TR" sz="800" dirty="0" smtClean="0">
                          <a:effectLst/>
                        </a:rPr>
                        <a:t> Coefficient)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r-TR" sz="1000">
                          <a:effectLst/>
                        </a:rPr>
                        <a:t>0,78</a:t>
                      </a:r>
                      <a:endParaRPr lang="tr-TR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000">
                          <a:effectLst/>
                        </a:rPr>
                        <a:t>0,87</a:t>
                      </a:r>
                      <a:endParaRPr lang="tr-TR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6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8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 dirty="0" smtClean="0">
                          <a:effectLst/>
                        </a:rPr>
                        <a:t>Mutlak </a:t>
                      </a:r>
                      <a:r>
                        <a:rPr lang="tr-TR" sz="800" dirty="0">
                          <a:effectLst/>
                        </a:rPr>
                        <a:t>Ortalama Hata (Mean </a:t>
                      </a:r>
                      <a:r>
                        <a:rPr lang="tr-TR" sz="800" dirty="0" smtClean="0">
                          <a:effectLst/>
                        </a:rPr>
                        <a:t>Absolute  </a:t>
                      </a:r>
                      <a:r>
                        <a:rPr lang="tr-TR" sz="800" dirty="0">
                          <a:effectLst/>
                        </a:rPr>
                        <a:t>Error</a:t>
                      </a:r>
                      <a:r>
                        <a:rPr lang="tr-TR" sz="800" dirty="0" smtClean="0">
                          <a:effectLst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r-TR" sz="1000">
                          <a:effectLst/>
                        </a:rPr>
                        <a:t>8,30</a:t>
                      </a:r>
                      <a:endParaRPr lang="tr-TR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000">
                          <a:effectLst/>
                        </a:rPr>
                        <a:t>7,13</a:t>
                      </a:r>
                      <a:endParaRPr lang="tr-TR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6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8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 dirty="0" smtClean="0">
                          <a:effectLst/>
                        </a:rPr>
                        <a:t>Kök </a:t>
                      </a:r>
                      <a:r>
                        <a:rPr lang="tr-TR" sz="800" dirty="0">
                          <a:effectLst/>
                        </a:rPr>
                        <a:t>Ortalama Kare </a:t>
                      </a:r>
                      <a:r>
                        <a:rPr lang="tr-TR" sz="800" dirty="0" smtClean="0">
                          <a:effectLst/>
                        </a:rPr>
                        <a:t> Hatası </a:t>
                      </a:r>
                      <a:r>
                        <a:rPr lang="tr-TR" sz="800" dirty="0">
                          <a:effectLst/>
                        </a:rPr>
                        <a:t>(Root Mean Squared Error</a:t>
                      </a:r>
                      <a:r>
                        <a:rPr lang="tr-TR" sz="800" dirty="0" smtClean="0">
                          <a:effectLst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r-TR" sz="1000">
                          <a:effectLst/>
                        </a:rPr>
                        <a:t>10,52</a:t>
                      </a:r>
                      <a:endParaRPr lang="tr-TR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000">
                          <a:effectLst/>
                        </a:rPr>
                        <a:t>8,94</a:t>
                      </a:r>
                      <a:endParaRPr lang="tr-TR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6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8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 dirty="0" smtClean="0">
                          <a:effectLst/>
                        </a:rPr>
                        <a:t>Mutlak </a:t>
                      </a:r>
                      <a:r>
                        <a:rPr lang="tr-TR" sz="800" dirty="0">
                          <a:effectLst/>
                        </a:rPr>
                        <a:t>Bağıl </a:t>
                      </a:r>
                      <a:r>
                        <a:rPr lang="tr-TR" sz="800" dirty="0" smtClean="0">
                          <a:effectLst/>
                        </a:rPr>
                        <a:t>Hata (</a:t>
                      </a:r>
                      <a:r>
                        <a:rPr lang="tr-TR" sz="800" dirty="0">
                          <a:effectLst/>
                        </a:rPr>
                        <a:t>Relative Absolute </a:t>
                      </a:r>
                      <a:r>
                        <a:rPr lang="tr-TR" sz="800" dirty="0" smtClean="0">
                          <a:effectLst/>
                        </a:rPr>
                        <a:t> Error)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r-TR" sz="1000">
                          <a:effectLst/>
                        </a:rPr>
                        <a:t>%61,61</a:t>
                      </a:r>
                      <a:endParaRPr lang="tr-TR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000">
                          <a:effectLst/>
                        </a:rPr>
                        <a:t>%52.88</a:t>
                      </a:r>
                      <a:endParaRPr lang="tr-TR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7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8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 dirty="0" smtClean="0">
                          <a:effectLst/>
                        </a:rPr>
                        <a:t>Kök </a:t>
                      </a:r>
                      <a:r>
                        <a:rPr lang="tr-TR" sz="800" dirty="0">
                          <a:effectLst/>
                        </a:rPr>
                        <a:t>Bağıl Kare Hatası (Root Relative </a:t>
                      </a:r>
                      <a:r>
                        <a:rPr lang="tr-TR" sz="800" dirty="0" smtClean="0">
                          <a:effectLst/>
                        </a:rPr>
                        <a:t> Squared </a:t>
                      </a:r>
                      <a:r>
                        <a:rPr lang="tr-TR" sz="800" dirty="0">
                          <a:effectLst/>
                        </a:rPr>
                        <a:t>Error</a:t>
                      </a:r>
                      <a:r>
                        <a:rPr lang="tr-TR" sz="800" dirty="0" smtClean="0">
                          <a:effectLst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r-TR" sz="1000">
                          <a:effectLst/>
                        </a:rPr>
                        <a:t>%62,92</a:t>
                      </a:r>
                      <a:endParaRPr lang="tr-TR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000" dirty="0">
                          <a:effectLst/>
                        </a:rPr>
                        <a:t>%53,49</a:t>
                      </a:r>
                      <a:endParaRPr lang="tr-TR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384B-B19E-4B87-89C4-1EE1CB4DCBE5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819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0-1 NormalİZASYONU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373563"/>
          </a:xfrm>
        </p:spPr>
        <p:txBody>
          <a:bodyPr/>
          <a:lstStyle/>
          <a:p>
            <a:pPr algn="just"/>
            <a:r>
              <a:rPr lang="tr-TR" dirty="0" smtClean="0"/>
              <a:t>Bu hata </a:t>
            </a:r>
            <a:r>
              <a:rPr lang="tr-TR" dirty="0"/>
              <a:t>oranlarının fonksiyon bazlı bu algoritmalarda yüksek çıkmasından ötürü fonksiyon bazlı </a:t>
            </a:r>
            <a:r>
              <a:rPr lang="tr-TR" dirty="0" smtClean="0"/>
              <a:t>olmayan en </a:t>
            </a:r>
            <a:r>
              <a:rPr lang="tr-TR" dirty="0"/>
              <a:t>yakın k komşu algoritması </a:t>
            </a:r>
            <a:r>
              <a:rPr lang="tr-TR" dirty="0" smtClean="0"/>
              <a:t>programlanmıştır. </a:t>
            </a:r>
          </a:p>
          <a:p>
            <a:endParaRPr lang="tr-TR" dirty="0"/>
          </a:p>
          <a:p>
            <a:pPr algn="just"/>
            <a:r>
              <a:rPr lang="tr-TR" dirty="0" smtClean="0"/>
              <a:t>Bu </a:t>
            </a:r>
            <a:r>
              <a:rPr lang="tr-TR" dirty="0"/>
              <a:t>algoritma için önce 1030 veri, her alt alan için aşağıdaki formüldeki gibi 0-1 normalizasyona tabi tutulmuştur.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61002"/>
            <a:ext cx="2232248" cy="79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384B-B19E-4B87-89C4-1EE1CB4DCBE5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102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0-1 </a:t>
            </a:r>
            <a:r>
              <a:rPr lang="tr-TR" dirty="0" smtClean="0"/>
              <a:t>NormalİZASYONU - II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356" y="1844824"/>
            <a:ext cx="44706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605536"/>
            <a:ext cx="4104457" cy="313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rved Down Arrow 5"/>
          <p:cNvSpPr/>
          <p:nvPr/>
        </p:nvSpPr>
        <p:spPr>
          <a:xfrm rot="18109487">
            <a:off x="3086079" y="2342569"/>
            <a:ext cx="1286269" cy="7864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384B-B19E-4B87-89C4-1EE1CB4DCBE5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275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EN YAKIN K KOMŞU ALGORİTMASI - I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384B-B19E-4B87-89C4-1EE1CB4DCBE5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1772816"/>
            <a:ext cx="849694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dirty="0"/>
              <a:t>Uygulamada </a:t>
            </a:r>
            <a:r>
              <a:rPr lang="tr-TR" dirty="0" smtClean="0"/>
              <a:t>en </a:t>
            </a:r>
            <a:r>
              <a:rPr lang="tr-TR" dirty="0"/>
              <a:t>yakın k komşu algoritması </a:t>
            </a:r>
            <a:r>
              <a:rPr lang="tr-TR" dirty="0" smtClean="0"/>
              <a:t>sınıflandırma amacıyla kullanılmaktadır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Bu </a:t>
            </a:r>
            <a:r>
              <a:rPr lang="tr-TR" dirty="0"/>
              <a:t>algoritmaya göre sınıflandırma sırasında çıkarılan özelliklerden, sınıflandırılmak istenen yeni bireyin daha önceki bireylerden k tanesine yakınlığına bakılır.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Bizim </a:t>
            </a:r>
            <a:r>
              <a:rPr lang="tr-TR" dirty="0"/>
              <a:t>uygulamamızda eşik değer olarak </a:t>
            </a:r>
            <a:r>
              <a:rPr lang="tr-TR" dirty="0" smtClean="0"/>
              <a:t>0,2 </a:t>
            </a:r>
            <a:r>
              <a:rPr lang="tr-TR" dirty="0"/>
              <a:t>belirlenmiş ve </a:t>
            </a:r>
            <a:r>
              <a:rPr lang="tr-TR" dirty="0" smtClean="0"/>
              <a:t>0,2 altında </a:t>
            </a:r>
            <a:r>
              <a:rPr lang="tr-TR" dirty="0"/>
              <a:t>olan ilk 3 veri yeni bir elemanı sınıflandırılmak için göz önüne </a:t>
            </a:r>
            <a:r>
              <a:rPr lang="tr-TR" dirty="0" smtClean="0"/>
              <a:t>alınmıştır.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62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EN YAKIN K KOMŞU ALGORİTMASI - </a:t>
            </a:r>
            <a:r>
              <a:rPr lang="tr-TR" dirty="0" smtClean="0"/>
              <a:t>II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56720"/>
          </a:xfrm>
        </p:spPr>
        <p:txBody>
          <a:bodyPr>
            <a:normAutofit fontScale="85000" lnSpcReduction="10000"/>
          </a:bodyPr>
          <a:lstStyle/>
          <a:p>
            <a:pPr marL="114300" indent="0" algn="just">
              <a:buNone/>
            </a:pPr>
            <a:r>
              <a:rPr lang="tr-TR" dirty="0"/>
              <a:t>Algoritmanın adımları şöyledir; </a:t>
            </a:r>
            <a:endParaRPr lang="tr-TR" dirty="0" smtClean="0"/>
          </a:p>
          <a:p>
            <a:pPr marL="114300" indent="0" algn="just">
              <a:buNone/>
            </a:pPr>
            <a:endParaRPr lang="tr-TR" dirty="0"/>
          </a:p>
          <a:p>
            <a:pPr marL="114300" indent="0" algn="just">
              <a:buNone/>
            </a:pPr>
            <a:r>
              <a:rPr lang="tr-TR" dirty="0" smtClean="0"/>
              <a:t>1- Yeni </a:t>
            </a:r>
            <a:r>
              <a:rPr lang="tr-TR" dirty="0"/>
              <a:t>gelen bireyin en yakın 3 komşusuna bakılır. Bunun için </a:t>
            </a:r>
            <a:r>
              <a:rPr lang="tr-TR" dirty="0" smtClean="0"/>
              <a:t>Öklid </a:t>
            </a:r>
            <a:r>
              <a:rPr lang="tr-TR" dirty="0"/>
              <a:t>uzaklık fonksiyonu kullanılmıştır</a:t>
            </a:r>
            <a:r>
              <a:rPr lang="tr-TR" dirty="0" smtClean="0"/>
              <a:t>.</a:t>
            </a:r>
          </a:p>
          <a:p>
            <a:pPr marL="114300" indent="0" algn="just">
              <a:buNone/>
            </a:pPr>
            <a:endParaRPr lang="tr-TR" dirty="0"/>
          </a:p>
          <a:p>
            <a:pPr marL="114300" indent="0" algn="just">
              <a:buNone/>
            </a:pPr>
            <a:endParaRPr lang="tr-TR" dirty="0"/>
          </a:p>
          <a:p>
            <a:pPr marL="114300" indent="0" algn="just">
              <a:buNone/>
            </a:pPr>
            <a:r>
              <a:rPr lang="tr-TR" dirty="0" smtClean="0"/>
              <a:t>2- Yakınlığı </a:t>
            </a:r>
            <a:r>
              <a:rPr lang="tr-TR" dirty="0"/>
              <a:t>0,8’in üstünde olanlar en yakınından en uzağına kadar sıralanır</a:t>
            </a:r>
            <a:r>
              <a:rPr lang="tr-TR" dirty="0" smtClean="0"/>
              <a:t>.</a:t>
            </a:r>
          </a:p>
          <a:p>
            <a:pPr marL="114300" indent="0" algn="just">
              <a:buNone/>
            </a:pPr>
            <a:endParaRPr lang="tr-TR" dirty="0"/>
          </a:p>
          <a:p>
            <a:pPr marL="114300" indent="0" algn="just">
              <a:buNone/>
            </a:pPr>
            <a:r>
              <a:rPr lang="tr-TR" dirty="0" smtClean="0"/>
              <a:t>3- En </a:t>
            </a:r>
            <a:r>
              <a:rPr lang="tr-TR" dirty="0"/>
              <a:t>yakınının beton basınç dayanımı 3, ikinci en yakınınki 2 ve </a:t>
            </a:r>
            <a:r>
              <a:rPr lang="tr-TR" dirty="0" smtClean="0"/>
              <a:t>  </a:t>
            </a:r>
          </a:p>
          <a:p>
            <a:pPr marL="114300" indent="0" algn="just">
              <a:buNone/>
            </a:pPr>
            <a:r>
              <a:rPr lang="tr-TR" smtClean="0"/>
              <a:t>     3</a:t>
            </a:r>
            <a:r>
              <a:rPr lang="tr-TR" dirty="0"/>
              <a:t>. </a:t>
            </a:r>
            <a:r>
              <a:rPr lang="tr-TR" dirty="0" smtClean="0"/>
              <a:t>en </a:t>
            </a:r>
            <a:r>
              <a:rPr lang="tr-TR" dirty="0"/>
              <a:t>yakınınki de 1 ile çarpılarak ağırlıklı ortalama alınır.  </a:t>
            </a:r>
            <a:endParaRPr lang="tr-TR" dirty="0" smtClean="0"/>
          </a:p>
          <a:p>
            <a:pPr marL="114300" indent="0" algn="just">
              <a:buNone/>
            </a:pPr>
            <a:endParaRPr lang="tr-TR" dirty="0"/>
          </a:p>
          <a:p>
            <a:pPr marL="114300" indent="0" algn="just">
              <a:buNone/>
            </a:pPr>
            <a:r>
              <a:rPr lang="tr-TR" dirty="0" smtClean="0"/>
              <a:t>4- Çıkan </a:t>
            </a:r>
            <a:r>
              <a:rPr lang="tr-TR" dirty="0"/>
              <a:t>değer girilen değerler için beton basınç dayanımıdır.</a:t>
            </a:r>
          </a:p>
          <a:p>
            <a:pPr marL="114300" indent="0" algn="just">
              <a:buNone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384B-B19E-4B87-89C4-1EE1CB4DCBE5}" type="slidenum">
              <a:rPr lang="tr-TR" smtClean="0"/>
              <a:pPr/>
              <a:t>16</a:t>
            </a:fld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05" y="3000536"/>
            <a:ext cx="19431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8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Uygulama - 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36912"/>
            <a:ext cx="4536504" cy="3980656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endParaRPr lang="tr-TR" dirty="0"/>
          </a:p>
          <a:p>
            <a:pPr marL="114300" indent="0" algn="just">
              <a:buNone/>
            </a:pPr>
            <a:r>
              <a:rPr lang="tr-TR" dirty="0"/>
              <a:t>A</a:t>
            </a:r>
            <a:r>
              <a:rPr lang="tr-TR" dirty="0" smtClean="0"/>
              <a:t>ynı </a:t>
            </a:r>
            <a:r>
              <a:rPr lang="tr-TR" dirty="0"/>
              <a:t>zamanda, belirli bir beton basınçlı dayanımına sahip olunabilmesi için gereken malzemelerin ne olacağına da cevap alabilmek için diğer alt alanlar da hedef alt alan olabilecek şekilde programlanmıştır.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384B-B19E-4B87-89C4-1EE1CB4DCBE5}" type="slidenum">
              <a:rPr lang="tr-TR" smtClean="0"/>
              <a:pPr/>
              <a:t>17</a:t>
            </a:fld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3657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1844824"/>
            <a:ext cx="8338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just">
              <a:buNone/>
            </a:pPr>
            <a:r>
              <a:rPr lang="tr-TR" sz="2400" dirty="0" smtClean="0">
                <a:solidFill>
                  <a:schemeClr val="tx2"/>
                </a:solidFill>
              </a:rPr>
              <a:t>Uygulamamızda </a:t>
            </a:r>
            <a:r>
              <a:rPr lang="tr-TR" sz="2400" u="sng" dirty="0" smtClean="0">
                <a:solidFill>
                  <a:schemeClr val="tx2"/>
                </a:solidFill>
              </a:rPr>
              <a:t>sadece beton basınçlı dayanımı hedef alt alan olmayabilir</a:t>
            </a:r>
            <a:r>
              <a:rPr lang="tr-TR" sz="2400" dirty="0" smtClean="0">
                <a:solidFill>
                  <a:schemeClr val="tx2"/>
                </a:solidFill>
              </a:rPr>
              <a:t>. </a:t>
            </a:r>
            <a:endParaRPr lang="tr-T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UYGULAMA - II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9"/>
            <a:ext cx="8136904" cy="1656183"/>
          </a:xfrm>
        </p:spPr>
        <p:txBody>
          <a:bodyPr>
            <a:normAutofit fontScale="92500" lnSpcReduction="20000"/>
          </a:bodyPr>
          <a:lstStyle/>
          <a:p>
            <a:pPr marL="114300" indent="0" algn="just">
              <a:buNone/>
            </a:pPr>
            <a:r>
              <a:rPr lang="tr-TR" dirty="0" smtClean="0"/>
              <a:t>İlk şekilde beton basınçlı dayanımının hedef alt alan olması durumundaki örnek bir ara yüz varken,</a:t>
            </a:r>
          </a:p>
          <a:p>
            <a:pPr marL="114300" indent="0" algn="just">
              <a:buNone/>
            </a:pPr>
            <a:endParaRPr lang="tr-TR" dirty="0" smtClean="0"/>
          </a:p>
          <a:p>
            <a:pPr marL="114300" indent="0" algn="just">
              <a:buNone/>
            </a:pPr>
            <a:r>
              <a:rPr lang="tr-TR" dirty="0" smtClean="0"/>
              <a:t>ikinci şekilde suyun m</a:t>
            </a:r>
            <a:r>
              <a:rPr lang="tr-TR" baseline="30000" dirty="0" smtClean="0"/>
              <a:t>3</a:t>
            </a:r>
            <a:r>
              <a:rPr lang="tr-TR" dirty="0" smtClean="0"/>
              <a:t> deki kg cinsinden hedef alt alan olma durumu örnek bir ara örneklendirilmiştir.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384B-B19E-4B87-89C4-1EE1CB4DCBE5}" type="slidenum">
              <a:rPr lang="tr-TR" smtClean="0"/>
              <a:pPr/>
              <a:t>18</a:t>
            </a:fld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657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3573016"/>
            <a:ext cx="3644726" cy="284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10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tr-TR" dirty="0"/>
              <a:t>Eğitilmiş bir desenle bir fonksiyon elde etmeden, verilerin kendisi kullanılarak yazılmış en yakın k komşu algoritması ile hata oranların hepsi sıfır elde edilmiştir.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Geliştirdiğimiz bu uygulamadan </a:t>
            </a:r>
            <a:r>
              <a:rPr lang="tr-TR" dirty="0"/>
              <a:t>da görüleceği üzere yapılan deneylerle birikecek veri ambarının veri madenciliği algoritmaları ile analizi sayesinde inşaat mühendislerinin kullanabileceği yararlı araçların </a:t>
            </a:r>
            <a:r>
              <a:rPr lang="tr-TR" dirty="0" smtClean="0"/>
              <a:t>oluşturulması </a:t>
            </a:r>
            <a:r>
              <a:rPr lang="tr-TR" dirty="0"/>
              <a:t>mümkündür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İleri de yapılacak uygulamalarda sınıflandırma algoritmaları yerine K-Means ve DBSCAN gibi kümeleme algoritmaları ile hidrolik anabilim alanında faydalı araçlar elde edilecektir.</a:t>
            </a:r>
          </a:p>
          <a:p>
            <a:pPr algn="just"/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384B-B19E-4B87-89C4-1EE1CB4DCBE5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9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İÇERİK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844751"/>
          </a:xfrm>
        </p:spPr>
        <p:txBody>
          <a:bodyPr>
            <a:normAutofit/>
          </a:bodyPr>
          <a:lstStyle/>
          <a:p>
            <a:r>
              <a:rPr lang="tr-TR" sz="3000" dirty="0" smtClean="0"/>
              <a:t>Giriş</a:t>
            </a:r>
          </a:p>
          <a:p>
            <a:r>
              <a:rPr lang="tr-TR" sz="3000" dirty="0" smtClean="0"/>
              <a:t>Veri Madenciliği</a:t>
            </a:r>
          </a:p>
          <a:p>
            <a:r>
              <a:rPr lang="tr-TR" sz="3000" dirty="0" smtClean="0"/>
              <a:t>Çalışmadaki Hedefler</a:t>
            </a:r>
          </a:p>
          <a:p>
            <a:r>
              <a:rPr lang="tr-TR" sz="3000" dirty="0" smtClean="0"/>
              <a:t>Beton ve Çimento</a:t>
            </a:r>
          </a:p>
          <a:p>
            <a:r>
              <a:rPr lang="tr-TR" sz="3000" dirty="0" smtClean="0"/>
              <a:t>Beton Çeşitlerinden </a:t>
            </a:r>
            <a:r>
              <a:rPr lang="tr-TR" sz="3000" dirty="0" err="1" smtClean="0"/>
              <a:t>Sifkon</a:t>
            </a:r>
            <a:r>
              <a:rPr lang="tr-TR" sz="3000" dirty="0" smtClean="0"/>
              <a:t> Beton</a:t>
            </a:r>
          </a:p>
          <a:p>
            <a:r>
              <a:rPr lang="tr-TR" sz="3000" dirty="0" smtClean="0"/>
              <a:t>Beton Basınç Dayanımı Uygulaması</a:t>
            </a:r>
          </a:p>
          <a:p>
            <a:r>
              <a:rPr lang="tr-TR" sz="3000" dirty="0" smtClean="0"/>
              <a:t>Sonuç</a:t>
            </a:r>
          </a:p>
          <a:p>
            <a:endParaRPr lang="tr-TR" sz="3000" dirty="0" smtClean="0"/>
          </a:p>
          <a:p>
            <a:endParaRPr lang="tr-TR" sz="3000" dirty="0" smtClean="0"/>
          </a:p>
          <a:p>
            <a:endParaRPr lang="tr-TR" sz="3000" dirty="0" smtClean="0"/>
          </a:p>
          <a:p>
            <a:endParaRPr lang="tr-TR" sz="3000" dirty="0" smtClean="0"/>
          </a:p>
          <a:p>
            <a:endParaRPr lang="tr-TR" sz="3000" dirty="0" smtClean="0"/>
          </a:p>
          <a:p>
            <a:endParaRPr lang="tr-TR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384B-B19E-4B87-89C4-1EE1CB4DCBE5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00736"/>
          </a:xfrm>
        </p:spPr>
        <p:txBody>
          <a:bodyPr>
            <a:normAutofit fontScale="47500" lnSpcReduction="20000"/>
          </a:bodyPr>
          <a:lstStyle/>
          <a:p>
            <a:pPr marL="114300" indent="0">
              <a:buNone/>
            </a:pPr>
            <a:r>
              <a:rPr lang="tr-TR" dirty="0"/>
              <a:t>[1] Faghihia, V., Reinschmidta K.,F.,, Kangb, J.,H., “Construction scheduling using Genetic Algorithm based on Building Information Model”, </a:t>
            </a:r>
            <a:r>
              <a:rPr lang="tr-TR" b="1" dirty="0"/>
              <a:t>Expert Systems with Applications</a:t>
            </a:r>
            <a:r>
              <a:rPr lang="tr-TR" dirty="0"/>
              <a:t> (2014</a:t>
            </a:r>
            <a:r>
              <a:rPr lang="tr-TR" dirty="0" smtClean="0"/>
              <a:t>)</a:t>
            </a:r>
          </a:p>
          <a:p>
            <a:pPr marL="114300" indent="0">
              <a:buNone/>
            </a:pPr>
            <a:endParaRPr lang="tr-TR" dirty="0"/>
          </a:p>
          <a:p>
            <a:pPr marL="114300" indent="0">
              <a:buNone/>
            </a:pPr>
            <a:r>
              <a:rPr lang="tr-TR" dirty="0"/>
              <a:t>[2] Güven A., Bozkurt Ö.,Ö.,, Kalıpsız, O., “Veri Madenciliğinin Geleceği”, </a:t>
            </a:r>
            <a:r>
              <a:rPr lang="tr-TR" b="1" dirty="0"/>
              <a:t>IX. Akademik Bilişim Konferansı Bildirileri</a:t>
            </a:r>
            <a:r>
              <a:rPr lang="tr-TR" dirty="0"/>
              <a:t>, Dumlupınar Üniversitesi, Kütahya (2007).</a:t>
            </a:r>
          </a:p>
          <a:p>
            <a:pPr marL="114300" indent="0">
              <a:buNone/>
            </a:pPr>
            <a:endParaRPr lang="tr-TR" dirty="0" smtClean="0"/>
          </a:p>
          <a:p>
            <a:pPr marL="114300" indent="0">
              <a:buNone/>
            </a:pPr>
            <a:r>
              <a:rPr lang="tr-TR" dirty="0" smtClean="0"/>
              <a:t>[</a:t>
            </a:r>
            <a:r>
              <a:rPr lang="tr-TR" dirty="0"/>
              <a:t>3] Kim, C., Son, H., Kim, C., “Automated construction progress measurement using a 4D building information model and 3D data”, </a:t>
            </a:r>
            <a:r>
              <a:rPr lang="tr-TR" b="1" dirty="0"/>
              <a:t>Automation in Construction</a:t>
            </a:r>
            <a:r>
              <a:rPr lang="tr-TR" dirty="0"/>
              <a:t> (2013)</a:t>
            </a:r>
          </a:p>
          <a:p>
            <a:pPr marL="114300" indent="0">
              <a:buNone/>
            </a:pPr>
            <a:endParaRPr lang="tr-TR" dirty="0" smtClean="0"/>
          </a:p>
          <a:p>
            <a:pPr marL="114300" indent="0">
              <a:buNone/>
            </a:pPr>
            <a:r>
              <a:rPr lang="tr-TR" dirty="0" smtClean="0"/>
              <a:t>[</a:t>
            </a:r>
            <a:r>
              <a:rPr lang="tr-TR" dirty="0"/>
              <a:t>4] Kriegel, H.,P., Kröger, P., Sander, J., Zimek, A., “Density-based clustering”, </a:t>
            </a:r>
            <a:r>
              <a:rPr lang="tr-TR" b="1" dirty="0"/>
              <a:t>John Wi ley &amp; Sons , Inc .</a:t>
            </a:r>
            <a:r>
              <a:rPr lang="tr-TR" dirty="0"/>
              <a:t>, Volume 1, pp.231-240. (2011)</a:t>
            </a:r>
          </a:p>
          <a:p>
            <a:pPr marL="114300" indent="0">
              <a:buNone/>
            </a:pPr>
            <a:endParaRPr lang="tr-TR" dirty="0" smtClean="0"/>
          </a:p>
          <a:p>
            <a:pPr marL="114300" indent="0">
              <a:buNone/>
            </a:pPr>
            <a:r>
              <a:rPr lang="tr-TR" dirty="0" smtClean="0"/>
              <a:t>[</a:t>
            </a:r>
            <a:r>
              <a:rPr lang="tr-TR" dirty="0"/>
              <a:t>5] MacQueen, J.,M., “Some methods for classification and analysis of multivariate observations”, </a:t>
            </a:r>
            <a:r>
              <a:rPr lang="tr-TR" b="1" dirty="0"/>
              <a:t>Proceedings of 5th Berkeley Symposium on Mathematical Statistics and Probability. University of California Press</a:t>
            </a:r>
            <a:r>
              <a:rPr lang="tr-TR" dirty="0"/>
              <a:t>. pp. 281–297. (1967)</a:t>
            </a:r>
          </a:p>
          <a:p>
            <a:pPr marL="114300" indent="0">
              <a:buNone/>
            </a:pPr>
            <a:endParaRPr lang="tr-TR" dirty="0" smtClean="0"/>
          </a:p>
          <a:p>
            <a:pPr marL="114300" indent="0">
              <a:buNone/>
            </a:pPr>
            <a:r>
              <a:rPr lang="tr-TR" dirty="0" smtClean="0"/>
              <a:t>[</a:t>
            </a:r>
            <a:r>
              <a:rPr lang="tr-TR" dirty="0"/>
              <a:t>6] Paul, P.,K., “Information Systems and Different Domain”, </a:t>
            </a:r>
            <a:r>
              <a:rPr lang="tr-TR" b="1" dirty="0"/>
              <a:t>Functionalities and Types: A Conceptual Study, Pinnacle Mathematics &amp; Computer Science</a:t>
            </a:r>
            <a:r>
              <a:rPr lang="tr-TR" dirty="0"/>
              <a:t> (2014)</a:t>
            </a:r>
          </a:p>
          <a:p>
            <a:pPr marL="114300" indent="0">
              <a:buNone/>
            </a:pPr>
            <a:endParaRPr lang="tr-TR" dirty="0" smtClean="0"/>
          </a:p>
          <a:p>
            <a:pPr marL="114300" indent="0">
              <a:buNone/>
            </a:pPr>
            <a:r>
              <a:rPr lang="tr-TR" dirty="0" smtClean="0"/>
              <a:t>[</a:t>
            </a:r>
            <a:r>
              <a:rPr lang="tr-TR" dirty="0"/>
              <a:t>7] Omansky, A.,H., Kanner, J.,L., “Systems and Methods for Construction Field Management and Operations with Building Information Modeling”, </a:t>
            </a:r>
            <a:r>
              <a:rPr lang="tr-TR" b="1" dirty="0"/>
              <a:t>FPO IP Reasearch &amp; Communities</a:t>
            </a:r>
            <a:r>
              <a:rPr lang="tr-TR" dirty="0"/>
              <a:t> (2014)</a:t>
            </a:r>
          </a:p>
          <a:p>
            <a:pPr marL="114300" indent="0">
              <a:buNone/>
            </a:pPr>
            <a:endParaRPr lang="tr-TR" dirty="0" smtClean="0"/>
          </a:p>
          <a:p>
            <a:pPr marL="114300" indent="0">
              <a:buNone/>
            </a:pPr>
            <a:r>
              <a:rPr lang="tr-TR" dirty="0" smtClean="0"/>
              <a:t>[</a:t>
            </a:r>
            <a:r>
              <a:rPr lang="tr-TR" dirty="0"/>
              <a:t>8] Zhanga R.,, Zhub, D., “Study of land cover classification based on knowledge rules using high-resolution remote sensing images”, </a:t>
            </a:r>
            <a:r>
              <a:rPr lang="tr-TR" b="1" dirty="0"/>
              <a:t>Expert Systems with Applications</a:t>
            </a:r>
            <a:r>
              <a:rPr lang="tr-TR" dirty="0"/>
              <a:t> (2011)</a:t>
            </a:r>
          </a:p>
          <a:p>
            <a:pPr marL="114300" indent="0">
              <a:buNone/>
            </a:pPr>
            <a:endParaRPr lang="tr-TR" dirty="0" smtClean="0"/>
          </a:p>
          <a:p>
            <a:pPr marL="114300" indent="0">
              <a:buNone/>
            </a:pPr>
            <a:r>
              <a:rPr lang="tr-TR" dirty="0" smtClean="0"/>
              <a:t>[</a:t>
            </a:r>
            <a:r>
              <a:rPr lang="tr-TR" dirty="0"/>
              <a:t>9] https://archive.ics.uci.edu/ml/machine-learning-databases/concrete/compressive/</a:t>
            </a:r>
          </a:p>
          <a:p>
            <a:pPr marL="114300" indent="0">
              <a:buNone/>
            </a:pPr>
            <a:endParaRPr lang="tr-TR" dirty="0" smtClean="0"/>
          </a:p>
          <a:p>
            <a:pPr marL="114300" indent="0">
              <a:buNone/>
            </a:pPr>
            <a:r>
              <a:rPr lang="tr-TR" dirty="0" smtClean="0"/>
              <a:t>[</a:t>
            </a:r>
            <a:r>
              <a:rPr lang="tr-TR" dirty="0"/>
              <a:t>10] Larose, T., D., “k-Nearest Neighbor Algorithm”, </a:t>
            </a:r>
            <a:r>
              <a:rPr lang="tr-TR" b="1" dirty="0"/>
              <a:t>Discovering Knowledge in Data: An Introduction to Data Mining</a:t>
            </a:r>
            <a:r>
              <a:rPr lang="tr-TR" dirty="0"/>
              <a:t>, John Wiley &amp; Sons, Inc. (2005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384B-B19E-4B87-89C4-1EE1CB4DCBE5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86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384B-B19E-4B87-89C4-1EE1CB4DCBE5}" type="slidenum">
              <a:rPr lang="tr-TR" smtClean="0"/>
              <a:pPr/>
              <a:t>21</a:t>
            </a:fld>
            <a:endParaRPr lang="tr-TR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660" y="5589240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İLGİYLE DİNLEDİĞİNİZ İÇİN </a:t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TEŞEKKÜR EDERİM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50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GİRİŞ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52600"/>
            <a:ext cx="8712968" cy="43735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tr-TR" dirty="0"/>
              <a:t>Bilgisayar bilimleri alt alanlarından veri madenciliği, disiplinler arası çalışmalarda kullanılan önemli bir tekniktir.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Ülkemizde </a:t>
            </a:r>
            <a:r>
              <a:rPr lang="tr-TR" dirty="0"/>
              <a:t>veri madenciliği teknikleri sektörel yayılım açısından yurt dışı örneklerine göre daha geriden gelmektedir.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/>
              <a:t>Bu </a:t>
            </a:r>
            <a:r>
              <a:rPr lang="tr-TR" dirty="0" smtClean="0"/>
              <a:t>çalışmada </a:t>
            </a:r>
            <a:r>
              <a:rPr lang="tr-TR" dirty="0"/>
              <a:t>önereceğimiz </a:t>
            </a:r>
            <a:r>
              <a:rPr lang="tr-TR" dirty="0" smtClean="0"/>
              <a:t>inşaat mühendisliği uzman sistemi veri madenciliği algoritmaları kullanacaktır.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Temel amacımız, proje gerçekleştirimi aşamasında bir inşaat mühendisinin mühendislik adımlarını atarken;</a:t>
            </a:r>
          </a:p>
          <a:p>
            <a:pPr lvl="1" algn="just"/>
            <a:r>
              <a:rPr lang="tr-TR" dirty="0" smtClean="0"/>
              <a:t>hangi yollardan gitmesi, </a:t>
            </a:r>
          </a:p>
          <a:p>
            <a:pPr lvl="1" algn="just"/>
            <a:r>
              <a:rPr lang="tr-TR" dirty="0" smtClean="0"/>
              <a:t>hangi işlemleri yapması</a:t>
            </a:r>
          </a:p>
          <a:p>
            <a:pPr lvl="1" algn="just"/>
            <a:r>
              <a:rPr lang="tr-TR" dirty="0" smtClean="0"/>
              <a:t>hangi malzemeleri hangi miktarlarda kullanması gerektiği gibi karar vermesi gereken basamaklarda yol gösterici bir uzman sistemin oluşturulmasıdır.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384B-B19E-4B87-89C4-1EE1CB4DCBE5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883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VERİ MADENCİLİĞİ - 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51054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tr-TR" dirty="0"/>
              <a:t>Büyük veritabanlarından gizli kalmış örüntüleri çıkarma sürecine veri madenciliği adı verilmektedir.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Geleneksel </a:t>
            </a:r>
            <a:r>
              <a:rPr lang="tr-TR" dirty="0"/>
              <a:t>yöntemler kullanılarak çözülmesi çok zaman alan problemlere, veri madenciliği süreci kullanılarak daha hızlı bir şekilde çözüm bulunabilir. 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Veri </a:t>
            </a:r>
            <a:r>
              <a:rPr lang="tr-TR" dirty="0"/>
              <a:t>madenciliğinin ana amacı </a:t>
            </a:r>
            <a:r>
              <a:rPr lang="tr-TR" dirty="0" smtClean="0"/>
              <a:t>elimizde</a:t>
            </a:r>
          </a:p>
          <a:p>
            <a:pPr algn="just">
              <a:buNone/>
            </a:pPr>
            <a:r>
              <a:rPr lang="tr-TR" dirty="0" smtClean="0"/>
              <a:t>    bulunan </a:t>
            </a:r>
            <a:r>
              <a:rPr lang="tr-TR" dirty="0"/>
              <a:t>veriden gizli kalmış örüntüleri </a:t>
            </a:r>
            <a:endParaRPr lang="tr-TR" dirty="0" smtClean="0"/>
          </a:p>
          <a:p>
            <a:pPr algn="just">
              <a:buNone/>
            </a:pPr>
            <a:r>
              <a:rPr lang="tr-TR" dirty="0" smtClean="0"/>
              <a:t>    (</a:t>
            </a:r>
            <a:r>
              <a:rPr lang="tr-TR" dirty="0"/>
              <a:t>patterns) </a:t>
            </a:r>
            <a:r>
              <a:rPr lang="tr-TR" dirty="0" smtClean="0"/>
              <a:t>çıkarmak</a:t>
            </a:r>
            <a:r>
              <a:rPr lang="tr-TR" dirty="0"/>
              <a:t>, elimizdeki verinin </a:t>
            </a:r>
            <a:endParaRPr lang="tr-TR" dirty="0" smtClean="0"/>
          </a:p>
          <a:p>
            <a:pPr algn="just">
              <a:buNone/>
            </a:pPr>
            <a:r>
              <a:rPr lang="tr-TR" dirty="0" smtClean="0"/>
              <a:t>    değerini </a:t>
            </a:r>
            <a:r>
              <a:rPr lang="tr-TR" dirty="0"/>
              <a:t>arttırmak ve veriyi bilgiye dönüştürmektir. 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Bugün </a:t>
            </a:r>
            <a:r>
              <a:rPr lang="tr-TR" dirty="0"/>
              <a:t>veri madenciliğinin yurt dışında; </a:t>
            </a:r>
            <a:endParaRPr lang="tr-TR" dirty="0" smtClean="0"/>
          </a:p>
          <a:p>
            <a:pPr algn="just">
              <a:buNone/>
            </a:pPr>
            <a:r>
              <a:rPr lang="tr-TR" dirty="0" smtClean="0"/>
              <a:t>     bankacılık</a:t>
            </a:r>
            <a:r>
              <a:rPr lang="tr-TR" dirty="0"/>
              <a:t>, pazarlama, sigortacılık, </a:t>
            </a:r>
            <a:endParaRPr lang="tr-TR" dirty="0" smtClean="0"/>
          </a:p>
          <a:p>
            <a:pPr algn="just">
              <a:buNone/>
            </a:pPr>
            <a:r>
              <a:rPr lang="tr-TR" dirty="0" smtClean="0"/>
              <a:t>     telekomünikasyon</a:t>
            </a:r>
            <a:r>
              <a:rPr lang="tr-TR" dirty="0"/>
              <a:t>, borsa, sağlık, endüstri, </a:t>
            </a:r>
            <a:endParaRPr lang="tr-TR" dirty="0" smtClean="0"/>
          </a:p>
          <a:p>
            <a:pPr algn="just">
              <a:buNone/>
            </a:pPr>
            <a:r>
              <a:rPr lang="tr-TR" dirty="0" smtClean="0"/>
              <a:t>     bilim </a:t>
            </a:r>
            <a:r>
              <a:rPr lang="tr-TR" dirty="0"/>
              <a:t>ve mühendislik gibi birçok dalda </a:t>
            </a:r>
            <a:endParaRPr lang="tr-TR" dirty="0" smtClean="0"/>
          </a:p>
          <a:p>
            <a:pPr algn="just">
              <a:buNone/>
            </a:pPr>
            <a:r>
              <a:rPr lang="tr-TR" dirty="0" smtClean="0"/>
              <a:t>     uygulama </a:t>
            </a:r>
            <a:r>
              <a:rPr lang="tr-TR" dirty="0"/>
              <a:t>alanı bulduğunu görmenin </a:t>
            </a:r>
            <a:endParaRPr lang="tr-TR" dirty="0" smtClean="0"/>
          </a:p>
          <a:p>
            <a:pPr algn="just">
              <a:buNone/>
            </a:pPr>
            <a:r>
              <a:rPr lang="tr-TR" dirty="0" smtClean="0"/>
              <a:t>     yanında </a:t>
            </a:r>
            <a:r>
              <a:rPr lang="tr-TR" dirty="0"/>
              <a:t>ülkemizde henüz yeni </a:t>
            </a:r>
            <a:r>
              <a:rPr lang="tr-TR" dirty="0" smtClean="0"/>
              <a:t>olarak</a:t>
            </a:r>
          </a:p>
          <a:p>
            <a:pPr algn="just">
              <a:buNone/>
            </a:pPr>
            <a:r>
              <a:rPr lang="tr-TR" dirty="0" smtClean="0"/>
              <a:t>     </a:t>
            </a:r>
            <a:r>
              <a:rPr lang="tr-TR" dirty="0"/>
              <a:t>bu alanlara girdiğine tanık olmaktayız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384B-B19E-4B87-89C4-1EE1CB4DCBE5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008297"/>
            <a:ext cx="2520280" cy="99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509120"/>
            <a:ext cx="36004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39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VERİ MADENCİLİĞİ - </a:t>
            </a:r>
            <a:r>
              <a:rPr lang="tr-TR" dirty="0" smtClean="0"/>
              <a:t>II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5"/>
            <a:ext cx="8424936" cy="1512168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tr-TR" sz="1800" dirty="0"/>
              <a:t>Veri Madenciliği (Data Mining) ve Bilgi Keşfi (Knowledge Discovery), temel olarak beş aşamadan oluşur: </a:t>
            </a:r>
            <a:endParaRPr lang="tr-TR" sz="1800" dirty="0" smtClean="0"/>
          </a:p>
          <a:p>
            <a:pPr marL="114300" indent="0" algn="just">
              <a:buNone/>
            </a:pPr>
            <a:endParaRPr lang="tr-TR" sz="1800" dirty="0"/>
          </a:p>
          <a:p>
            <a:pPr marL="114300" indent="0">
              <a:buNone/>
            </a:pPr>
            <a:r>
              <a:rPr lang="tr-TR" sz="1800" dirty="0"/>
              <a:t>1- Veri seçimi </a:t>
            </a:r>
          </a:p>
          <a:p>
            <a:pPr marL="114300" indent="0">
              <a:buNone/>
            </a:pPr>
            <a:r>
              <a:rPr lang="tr-TR" sz="1800" dirty="0"/>
              <a:t>2- </a:t>
            </a:r>
            <a:r>
              <a:rPr lang="tr-TR" sz="1800" dirty="0" smtClean="0"/>
              <a:t>Önişleme</a:t>
            </a:r>
            <a:endParaRPr lang="tr-TR" sz="1800" dirty="0"/>
          </a:p>
          <a:p>
            <a:pPr marL="114300" indent="0">
              <a:buNone/>
            </a:pPr>
            <a:r>
              <a:rPr lang="tr-TR" sz="1800" dirty="0"/>
              <a:t>3- Dönüştürme/indirgeme </a:t>
            </a:r>
          </a:p>
          <a:p>
            <a:pPr marL="114300" indent="0">
              <a:buNone/>
            </a:pPr>
            <a:r>
              <a:rPr lang="tr-TR" sz="1800" dirty="0"/>
              <a:t>4- Veri Madenciliği </a:t>
            </a:r>
          </a:p>
          <a:p>
            <a:pPr marL="114300" indent="0">
              <a:buNone/>
            </a:pPr>
            <a:r>
              <a:rPr lang="tr-TR" sz="1800" dirty="0"/>
              <a:t>5- Yorumlama/Değerlendirme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384B-B19E-4B87-89C4-1EE1CB4DCBE5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066" y="3284985"/>
            <a:ext cx="464039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88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ÇALIŞMADAKİ HEDEFLER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tr-TR" dirty="0"/>
              <a:t>Bir yapının yapım aşamasına geçmeden önce,  malzemelerinden işlemlerine kadar çok fazla parametreye bağlı olarak bir karar verme süreci gerçekleşmektedir.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Bir </a:t>
            </a:r>
            <a:r>
              <a:rPr lang="tr-TR" dirty="0"/>
              <a:t>i</a:t>
            </a:r>
            <a:r>
              <a:rPr lang="tr-TR" dirty="0" smtClean="0"/>
              <a:t>nşaat </a:t>
            </a:r>
            <a:r>
              <a:rPr lang="tr-TR" dirty="0"/>
              <a:t>mühendisinin hataya açık olan bu süreçte hata yapmaması ve kalitesi düşük yapıların oluşmasının engellenmesinin yanında maliyet hesaplarında da bir denge yakalanması ana hedefidir.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Oluşturacağımız </a:t>
            </a:r>
            <a:r>
              <a:rPr lang="tr-TR" dirty="0"/>
              <a:t>uzman sistem ile kullanılacak malzemelerin de ne olacağı belirlenmek istenmektedir.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384B-B19E-4B87-89C4-1EE1CB4DCBE5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043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BETON </a:t>
            </a:r>
            <a:r>
              <a:rPr lang="tr-TR" sz="2500" dirty="0" smtClean="0"/>
              <a:t>VE</a:t>
            </a:r>
            <a:r>
              <a:rPr lang="tr-TR" dirty="0" smtClean="0"/>
              <a:t> ÇİMENTO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52600"/>
            <a:ext cx="8363272" cy="4373563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dirty="0"/>
              <a:t>Bir yapının en önemli bileşeni olarak kullanılacak betonun türü ele alındığında bir çok etkene bağlı olarak betonun türünün de değiştiği görülmektedir.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Beton, çakıl, kum gibi "agrega" denilen maddelerin bir bağlayıcı madde ve su ile birleştirilmesinden meydana gelen inşaat yapıtaşıdır. Bağlayıcı madde de genellikle çimentodur.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Mesela </a:t>
            </a:r>
            <a:r>
              <a:rPr lang="tr-TR" dirty="0"/>
              <a:t>portland çimentolu betonda bağlayıcı, portland çimentosu ve su karışımıdır.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384B-B19E-4B87-89C4-1EE1CB4DCBE5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350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BETON ÇEŞİTLERİNDEN SİFKON BETON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964432"/>
          </a:xfrm>
        </p:spPr>
        <p:txBody>
          <a:bodyPr/>
          <a:lstStyle/>
          <a:p>
            <a:pPr marL="114300" indent="0" algn="just">
              <a:buNone/>
            </a:pPr>
            <a:r>
              <a:rPr lang="tr-TR" dirty="0"/>
              <a:t>Sifkon Beton: (Slurry Infiltrated Fibered Concrete</a:t>
            </a:r>
            <a:r>
              <a:rPr lang="tr-TR" dirty="0" smtClean="0"/>
              <a:t>) çimento</a:t>
            </a:r>
            <a:r>
              <a:rPr lang="tr-TR" dirty="0"/>
              <a:t>, su, süper akışkanlaştırıcı, silis dumanı ve çok ince kumdan oluşan bir bulamacın sertleşmesiyle oluşan bir matris içinde hacimsel olarak %20’ye varan oranda çelik tel içeren sünek bir betondur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384B-B19E-4B87-89C4-1EE1CB4DCBE5}" type="slidenum">
              <a:rPr lang="tr-TR" smtClean="0"/>
              <a:pPr/>
              <a:t>8</a:t>
            </a:fld>
            <a:endParaRPr lang="tr-TR"/>
          </a:p>
        </p:txBody>
      </p:sp>
      <p:pic>
        <p:nvPicPr>
          <p:cNvPr id="12290" name="Picture 1" descr="C:\Users\yunus\Desktop\saeulen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61048"/>
            <a:ext cx="4887233" cy="203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9024" y="6143639"/>
            <a:ext cx="878497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300" dirty="0" smtClean="0"/>
              <a:t>Detonasyon </a:t>
            </a:r>
            <a:r>
              <a:rPr lang="tr-TR" sz="1300" dirty="0"/>
              <a:t>(Patlama) sonrası </a:t>
            </a:r>
            <a:r>
              <a:rPr lang="tr-TR" sz="1300" dirty="0" smtClean="0"/>
              <a:t>sırasıyla Betonarme</a:t>
            </a:r>
            <a:r>
              <a:rPr lang="tr-TR" sz="1300" dirty="0"/>
              <a:t>, </a:t>
            </a:r>
            <a:r>
              <a:rPr lang="tr-TR" sz="1300" dirty="0" smtClean="0"/>
              <a:t>Dukon</a:t>
            </a:r>
            <a:r>
              <a:rPr lang="tr-TR" sz="1300" dirty="0"/>
              <a:t>, </a:t>
            </a:r>
            <a:r>
              <a:rPr lang="tr-TR" sz="1300" dirty="0" smtClean="0"/>
              <a:t>Sifkon ve UHPC nin dayanımını gösteren şekil</a:t>
            </a:r>
            <a:endParaRPr lang="tr-TR" sz="1300" dirty="0"/>
          </a:p>
        </p:txBody>
      </p:sp>
    </p:spTree>
    <p:extLst>
      <p:ext uri="{BB962C8B-B14F-4D97-AF65-F5344CB8AC3E}">
        <p14:creationId xmlns:p14="http://schemas.microsoft.com/office/powerpoint/2010/main" val="272126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cap="none" dirty="0" smtClean="0"/>
              <a:t>BETON BASINÇ DAYANIMI UYGULAMASI</a:t>
            </a:r>
            <a:endParaRPr lang="tr-TR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dirty="0"/>
              <a:t>Beton basınç </a:t>
            </a:r>
            <a:r>
              <a:rPr lang="tr-TR" dirty="0" smtClean="0"/>
              <a:t>dayanımı, bekletme zamanı </a:t>
            </a:r>
            <a:r>
              <a:rPr lang="tr-TR" dirty="0"/>
              <a:t>ve katkı maddelerine </a:t>
            </a:r>
            <a:r>
              <a:rPr lang="tr-TR" dirty="0" smtClean="0"/>
              <a:t>bağlı, </a:t>
            </a:r>
            <a:r>
              <a:rPr lang="tr-TR" dirty="0"/>
              <a:t>oldukça doğrusal olmayan bir fonksiyondur (highly nonlinear function). </a:t>
            </a:r>
            <a:endParaRPr lang="tr-TR" dirty="0" smtClean="0"/>
          </a:p>
          <a:p>
            <a:endParaRPr lang="tr-TR" dirty="0"/>
          </a:p>
          <a:p>
            <a:pPr algn="just"/>
            <a:r>
              <a:rPr lang="tr-TR" dirty="0" smtClean="0"/>
              <a:t>Bu </a:t>
            </a:r>
            <a:r>
              <a:rPr lang="tr-TR" dirty="0"/>
              <a:t>maddeler; </a:t>
            </a:r>
            <a:endParaRPr lang="tr-TR" dirty="0" smtClean="0"/>
          </a:p>
          <a:p>
            <a:pPr lvl="1" algn="just"/>
            <a:r>
              <a:rPr lang="tr-TR" dirty="0" smtClean="0"/>
              <a:t>uçucu </a:t>
            </a:r>
            <a:r>
              <a:rPr lang="tr-TR" dirty="0"/>
              <a:t>kül, </a:t>
            </a:r>
            <a:endParaRPr lang="tr-TR" dirty="0" smtClean="0"/>
          </a:p>
          <a:p>
            <a:pPr lvl="1" algn="just"/>
            <a:r>
              <a:rPr lang="tr-TR" dirty="0" smtClean="0"/>
              <a:t>çimento</a:t>
            </a:r>
            <a:r>
              <a:rPr lang="tr-TR" dirty="0"/>
              <a:t>, </a:t>
            </a:r>
            <a:endParaRPr lang="tr-TR" dirty="0" smtClean="0"/>
          </a:p>
          <a:p>
            <a:pPr lvl="1" algn="just"/>
            <a:r>
              <a:rPr lang="tr-TR" dirty="0" smtClean="0"/>
              <a:t>yüksek </a:t>
            </a:r>
            <a:r>
              <a:rPr lang="tr-TR" dirty="0"/>
              <a:t>fırın cürufu, </a:t>
            </a:r>
            <a:endParaRPr lang="tr-TR" dirty="0" smtClean="0"/>
          </a:p>
          <a:p>
            <a:pPr lvl="1" algn="just"/>
            <a:r>
              <a:rPr lang="tr-TR" dirty="0" smtClean="0"/>
              <a:t>su</a:t>
            </a:r>
            <a:r>
              <a:rPr lang="tr-TR" dirty="0"/>
              <a:t>, </a:t>
            </a:r>
            <a:endParaRPr lang="tr-TR" dirty="0" smtClean="0"/>
          </a:p>
          <a:p>
            <a:pPr lvl="1" algn="just"/>
            <a:r>
              <a:rPr lang="tr-TR" dirty="0" smtClean="0"/>
              <a:t>süper </a:t>
            </a:r>
            <a:r>
              <a:rPr lang="tr-TR" dirty="0"/>
              <a:t>akışkanlaştırıcı, </a:t>
            </a:r>
            <a:endParaRPr lang="tr-TR" dirty="0" smtClean="0"/>
          </a:p>
          <a:p>
            <a:pPr lvl="1" algn="just"/>
            <a:r>
              <a:rPr lang="tr-TR" dirty="0" smtClean="0"/>
              <a:t>kaba agrega </a:t>
            </a:r>
          </a:p>
          <a:p>
            <a:pPr lvl="1" algn="just"/>
            <a:r>
              <a:rPr lang="tr-TR" dirty="0" smtClean="0"/>
              <a:t>ince agregadır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sp>
        <p:nvSpPr>
          <p:cNvPr id="4" name="AutoShape 2" descr="http://www.kutahyacimento.com/kul_resimleri/Resim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68960"/>
            <a:ext cx="2548922" cy="189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384B-B19E-4B87-89C4-1EE1CB4DCBE5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59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372</TotalTime>
  <Words>1468</Words>
  <Application>Microsoft Office PowerPoint</Application>
  <PresentationFormat>On-screen Show (4:3)</PresentationFormat>
  <Paragraphs>229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Apothecary</vt:lpstr>
      <vt:lpstr>İnşaat Mühendİslİğİnde Bİlİşİm KavramI ve  Verİ Madencİlİğİ AlgorİtmalarI İle Bİr Uzman Sİstemİnİn OluşturulmasI </vt:lpstr>
      <vt:lpstr>İÇERİK</vt:lpstr>
      <vt:lpstr>GİRİŞ</vt:lpstr>
      <vt:lpstr>VERİ MADENCİLİĞİ - I</vt:lpstr>
      <vt:lpstr>VERİ MADENCİLİĞİ - II</vt:lpstr>
      <vt:lpstr>ÇALIŞMADAKİ HEDEFLER</vt:lpstr>
      <vt:lpstr>BETON VE ÇİMENTO</vt:lpstr>
      <vt:lpstr>BETON ÇEŞİTLERİNDEN SİFKON BETON</vt:lpstr>
      <vt:lpstr>BETON BASINÇ DAYANIMI UYGULAMASI</vt:lpstr>
      <vt:lpstr>VERİ KÜMEMİZ VE UYGULAMA GELİŞTİRME ARAÇLARI</vt:lpstr>
      <vt:lpstr>Verİ KÜMEMİZ - II</vt:lpstr>
      <vt:lpstr>VERİ MADENCİLİĞİ ALGORİTMALARI İLE TESTLER</vt:lpstr>
      <vt:lpstr>0-1 NormalİZASYONU</vt:lpstr>
      <vt:lpstr>0-1 NormalİZASYONU - II</vt:lpstr>
      <vt:lpstr>EN YAKIN K KOMŞU ALGORİTMASI - I</vt:lpstr>
      <vt:lpstr>EN YAKIN K KOMŞU ALGORİTMASI - II</vt:lpstr>
      <vt:lpstr>Uygulama - I</vt:lpstr>
      <vt:lpstr>UYGULAMA - II</vt:lpstr>
      <vt:lpstr>Sonuç</vt:lpstr>
      <vt:lpstr>KAYNAKLAR</vt:lpstr>
      <vt:lpstr>İLGİYLE DİNLEDİĞİNİZ İÇİN  TEŞEKKÜR EDERİM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İnşaat Mühendİslİğİnde Bİlİşİm KavramI ve Verİ Madencİlİğİ AlgorİtmalarI İle Bİr Uzman Sİstemİnİn OluşturulmasI</dc:title>
  <dc:creator>yunus doğan</dc:creator>
  <cp:lastModifiedBy>yunus doğan</cp:lastModifiedBy>
  <cp:revision>56</cp:revision>
  <dcterms:created xsi:type="dcterms:W3CDTF">2015-02-02T13:59:40Z</dcterms:created>
  <dcterms:modified xsi:type="dcterms:W3CDTF">2015-02-09T10:40:12Z</dcterms:modified>
</cp:coreProperties>
</file>