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2" r:id="rId6"/>
    <p:sldId id="263" r:id="rId7"/>
    <p:sldId id="265" r:id="rId8"/>
    <p:sldId id="264" r:id="rId9"/>
    <p:sldId id="261" r:id="rId10"/>
    <p:sldId id="266" r:id="rId11"/>
    <p:sldId id="267"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034E78-7F5D-4C2E-B375-FC64B27BC917}" styleName="Koyu Stil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Koyu Stil 1 - Vurgu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Orta Stil 1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16" name="Title 15"/>
          <p:cNvSpPr>
            <a:spLocks noGrp="1"/>
          </p:cNvSpPr>
          <p:nvPr>
            <p:ph type="title"/>
          </p:nvPr>
        </p:nvSpPr>
        <p:spPr>
          <a:xfrm>
            <a:off x="2438400" y="1447800"/>
            <a:ext cx="3962400" cy="2133600"/>
          </a:xfrm>
        </p:spPr>
        <p:txBody>
          <a:bodyPr anchor="b"/>
          <a:lstStyle/>
          <a:p>
            <a:r>
              <a:rPr lang="tr-TR" smtClean="0"/>
              <a:t>Asıl başlık stili için tıklatın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A23720DD-5B6D-40BF-8493-A6B52D484E6B}" type="datetimeFigureOut">
              <a:rPr lang="tr-TR" smtClean="0"/>
              <a:t>29.12.2015</a:t>
            </a:fld>
            <a:endParaRPr lang="tr-TR"/>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F302176B-0E47-46AC-8F43-DAB4B8A37D06}" type="slidenum">
              <a:rPr lang="tr-TR" smtClean="0"/>
              <a:t>‹#›</a:t>
            </a:fld>
            <a:endParaRPr lang="tr-TR"/>
          </a:p>
        </p:txBody>
      </p:sp>
      <p:sp>
        <p:nvSpPr>
          <p:cNvPr id="15" name="Footer Placeholder 14"/>
          <p:cNvSpPr>
            <a:spLocks noGrp="1"/>
          </p:cNvSpPr>
          <p:nvPr>
            <p:ph type="ftr" sz="quarter" idx="12"/>
          </p:nvPr>
        </p:nvSpPr>
        <p:spPr>
          <a:xfrm>
            <a:off x="3581400" y="6296248"/>
            <a:ext cx="2820987" cy="152400"/>
          </a:xfrm>
        </p:spPr>
        <p:txBody>
          <a:bodyPr/>
          <a:lstStyle/>
          <a:p>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Date Placeholder 12"/>
          <p:cNvSpPr>
            <a:spLocks noGrp="1"/>
          </p:cNvSpPr>
          <p:nvPr>
            <p:ph type="dt" sz="half" idx="10"/>
          </p:nvPr>
        </p:nvSpPr>
        <p:spPr/>
        <p:txBody>
          <a:bodyPr/>
          <a:lstStyle/>
          <a:p>
            <a:fld id="{A23720DD-5B6D-40BF-8493-A6B52D484E6B}" type="datetimeFigureOut">
              <a:rPr lang="tr-TR" smtClean="0"/>
              <a:t>29.12.2015</a:t>
            </a:fld>
            <a:endParaRPr lang="tr-TR"/>
          </a:p>
        </p:txBody>
      </p:sp>
      <p:sp>
        <p:nvSpPr>
          <p:cNvPr id="14" name="Slide Number Placeholder 13"/>
          <p:cNvSpPr>
            <a:spLocks noGrp="1"/>
          </p:cNvSpPr>
          <p:nvPr>
            <p:ph type="sldNum" sz="quarter" idx="11"/>
          </p:nvPr>
        </p:nvSpPr>
        <p:spPr/>
        <p:txBody>
          <a:bodyPr/>
          <a:lstStyle/>
          <a:p>
            <a:fld id="{F302176B-0E47-46AC-8F43-DAB4B8A37D06}" type="slidenum">
              <a:rPr lang="tr-TR" smtClean="0"/>
              <a:t>‹#›</a:t>
            </a:fld>
            <a:endParaRPr lang="tr-TR"/>
          </a:p>
        </p:txBody>
      </p:sp>
      <p:sp>
        <p:nvSpPr>
          <p:cNvPr id="15" name="Footer Placeholder 14"/>
          <p:cNvSpPr>
            <a:spLocks noGrp="1"/>
          </p:cNvSpPr>
          <p:nvPr>
            <p:ph type="ftr" sz="quarter" idx="12"/>
          </p:nvPr>
        </p:nvSpPr>
        <p:spPr/>
        <p:txBody>
          <a:bodyPr/>
          <a:lstStyle/>
          <a:p>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Date Placeholder 12"/>
          <p:cNvSpPr>
            <a:spLocks noGrp="1"/>
          </p:cNvSpPr>
          <p:nvPr>
            <p:ph type="dt" sz="half" idx="10"/>
          </p:nvPr>
        </p:nvSpPr>
        <p:spPr/>
        <p:txBody>
          <a:bodyPr/>
          <a:lstStyle/>
          <a:p>
            <a:fld id="{A23720DD-5B6D-40BF-8493-A6B52D484E6B}" type="datetimeFigureOut">
              <a:rPr lang="tr-TR" smtClean="0"/>
              <a:t>29.12.2015</a:t>
            </a:fld>
            <a:endParaRPr lang="tr-TR"/>
          </a:p>
        </p:txBody>
      </p:sp>
      <p:sp>
        <p:nvSpPr>
          <p:cNvPr id="14" name="Slide Number Placeholder 13"/>
          <p:cNvSpPr>
            <a:spLocks noGrp="1"/>
          </p:cNvSpPr>
          <p:nvPr>
            <p:ph type="sldNum" sz="quarter" idx="11"/>
          </p:nvPr>
        </p:nvSpPr>
        <p:spPr/>
        <p:txBody>
          <a:bodyPr/>
          <a:lstStyle/>
          <a:p>
            <a:fld id="{F302176B-0E47-46AC-8F43-DAB4B8A37D06}" type="slidenum">
              <a:rPr lang="tr-TR" smtClean="0"/>
              <a:t>‹#›</a:t>
            </a:fld>
            <a:endParaRPr lang="tr-TR"/>
          </a:p>
        </p:txBody>
      </p:sp>
      <p:sp>
        <p:nvSpPr>
          <p:cNvPr id="15" name="Footer Placeholder 14"/>
          <p:cNvSpPr>
            <a:spLocks noGrp="1"/>
          </p:cNvSpPr>
          <p:nvPr>
            <p:ph type="ftr" sz="quarter" idx="12"/>
          </p:nvPr>
        </p:nvSpPr>
        <p:spPr/>
        <p:txBody>
          <a:bodyPr/>
          <a:lstStyle/>
          <a:p>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6" name="Title 15"/>
          <p:cNvSpPr>
            <a:spLocks noGrp="1"/>
          </p:cNvSpPr>
          <p:nvPr>
            <p:ph type="title"/>
          </p:nvPr>
        </p:nvSpPr>
        <p:spPr/>
        <p:txBody>
          <a:bodyPr/>
          <a:lstStyle/>
          <a:p>
            <a:r>
              <a:rPr lang="tr-TR" smtClean="0"/>
              <a:t>Asıl başlık stili için tıklatın</a:t>
            </a:r>
            <a:endParaRPr lang="en-US"/>
          </a:p>
        </p:txBody>
      </p:sp>
      <p:sp>
        <p:nvSpPr>
          <p:cNvPr id="10" name="Date Placeholder 9"/>
          <p:cNvSpPr>
            <a:spLocks noGrp="1"/>
          </p:cNvSpPr>
          <p:nvPr>
            <p:ph type="dt" sz="half" idx="10"/>
          </p:nvPr>
        </p:nvSpPr>
        <p:spPr/>
        <p:txBody>
          <a:bodyPr/>
          <a:lstStyle/>
          <a:p>
            <a:fld id="{A23720DD-5B6D-40BF-8493-A6B52D484E6B}" type="datetimeFigureOut">
              <a:rPr lang="tr-TR" smtClean="0"/>
              <a:t>29.12.2015</a:t>
            </a:fld>
            <a:endParaRPr lang="tr-TR"/>
          </a:p>
        </p:txBody>
      </p:sp>
      <p:sp>
        <p:nvSpPr>
          <p:cNvPr id="11" name="Slide Number Placeholder 10"/>
          <p:cNvSpPr>
            <a:spLocks noGrp="1"/>
          </p:cNvSpPr>
          <p:nvPr>
            <p:ph type="sldNum" sz="quarter" idx="11"/>
          </p:nvPr>
        </p:nvSpPr>
        <p:spPr/>
        <p:txBody>
          <a:bodyPr/>
          <a:lstStyle/>
          <a:p>
            <a:fld id="{F302176B-0E47-46AC-8F43-DAB4B8A37D06}" type="slidenum">
              <a:rPr lang="tr-TR" smtClean="0"/>
              <a:t>‹#›</a:t>
            </a:fld>
            <a:endParaRPr lang="tr-TR"/>
          </a:p>
        </p:txBody>
      </p:sp>
      <p:sp>
        <p:nvSpPr>
          <p:cNvPr id="12" name="Footer Placeholder 11"/>
          <p:cNvSpPr>
            <a:spLocks noGrp="1"/>
          </p:cNvSpPr>
          <p:nvPr>
            <p:ph type="ftr" sz="quarter" idx="12"/>
          </p:nvPr>
        </p:nvSpPr>
        <p:spPr/>
        <p:txBody>
          <a:bodyPr/>
          <a:lstStyle/>
          <a:p>
            <a:endParaRPr lang="tr-T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A23720DD-5B6D-40BF-8493-A6B52D484E6B}" type="datetimeFigureOut">
              <a:rPr lang="tr-TR" smtClean="0"/>
              <a:t>29.12.2015</a:t>
            </a:fld>
            <a:endParaRPr lang="tr-TR"/>
          </a:p>
        </p:txBody>
      </p:sp>
      <p:sp>
        <p:nvSpPr>
          <p:cNvPr id="13" name="Slide Number Placeholder 12"/>
          <p:cNvSpPr>
            <a:spLocks noGrp="1"/>
          </p:cNvSpPr>
          <p:nvPr>
            <p:ph type="sldNum" sz="quarter" idx="11"/>
          </p:nvPr>
        </p:nvSpPr>
        <p:spPr>
          <a:xfrm>
            <a:off x="4116388" y="6400800"/>
            <a:ext cx="533400" cy="152400"/>
          </a:xfrm>
        </p:spPr>
        <p:txBody>
          <a:bodyPr/>
          <a:lstStyle/>
          <a:p>
            <a:fld id="{F302176B-0E47-46AC-8F43-DAB4B8A37D06}" type="slidenum">
              <a:rPr lang="tr-TR" smtClean="0"/>
              <a:t>‹#›</a:t>
            </a:fld>
            <a:endParaRPr lang="tr-TR"/>
          </a:p>
        </p:txBody>
      </p:sp>
      <p:sp>
        <p:nvSpPr>
          <p:cNvPr id="14" name="Footer Placeholder 13"/>
          <p:cNvSpPr>
            <a:spLocks noGrp="1"/>
          </p:cNvSpPr>
          <p:nvPr>
            <p:ph type="ftr" sz="quarter" idx="12"/>
          </p:nvPr>
        </p:nvSpPr>
        <p:spPr>
          <a:xfrm>
            <a:off x="838200" y="6296248"/>
            <a:ext cx="2820987" cy="152400"/>
          </a:xfrm>
        </p:spPr>
        <p:txBody>
          <a:bodyPr/>
          <a:lstStyle/>
          <a:p>
            <a:endParaRPr lang="tr-TR"/>
          </a:p>
        </p:txBody>
      </p:sp>
      <p:sp>
        <p:nvSpPr>
          <p:cNvPr id="15" name="Title 14"/>
          <p:cNvSpPr>
            <a:spLocks noGrp="1"/>
          </p:cNvSpPr>
          <p:nvPr>
            <p:ph type="title"/>
          </p:nvPr>
        </p:nvSpPr>
        <p:spPr>
          <a:xfrm>
            <a:off x="457200" y="1828800"/>
            <a:ext cx="3200400" cy="1752600"/>
          </a:xfrm>
        </p:spPr>
        <p:txBody>
          <a:bodyPr anchor="b"/>
          <a:lstStyle/>
          <a:p>
            <a:r>
              <a:rPr lang="tr-TR" smtClean="0"/>
              <a:t>Asıl başlık stili için tıklatın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tr-TR" smtClean="0"/>
              <a:t>Asıl metin stillerini düzenlemek için tıklatın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Title 1"/>
          <p:cNvSpPr>
            <a:spLocks noGrp="1"/>
          </p:cNvSpPr>
          <p:nvPr>
            <p:ph type="title"/>
          </p:nvPr>
        </p:nvSpPr>
        <p:spPr>
          <a:xfrm>
            <a:off x="4876800" y="457200"/>
            <a:ext cx="2819400" cy="5714999"/>
          </a:xfrm>
        </p:spPr>
        <p:txBody>
          <a:bodyPr/>
          <a:lstStyle/>
          <a:p>
            <a:r>
              <a:rPr lang="tr-TR" smtClean="0"/>
              <a:t>Asıl başlık stili için tıklatın</a:t>
            </a:r>
            <a:endParaRPr lang="en-US"/>
          </a:p>
        </p:txBody>
      </p:sp>
      <p:sp>
        <p:nvSpPr>
          <p:cNvPr id="9" name="Date Placeholder 8"/>
          <p:cNvSpPr>
            <a:spLocks noGrp="1"/>
          </p:cNvSpPr>
          <p:nvPr>
            <p:ph type="dt" sz="half" idx="10"/>
          </p:nvPr>
        </p:nvSpPr>
        <p:spPr/>
        <p:txBody>
          <a:bodyPr/>
          <a:lstStyle/>
          <a:p>
            <a:fld id="{A23720DD-5B6D-40BF-8493-A6B52D484E6B}" type="datetimeFigureOut">
              <a:rPr lang="tr-TR" smtClean="0"/>
              <a:t>29.12.2015</a:t>
            </a:fld>
            <a:endParaRPr lang="tr-TR"/>
          </a:p>
        </p:txBody>
      </p:sp>
      <p:sp>
        <p:nvSpPr>
          <p:cNvPr id="13" name="Slide Number Placeholder 12"/>
          <p:cNvSpPr>
            <a:spLocks noGrp="1"/>
          </p:cNvSpPr>
          <p:nvPr>
            <p:ph type="sldNum" sz="quarter" idx="11"/>
          </p:nvPr>
        </p:nvSpPr>
        <p:spPr/>
        <p:txBody>
          <a:bodyPr/>
          <a:lstStyle/>
          <a:p>
            <a:fld id="{F302176B-0E47-46AC-8F43-DAB4B8A37D06}" type="slidenum">
              <a:rPr lang="tr-TR" smtClean="0"/>
              <a:t>‹#›</a:t>
            </a:fld>
            <a:endParaRPr lang="tr-TR"/>
          </a:p>
        </p:txBody>
      </p:sp>
      <p:sp>
        <p:nvSpPr>
          <p:cNvPr id="14" name="Footer Placeholder 13"/>
          <p:cNvSpPr>
            <a:spLocks noGrp="1"/>
          </p:cNvSpPr>
          <p:nvPr>
            <p:ph type="ftr" sz="quarter" idx="12"/>
          </p:nvPr>
        </p:nvSpPr>
        <p:spPr/>
        <p:txBody>
          <a:bodyPr/>
          <a:lstStyle/>
          <a:p>
            <a:endParaRPr lang="tr-T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11" name="Title 1"/>
          <p:cNvSpPr>
            <a:spLocks noGrp="1"/>
          </p:cNvSpPr>
          <p:nvPr>
            <p:ph type="title"/>
          </p:nvPr>
        </p:nvSpPr>
        <p:spPr>
          <a:xfrm>
            <a:off x="4876800" y="457200"/>
            <a:ext cx="2819400" cy="5714999"/>
          </a:xfrm>
        </p:spPr>
        <p:txBody>
          <a:bodyPr/>
          <a:lstStyle/>
          <a:p>
            <a:r>
              <a:rPr lang="tr-TR" smtClean="0"/>
              <a:t>Asıl başlık stili için tıklatın</a:t>
            </a:r>
            <a:endParaRPr lang="en-US"/>
          </a:p>
        </p:txBody>
      </p:sp>
      <p:sp>
        <p:nvSpPr>
          <p:cNvPr id="12" name="Date Placeholder 11"/>
          <p:cNvSpPr>
            <a:spLocks noGrp="1"/>
          </p:cNvSpPr>
          <p:nvPr>
            <p:ph type="dt" sz="half" idx="10"/>
          </p:nvPr>
        </p:nvSpPr>
        <p:spPr/>
        <p:txBody>
          <a:bodyPr/>
          <a:lstStyle/>
          <a:p>
            <a:fld id="{A23720DD-5B6D-40BF-8493-A6B52D484E6B}" type="datetimeFigureOut">
              <a:rPr lang="tr-TR" smtClean="0"/>
              <a:t>29.12.2015</a:t>
            </a:fld>
            <a:endParaRPr lang="tr-TR"/>
          </a:p>
        </p:txBody>
      </p:sp>
      <p:sp>
        <p:nvSpPr>
          <p:cNvPr id="14" name="Slide Number Placeholder 13"/>
          <p:cNvSpPr>
            <a:spLocks noGrp="1"/>
          </p:cNvSpPr>
          <p:nvPr>
            <p:ph type="sldNum" sz="quarter" idx="11"/>
          </p:nvPr>
        </p:nvSpPr>
        <p:spPr/>
        <p:txBody>
          <a:bodyPr/>
          <a:lstStyle/>
          <a:p>
            <a:fld id="{F302176B-0E47-46AC-8F43-DAB4B8A37D06}" type="slidenum">
              <a:rPr lang="tr-TR" smtClean="0"/>
              <a:t>‹#›</a:t>
            </a:fld>
            <a:endParaRPr lang="tr-TR"/>
          </a:p>
        </p:txBody>
      </p:sp>
      <p:sp>
        <p:nvSpPr>
          <p:cNvPr id="16" name="Footer Placeholder 15"/>
          <p:cNvSpPr>
            <a:spLocks noGrp="1"/>
          </p:cNvSpPr>
          <p:nvPr>
            <p:ph type="ftr" sz="quarter" idx="12"/>
          </p:nvPr>
        </p:nvSpPr>
        <p:spPr/>
        <p:txBody>
          <a:bodyPr/>
          <a:lstStyle/>
          <a:p>
            <a:endParaRPr lang="tr-T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tr-TR" smtClean="0"/>
              <a:t>Asıl başlık stili için tıklatın</a:t>
            </a:r>
            <a:endParaRPr lang="en-US" dirty="0"/>
          </a:p>
        </p:txBody>
      </p:sp>
      <p:sp>
        <p:nvSpPr>
          <p:cNvPr id="9" name="Date Placeholder 8"/>
          <p:cNvSpPr>
            <a:spLocks noGrp="1"/>
          </p:cNvSpPr>
          <p:nvPr>
            <p:ph type="dt" sz="half" idx="10"/>
          </p:nvPr>
        </p:nvSpPr>
        <p:spPr/>
        <p:txBody>
          <a:bodyPr/>
          <a:lstStyle/>
          <a:p>
            <a:fld id="{A23720DD-5B6D-40BF-8493-A6B52D484E6B}" type="datetimeFigureOut">
              <a:rPr lang="tr-TR" smtClean="0"/>
              <a:t>29.12.2015</a:t>
            </a:fld>
            <a:endParaRPr lang="tr-TR"/>
          </a:p>
        </p:txBody>
      </p:sp>
      <p:sp>
        <p:nvSpPr>
          <p:cNvPr id="10" name="Slide Number Placeholder 9"/>
          <p:cNvSpPr>
            <a:spLocks noGrp="1"/>
          </p:cNvSpPr>
          <p:nvPr>
            <p:ph type="sldNum" sz="quarter" idx="11"/>
          </p:nvPr>
        </p:nvSpPr>
        <p:spPr/>
        <p:txBody>
          <a:bodyPr/>
          <a:lstStyle/>
          <a:p>
            <a:fld id="{F302176B-0E47-46AC-8F43-DAB4B8A37D06}" type="slidenum">
              <a:rPr lang="tr-TR" smtClean="0"/>
              <a:t>‹#›</a:t>
            </a:fld>
            <a:endParaRPr lang="tr-TR"/>
          </a:p>
        </p:txBody>
      </p:sp>
      <p:sp>
        <p:nvSpPr>
          <p:cNvPr id="11" name="Footer Placeholder 10"/>
          <p:cNvSpPr>
            <a:spLocks noGrp="1"/>
          </p:cNvSpPr>
          <p:nvPr>
            <p:ph type="ftr" sz="quarter" idx="12"/>
          </p:nvPr>
        </p:nvSpPr>
        <p:spPr/>
        <p:txBody>
          <a:bodyPr/>
          <a:lstStyle/>
          <a:p>
            <a:endParaRPr lang="tr-T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A23720DD-5B6D-40BF-8493-A6B52D484E6B}" type="datetimeFigureOut">
              <a:rPr lang="tr-TR" smtClean="0"/>
              <a:t>29.12.2015</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5" name="Date Placeholder 14"/>
          <p:cNvSpPr>
            <a:spLocks noGrp="1"/>
          </p:cNvSpPr>
          <p:nvPr>
            <p:ph type="dt" sz="half" idx="10"/>
          </p:nvPr>
        </p:nvSpPr>
        <p:spPr/>
        <p:txBody>
          <a:bodyPr/>
          <a:lstStyle/>
          <a:p>
            <a:fld id="{A23720DD-5B6D-40BF-8493-A6B52D484E6B}" type="datetimeFigureOut">
              <a:rPr lang="tr-TR" smtClean="0"/>
              <a:t>29.12.2015</a:t>
            </a:fld>
            <a:endParaRPr lang="tr-TR"/>
          </a:p>
        </p:txBody>
      </p:sp>
      <p:sp>
        <p:nvSpPr>
          <p:cNvPr id="16" name="Slide Number Placeholder 15"/>
          <p:cNvSpPr>
            <a:spLocks noGrp="1"/>
          </p:cNvSpPr>
          <p:nvPr>
            <p:ph type="sldNum" sz="quarter" idx="11"/>
          </p:nvPr>
        </p:nvSpPr>
        <p:spPr/>
        <p:txBody>
          <a:bodyPr/>
          <a:lstStyle/>
          <a:p>
            <a:fld id="{F302176B-0E47-46AC-8F43-DAB4B8A37D06}" type="slidenum">
              <a:rPr lang="tr-TR" smtClean="0"/>
              <a:t>‹#›</a:t>
            </a:fld>
            <a:endParaRPr lang="tr-TR"/>
          </a:p>
        </p:txBody>
      </p:sp>
      <p:sp>
        <p:nvSpPr>
          <p:cNvPr id="17" name="Footer Placeholder 16"/>
          <p:cNvSpPr>
            <a:spLocks noGrp="1"/>
          </p:cNvSpPr>
          <p:nvPr>
            <p:ph type="ftr" sz="quarter" idx="12"/>
          </p:nvPr>
        </p:nvSpPr>
        <p:spPr/>
        <p:txBody>
          <a:bodyPr/>
          <a:lstStyle/>
          <a:p>
            <a:endParaRPr lang="tr-T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tr-TR" smtClean="0"/>
              <a:t>Asıl başlık stili için tıklatın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6" name="Date Placeholder 15"/>
          <p:cNvSpPr>
            <a:spLocks noGrp="1"/>
          </p:cNvSpPr>
          <p:nvPr>
            <p:ph type="dt" sz="half" idx="10"/>
          </p:nvPr>
        </p:nvSpPr>
        <p:spPr/>
        <p:txBody>
          <a:bodyPr/>
          <a:lstStyle/>
          <a:p>
            <a:fld id="{A23720DD-5B6D-40BF-8493-A6B52D484E6B}" type="datetimeFigureOut">
              <a:rPr lang="tr-TR" smtClean="0"/>
              <a:t>29.12.2015</a:t>
            </a:fld>
            <a:endParaRPr lang="tr-TR"/>
          </a:p>
        </p:txBody>
      </p:sp>
      <p:sp>
        <p:nvSpPr>
          <p:cNvPr id="17" name="Slide Number Placeholder 16"/>
          <p:cNvSpPr>
            <a:spLocks noGrp="1"/>
          </p:cNvSpPr>
          <p:nvPr>
            <p:ph type="sldNum" sz="quarter" idx="11"/>
          </p:nvPr>
        </p:nvSpPr>
        <p:spPr/>
        <p:txBody>
          <a:bodyPr/>
          <a:lstStyle/>
          <a:p>
            <a:fld id="{F302176B-0E47-46AC-8F43-DAB4B8A37D06}" type="slidenum">
              <a:rPr lang="tr-TR" smtClean="0"/>
              <a:t>‹#›</a:t>
            </a:fld>
            <a:endParaRPr lang="tr-TR"/>
          </a:p>
        </p:txBody>
      </p:sp>
      <p:sp>
        <p:nvSpPr>
          <p:cNvPr id="18" name="Footer Placeholder 17"/>
          <p:cNvSpPr>
            <a:spLocks noGrp="1"/>
          </p:cNvSpPr>
          <p:nvPr>
            <p:ph type="ftr" sz="quarter" idx="12"/>
          </p:nvPr>
        </p:nvSpPr>
        <p:spPr/>
        <p:txBody>
          <a:bodyPr/>
          <a:lstStyle/>
          <a:p>
            <a:endParaRPr lang="tr-T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F302176B-0E47-46AC-8F43-DAB4B8A37D06}" type="slidenum">
              <a:rPr lang="tr-TR" smtClean="0"/>
              <a:t>‹#›</a:t>
            </a:fld>
            <a:endParaRPr lang="tr-TR"/>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A23720DD-5B6D-40BF-8493-A6B52D484E6B}" type="datetimeFigureOut">
              <a:rPr lang="tr-TR" smtClean="0"/>
              <a:t>29.12.2015</a:t>
            </a:fld>
            <a:endParaRPr lang="tr-TR"/>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0" y="3581400"/>
            <a:ext cx="6400800" cy="2133600"/>
          </a:xfrm>
        </p:spPr>
        <p:txBody>
          <a:bodyPr>
            <a:normAutofit/>
          </a:bodyPr>
          <a:lstStyle/>
          <a:p>
            <a:r>
              <a:rPr lang="tr-TR" sz="2400" dirty="0" smtClean="0"/>
              <a:t>Nimet IŞIK</a:t>
            </a:r>
          </a:p>
          <a:p>
            <a:r>
              <a:rPr lang="tr-TR" sz="2400" dirty="0" smtClean="0"/>
              <a:t>Mehmet Akif Ersoy Üniversitesi</a:t>
            </a:r>
          </a:p>
          <a:p>
            <a:r>
              <a:rPr lang="tr-TR" sz="2400" dirty="0" smtClean="0"/>
              <a:t>İlköğretim Bölümü</a:t>
            </a:r>
          </a:p>
          <a:p>
            <a:r>
              <a:rPr lang="tr-TR" sz="2400" dirty="0" smtClean="0"/>
              <a:t>Fen Bilgisi Eğitimi A. B. D.</a:t>
            </a:r>
            <a:endParaRPr lang="tr-TR" sz="2400" dirty="0" smtClean="0"/>
          </a:p>
        </p:txBody>
      </p:sp>
      <p:sp>
        <p:nvSpPr>
          <p:cNvPr id="2" name="Başlık 1"/>
          <p:cNvSpPr>
            <a:spLocks noGrp="1"/>
          </p:cNvSpPr>
          <p:nvPr>
            <p:ph type="title"/>
          </p:nvPr>
        </p:nvSpPr>
        <p:spPr>
          <a:xfrm>
            <a:off x="395536" y="1124744"/>
            <a:ext cx="6445224" cy="1902073"/>
          </a:xfrm>
        </p:spPr>
        <p:txBody>
          <a:bodyPr>
            <a:noAutofit/>
          </a:bodyPr>
          <a:lstStyle/>
          <a:p>
            <a:r>
              <a:rPr lang="tr-TR" sz="3600" dirty="0" smtClean="0">
                <a:solidFill>
                  <a:srgbClr val="FF0000"/>
                </a:solidFill>
              </a:rPr>
              <a:t>Animasyon Destekli Fizik </a:t>
            </a:r>
            <a:r>
              <a:rPr lang="tr-TR" sz="3600" dirty="0" smtClean="0">
                <a:solidFill>
                  <a:srgbClr val="FF0000"/>
                </a:solidFill>
              </a:rPr>
              <a:t>Laboratuvarı Eğitiminde </a:t>
            </a:r>
            <a:r>
              <a:rPr lang="tr-TR" sz="3600" dirty="0" smtClean="0">
                <a:solidFill>
                  <a:srgbClr val="FF0000"/>
                </a:solidFill>
              </a:rPr>
              <a:t>Öğrencilerin Tutumunun İncelenmesi</a:t>
            </a:r>
            <a:endParaRPr lang="en-US" sz="3600" dirty="0">
              <a:solidFill>
                <a:srgbClr val="FF000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09119"/>
            <a:ext cx="3059832" cy="23488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585236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3405454910"/>
              </p:ext>
            </p:extLst>
          </p:nvPr>
        </p:nvGraphicFramePr>
        <p:xfrm>
          <a:off x="179512" y="764704"/>
          <a:ext cx="8712968" cy="4358210"/>
        </p:xfrm>
        <a:graphic>
          <a:graphicData uri="http://schemas.openxmlformats.org/drawingml/2006/table">
            <a:tbl>
              <a:tblPr firstRow="1" firstCol="1" bandRow="1">
                <a:tableStyleId>{5C22544A-7EE6-4342-B048-85BDC9FD1C3A}</a:tableStyleId>
              </a:tblPr>
              <a:tblGrid>
                <a:gridCol w="2903077"/>
                <a:gridCol w="2903077"/>
                <a:gridCol w="1453407"/>
                <a:gridCol w="1453407"/>
              </a:tblGrid>
              <a:tr h="1117846">
                <a:tc>
                  <a:txBody>
                    <a:bodyPr/>
                    <a:lstStyle/>
                    <a:p>
                      <a:pPr algn="ctr">
                        <a:lnSpc>
                          <a:spcPct val="150000"/>
                        </a:lnSpc>
                        <a:spcAft>
                          <a:spcPts val="0"/>
                        </a:spcAft>
                      </a:pPr>
                      <a:r>
                        <a:rPr lang="tr-TR" sz="2000" dirty="0">
                          <a:effectLst/>
                        </a:rPr>
                        <a:t> </a:t>
                      </a:r>
                      <a:endParaRPr lang="en-US" sz="2000" dirty="0">
                        <a:effectLst/>
                        <a:latin typeface="Times New Roman"/>
                        <a:ea typeface="Times New Roman"/>
                      </a:endParaRPr>
                    </a:p>
                  </a:txBody>
                  <a:tcPr marL="56464" marR="56464" marT="0" marB="0"/>
                </a:tc>
                <a:tc>
                  <a:txBody>
                    <a:bodyPr/>
                    <a:lstStyle/>
                    <a:p>
                      <a:pPr algn="ctr">
                        <a:lnSpc>
                          <a:spcPts val="1200"/>
                        </a:lnSpc>
                        <a:spcAft>
                          <a:spcPts val="0"/>
                        </a:spcAft>
                      </a:pPr>
                      <a:endParaRPr lang="tr-TR" sz="2000" dirty="0" smtClean="0">
                        <a:effectLst/>
                      </a:endParaRP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Animasyon </a:t>
                      </a:r>
                      <a:r>
                        <a:rPr lang="tr-TR" sz="2000" dirty="0">
                          <a:effectLst/>
                        </a:rPr>
                        <a:t>destekli </a:t>
                      </a:r>
                      <a:endParaRPr lang="tr-TR" sz="2000" dirty="0" smtClean="0">
                        <a:effectLst/>
                      </a:endParaRP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eğitim </a:t>
                      </a:r>
                      <a:r>
                        <a:rPr lang="tr-TR" sz="2000" dirty="0">
                          <a:effectLst/>
                        </a:rPr>
                        <a:t>konuyu daha </a:t>
                      </a:r>
                      <a:r>
                        <a:rPr lang="tr-TR" sz="2000" dirty="0" smtClean="0">
                          <a:effectLst/>
                        </a:rPr>
                        <a:t>iyi</a:t>
                      </a: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 </a:t>
                      </a:r>
                      <a:r>
                        <a:rPr lang="tr-TR" sz="2000" dirty="0">
                          <a:effectLst/>
                        </a:rPr>
                        <a:t>öğrenmemi </a:t>
                      </a:r>
                      <a:endParaRPr lang="tr-TR" sz="2000" dirty="0" smtClean="0">
                        <a:effectLst/>
                      </a:endParaRP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sağlamaktadır</a:t>
                      </a:r>
                      <a:r>
                        <a:rPr lang="tr-TR" sz="2000" dirty="0">
                          <a:effectLst/>
                        </a:rPr>
                        <a:t>.</a:t>
                      </a:r>
                      <a:endParaRPr lang="en-US" sz="2000" dirty="0">
                        <a:effectLst/>
                        <a:latin typeface="Times New Roman"/>
                        <a:ea typeface="Times New Roman"/>
                      </a:endParaRPr>
                    </a:p>
                  </a:txBody>
                  <a:tcPr marL="56464" marR="56464" marT="0" marB="0"/>
                </a:tc>
                <a:tc gridSpan="2">
                  <a:txBody>
                    <a:bodyPr/>
                    <a:lstStyle/>
                    <a:p>
                      <a:pPr algn="ctr">
                        <a:lnSpc>
                          <a:spcPts val="1200"/>
                        </a:lnSpc>
                        <a:spcAft>
                          <a:spcPts val="0"/>
                        </a:spcAft>
                      </a:pPr>
                      <a:endParaRPr lang="tr-TR" sz="2000" dirty="0" smtClean="0">
                        <a:effectLst/>
                      </a:endParaRP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Animasyonla </a:t>
                      </a:r>
                      <a:r>
                        <a:rPr lang="tr-TR" sz="2000" dirty="0">
                          <a:effectLst/>
                        </a:rPr>
                        <a:t>eğitim </a:t>
                      </a:r>
                      <a:endParaRPr lang="tr-TR" sz="2000" dirty="0" smtClean="0">
                        <a:effectLst/>
                      </a:endParaRP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sistemi </a:t>
                      </a:r>
                      <a:r>
                        <a:rPr lang="tr-TR" sz="2000" dirty="0">
                          <a:effectLst/>
                        </a:rPr>
                        <a:t>bilginin kalıcı </a:t>
                      </a:r>
                      <a:endParaRPr lang="tr-TR" sz="2000" dirty="0" smtClean="0">
                        <a:effectLst/>
                      </a:endParaRP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olmasını </a:t>
                      </a:r>
                      <a:r>
                        <a:rPr lang="tr-TR" sz="2000" dirty="0">
                          <a:effectLst/>
                        </a:rPr>
                        <a:t>sağlamaktadır.</a:t>
                      </a:r>
                      <a:endParaRPr lang="en-US" sz="2000" dirty="0">
                        <a:effectLst/>
                        <a:latin typeface="Times New Roman"/>
                        <a:ea typeface="Times New Roman"/>
                      </a:endParaRPr>
                    </a:p>
                  </a:txBody>
                  <a:tcPr marL="56464" marR="56464" marT="0" marB="0"/>
                </a:tc>
                <a:tc hMerge="1">
                  <a:txBody>
                    <a:bodyPr/>
                    <a:lstStyle/>
                    <a:p>
                      <a:endParaRPr lang="en-US"/>
                    </a:p>
                  </a:txBody>
                  <a:tcPr/>
                </a:tc>
              </a:tr>
              <a:tr h="1139260">
                <a:tc rowSpan="2">
                  <a:txBody>
                    <a:bodyPr/>
                    <a:lstStyle/>
                    <a:p>
                      <a:pPr algn="ctr">
                        <a:lnSpc>
                          <a:spcPts val="1200"/>
                        </a:lnSpc>
                        <a:spcAft>
                          <a:spcPts val="0"/>
                        </a:spcAft>
                      </a:pPr>
                      <a:r>
                        <a:rPr lang="tr-TR" sz="2000" dirty="0">
                          <a:effectLst/>
                        </a:rPr>
                        <a:t>Animasyon destekli </a:t>
                      </a:r>
                      <a:endParaRPr lang="tr-TR" sz="2000" dirty="0" smtClean="0">
                        <a:effectLst/>
                      </a:endParaRP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eğitim </a:t>
                      </a:r>
                      <a:r>
                        <a:rPr lang="tr-TR" sz="2000" dirty="0">
                          <a:effectLst/>
                        </a:rPr>
                        <a:t>konuyu daha iyi </a:t>
                      </a:r>
                      <a:endParaRPr lang="tr-TR" sz="2000" dirty="0" smtClean="0">
                        <a:effectLst/>
                      </a:endParaRP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öğrenmemi </a:t>
                      </a: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sağlamaktadır</a:t>
                      </a:r>
                      <a:r>
                        <a:rPr lang="tr-TR" sz="2000" dirty="0">
                          <a:effectLst/>
                        </a:rPr>
                        <a:t>.</a:t>
                      </a:r>
                      <a:endParaRPr lang="en-US" sz="2000" dirty="0">
                        <a:effectLst/>
                      </a:endParaRPr>
                    </a:p>
                    <a:p>
                      <a:pPr algn="ctr">
                        <a:lnSpc>
                          <a:spcPts val="1200"/>
                        </a:lnSpc>
                        <a:spcAft>
                          <a:spcPts val="0"/>
                        </a:spcAft>
                      </a:pPr>
                      <a:r>
                        <a:rPr lang="tr-TR" sz="2000" dirty="0">
                          <a:effectLst/>
                        </a:rPr>
                        <a:t> </a:t>
                      </a:r>
                      <a:endParaRPr lang="en-US" sz="2000" dirty="0">
                        <a:effectLst/>
                        <a:latin typeface="Times New Roman"/>
                        <a:ea typeface="Times New Roman"/>
                      </a:endParaRPr>
                    </a:p>
                  </a:txBody>
                  <a:tcPr marL="56464" marR="56464" marT="0" marB="0" anchor="ctr"/>
                </a:tc>
                <a:tc>
                  <a:txBody>
                    <a:bodyPr/>
                    <a:lstStyle/>
                    <a:p>
                      <a:pPr algn="ctr">
                        <a:lnSpc>
                          <a:spcPct val="150000"/>
                        </a:lnSpc>
                        <a:spcAft>
                          <a:spcPts val="0"/>
                        </a:spcAft>
                      </a:pPr>
                      <a:r>
                        <a:rPr lang="tr-TR" sz="2000" dirty="0" err="1">
                          <a:effectLst/>
                        </a:rPr>
                        <a:t>Pearson</a:t>
                      </a:r>
                      <a:r>
                        <a:rPr lang="tr-TR" sz="2000" dirty="0">
                          <a:effectLst/>
                        </a:rPr>
                        <a:t> Korelasyon </a:t>
                      </a:r>
                      <a:r>
                        <a:rPr lang="tr-TR" sz="2000" dirty="0" err="1">
                          <a:effectLst/>
                        </a:rPr>
                        <a:t>Sig</a:t>
                      </a:r>
                      <a:r>
                        <a:rPr lang="tr-TR" sz="2000" dirty="0">
                          <a:effectLst/>
                        </a:rPr>
                        <a:t>. (2- kuyruklu)</a:t>
                      </a:r>
                      <a:endParaRPr lang="en-US" sz="2000" dirty="0">
                        <a:effectLst/>
                        <a:latin typeface="Times New Roman"/>
                        <a:ea typeface="Times New Roman"/>
                      </a:endParaRPr>
                    </a:p>
                  </a:txBody>
                  <a:tcPr marL="56464" marR="56464" marT="0" marB="0" anchor="ctr"/>
                </a:tc>
                <a:tc>
                  <a:txBody>
                    <a:bodyPr/>
                    <a:lstStyle/>
                    <a:p>
                      <a:pPr algn="ctr">
                        <a:lnSpc>
                          <a:spcPct val="150000"/>
                        </a:lnSpc>
                        <a:spcAft>
                          <a:spcPts val="0"/>
                        </a:spcAft>
                      </a:pPr>
                      <a:r>
                        <a:rPr lang="tr-TR" sz="2000" dirty="0">
                          <a:effectLst/>
                        </a:rPr>
                        <a:t>1</a:t>
                      </a:r>
                      <a:endParaRPr lang="en-US" sz="2000" dirty="0">
                        <a:effectLst/>
                        <a:latin typeface="Times New Roman"/>
                        <a:ea typeface="Times New Roman"/>
                      </a:endParaRPr>
                    </a:p>
                  </a:txBody>
                  <a:tcPr marL="56464" marR="56464" marT="0" marB="0" anchor="ctr"/>
                </a:tc>
                <a:tc>
                  <a:txBody>
                    <a:bodyPr/>
                    <a:lstStyle/>
                    <a:p>
                      <a:pPr algn="ctr">
                        <a:lnSpc>
                          <a:spcPct val="150000"/>
                        </a:lnSpc>
                        <a:spcAft>
                          <a:spcPts val="0"/>
                        </a:spcAft>
                      </a:pPr>
                      <a:r>
                        <a:rPr lang="tr-TR" sz="2000">
                          <a:effectLst/>
                        </a:rPr>
                        <a:t>.896*</a:t>
                      </a:r>
                      <a:endParaRPr lang="en-US" sz="2000">
                        <a:effectLst/>
                        <a:latin typeface="Times New Roman"/>
                        <a:ea typeface="Times New Roman"/>
                      </a:endParaRPr>
                    </a:p>
                  </a:txBody>
                  <a:tcPr marL="56464" marR="56464" marT="0" marB="0" anchor="ctr"/>
                </a:tc>
              </a:tr>
              <a:tr h="622549">
                <a:tc vMerge="1">
                  <a:txBody>
                    <a:bodyPr/>
                    <a:lstStyle/>
                    <a:p>
                      <a:endParaRPr lang="en-US"/>
                    </a:p>
                  </a:txBody>
                  <a:tcPr/>
                </a:tc>
                <a:tc>
                  <a:txBody>
                    <a:bodyPr/>
                    <a:lstStyle/>
                    <a:p>
                      <a:pPr algn="ctr">
                        <a:lnSpc>
                          <a:spcPct val="150000"/>
                        </a:lnSpc>
                        <a:spcAft>
                          <a:spcPts val="0"/>
                        </a:spcAft>
                      </a:pPr>
                      <a:r>
                        <a:rPr lang="tr-TR" sz="2000" dirty="0">
                          <a:effectLst/>
                        </a:rPr>
                        <a:t>N</a:t>
                      </a:r>
                      <a:endParaRPr lang="en-US" sz="2000" dirty="0">
                        <a:effectLst/>
                        <a:latin typeface="Times New Roman"/>
                        <a:ea typeface="Times New Roman"/>
                      </a:endParaRPr>
                    </a:p>
                  </a:txBody>
                  <a:tcPr marL="56464" marR="56464" marT="0" marB="0" anchor="ctr"/>
                </a:tc>
                <a:tc>
                  <a:txBody>
                    <a:bodyPr/>
                    <a:lstStyle/>
                    <a:p>
                      <a:pPr algn="ctr">
                        <a:spcAft>
                          <a:spcPts val="0"/>
                        </a:spcAft>
                      </a:pPr>
                      <a:r>
                        <a:rPr lang="tr-TR" sz="2000" dirty="0">
                          <a:effectLst/>
                        </a:rPr>
                        <a:t>30</a:t>
                      </a:r>
                      <a:endParaRPr lang="en-US" sz="2000" dirty="0">
                        <a:effectLst/>
                        <a:latin typeface="Times New Roman"/>
                        <a:ea typeface="Times New Roman"/>
                      </a:endParaRPr>
                    </a:p>
                  </a:txBody>
                  <a:tcPr marL="56464" marR="56464" marT="0" marB="0" anchor="ctr"/>
                </a:tc>
                <a:tc>
                  <a:txBody>
                    <a:bodyPr/>
                    <a:lstStyle/>
                    <a:p>
                      <a:pPr algn="ctr">
                        <a:spcAft>
                          <a:spcPts val="0"/>
                        </a:spcAft>
                      </a:pPr>
                      <a:r>
                        <a:rPr lang="tr-TR" sz="2000" dirty="0">
                          <a:effectLst/>
                        </a:rPr>
                        <a:t>30</a:t>
                      </a:r>
                      <a:endParaRPr lang="en-US" sz="2000" dirty="0">
                        <a:effectLst/>
                        <a:latin typeface="Times New Roman"/>
                        <a:ea typeface="Times New Roman"/>
                      </a:endParaRPr>
                    </a:p>
                  </a:txBody>
                  <a:tcPr marL="56464" marR="56464" marT="0" marB="0" anchor="ctr"/>
                </a:tc>
              </a:tr>
              <a:tr h="787583">
                <a:tc rowSpan="2">
                  <a:txBody>
                    <a:bodyPr/>
                    <a:lstStyle/>
                    <a:p>
                      <a:pPr algn="ctr">
                        <a:lnSpc>
                          <a:spcPts val="1200"/>
                        </a:lnSpc>
                        <a:spcAft>
                          <a:spcPts val="0"/>
                        </a:spcAft>
                      </a:pPr>
                      <a:r>
                        <a:rPr lang="tr-TR" sz="2000" dirty="0">
                          <a:effectLst/>
                        </a:rPr>
                        <a:t>Animasyonla </a:t>
                      </a:r>
                      <a:r>
                        <a:rPr lang="tr-TR" sz="2000" dirty="0" smtClean="0">
                          <a:effectLst/>
                        </a:rPr>
                        <a:t>eğitim</a:t>
                      </a: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 </a:t>
                      </a:r>
                      <a:r>
                        <a:rPr lang="tr-TR" sz="2000" dirty="0">
                          <a:effectLst/>
                        </a:rPr>
                        <a:t>sistemi bilginin </a:t>
                      </a:r>
                      <a:r>
                        <a:rPr lang="tr-TR" sz="2000" dirty="0" smtClean="0">
                          <a:effectLst/>
                        </a:rPr>
                        <a:t>kalıcı</a:t>
                      </a:r>
                    </a:p>
                    <a:p>
                      <a:pPr algn="ctr">
                        <a:lnSpc>
                          <a:spcPts val="1200"/>
                        </a:lnSpc>
                        <a:spcAft>
                          <a:spcPts val="0"/>
                        </a:spcAft>
                      </a:pPr>
                      <a:endParaRPr lang="tr-TR" sz="2000" dirty="0" smtClean="0">
                        <a:effectLst/>
                      </a:endParaRPr>
                    </a:p>
                    <a:p>
                      <a:pPr algn="ctr">
                        <a:lnSpc>
                          <a:spcPts val="1200"/>
                        </a:lnSpc>
                        <a:spcAft>
                          <a:spcPts val="0"/>
                        </a:spcAft>
                      </a:pPr>
                      <a:r>
                        <a:rPr lang="tr-TR" sz="2000" dirty="0" smtClean="0">
                          <a:effectLst/>
                        </a:rPr>
                        <a:t> </a:t>
                      </a:r>
                      <a:r>
                        <a:rPr lang="tr-TR" sz="2000" dirty="0">
                          <a:effectLst/>
                        </a:rPr>
                        <a:t>olmasını sağlamaktadır.</a:t>
                      </a:r>
                      <a:endParaRPr lang="en-US" sz="2000" dirty="0">
                        <a:effectLst/>
                        <a:latin typeface="Times New Roman"/>
                        <a:ea typeface="Times New Roman"/>
                      </a:endParaRPr>
                    </a:p>
                  </a:txBody>
                  <a:tcPr marL="56464" marR="56464" marT="0" marB="0" anchor="ctr"/>
                </a:tc>
                <a:tc>
                  <a:txBody>
                    <a:bodyPr/>
                    <a:lstStyle/>
                    <a:p>
                      <a:pPr algn="ctr">
                        <a:spcAft>
                          <a:spcPts val="0"/>
                        </a:spcAft>
                      </a:pPr>
                      <a:r>
                        <a:rPr lang="tr-TR" sz="2000" dirty="0" err="1">
                          <a:effectLst/>
                        </a:rPr>
                        <a:t>Pearson</a:t>
                      </a:r>
                      <a:r>
                        <a:rPr lang="tr-TR" sz="2000" dirty="0">
                          <a:effectLst/>
                        </a:rPr>
                        <a:t> Korelasyon</a:t>
                      </a:r>
                      <a:endParaRPr lang="en-US" sz="2000" dirty="0">
                        <a:effectLst/>
                      </a:endParaRPr>
                    </a:p>
                    <a:p>
                      <a:pPr algn="ctr">
                        <a:spcAft>
                          <a:spcPts val="0"/>
                        </a:spcAft>
                      </a:pPr>
                      <a:r>
                        <a:rPr lang="tr-TR" sz="2000" dirty="0" err="1">
                          <a:effectLst/>
                        </a:rPr>
                        <a:t>Sig</a:t>
                      </a:r>
                      <a:r>
                        <a:rPr lang="tr-TR" sz="2000" dirty="0">
                          <a:effectLst/>
                        </a:rPr>
                        <a:t>. (2- kuyruklu)</a:t>
                      </a:r>
                      <a:endParaRPr lang="en-US" sz="2000" dirty="0">
                        <a:effectLst/>
                        <a:latin typeface="Times New Roman"/>
                        <a:ea typeface="Times New Roman"/>
                      </a:endParaRPr>
                    </a:p>
                  </a:txBody>
                  <a:tcPr marL="56464" marR="56464" marT="0" marB="0" anchor="ctr"/>
                </a:tc>
                <a:tc>
                  <a:txBody>
                    <a:bodyPr/>
                    <a:lstStyle/>
                    <a:p>
                      <a:pPr algn="ctr">
                        <a:spcAft>
                          <a:spcPts val="0"/>
                        </a:spcAft>
                      </a:pPr>
                      <a:r>
                        <a:rPr lang="tr-TR" sz="2000" dirty="0">
                          <a:effectLst/>
                        </a:rPr>
                        <a:t>.896*</a:t>
                      </a:r>
                      <a:endParaRPr lang="en-US" sz="2000" dirty="0">
                        <a:effectLst/>
                        <a:latin typeface="Times New Roman"/>
                        <a:ea typeface="Times New Roman"/>
                      </a:endParaRPr>
                    </a:p>
                  </a:txBody>
                  <a:tcPr marL="56464" marR="56464" marT="0" marB="0" anchor="ctr"/>
                </a:tc>
                <a:tc>
                  <a:txBody>
                    <a:bodyPr/>
                    <a:lstStyle/>
                    <a:p>
                      <a:pPr algn="ctr">
                        <a:spcAft>
                          <a:spcPts val="0"/>
                        </a:spcAft>
                      </a:pPr>
                      <a:r>
                        <a:rPr lang="tr-TR" sz="2000" dirty="0">
                          <a:effectLst/>
                        </a:rPr>
                        <a:t>1</a:t>
                      </a:r>
                      <a:endParaRPr lang="en-US" sz="2000" dirty="0">
                        <a:effectLst/>
                        <a:latin typeface="Times New Roman"/>
                        <a:ea typeface="Times New Roman"/>
                      </a:endParaRPr>
                    </a:p>
                  </a:txBody>
                  <a:tcPr marL="56464" marR="56464" marT="0" marB="0" anchor="ctr"/>
                </a:tc>
              </a:tr>
              <a:tr h="437218">
                <a:tc vMerge="1">
                  <a:txBody>
                    <a:bodyPr/>
                    <a:lstStyle/>
                    <a:p>
                      <a:endParaRPr lang="en-US"/>
                    </a:p>
                  </a:txBody>
                  <a:tcPr/>
                </a:tc>
                <a:tc>
                  <a:txBody>
                    <a:bodyPr/>
                    <a:lstStyle/>
                    <a:p>
                      <a:pPr algn="ctr">
                        <a:spcAft>
                          <a:spcPts val="0"/>
                        </a:spcAft>
                      </a:pPr>
                      <a:r>
                        <a:rPr lang="tr-TR" sz="2000" dirty="0">
                          <a:effectLst/>
                        </a:rPr>
                        <a:t>N</a:t>
                      </a:r>
                      <a:endParaRPr lang="en-US" sz="2000" dirty="0">
                        <a:effectLst/>
                        <a:latin typeface="Times New Roman"/>
                        <a:ea typeface="Times New Roman"/>
                      </a:endParaRPr>
                    </a:p>
                  </a:txBody>
                  <a:tcPr marL="56464" marR="56464" marT="0" marB="0" anchor="ctr"/>
                </a:tc>
                <a:tc>
                  <a:txBody>
                    <a:bodyPr/>
                    <a:lstStyle/>
                    <a:p>
                      <a:pPr algn="ctr">
                        <a:spcAft>
                          <a:spcPts val="0"/>
                        </a:spcAft>
                      </a:pPr>
                      <a:r>
                        <a:rPr lang="tr-TR" sz="2000" dirty="0">
                          <a:effectLst/>
                        </a:rPr>
                        <a:t>30</a:t>
                      </a:r>
                      <a:endParaRPr lang="en-US" sz="2000" dirty="0">
                        <a:effectLst/>
                        <a:latin typeface="Times New Roman"/>
                        <a:ea typeface="Times New Roman"/>
                      </a:endParaRPr>
                    </a:p>
                  </a:txBody>
                  <a:tcPr marL="56464" marR="56464" marT="0" marB="0" anchor="ctr"/>
                </a:tc>
                <a:tc>
                  <a:txBody>
                    <a:bodyPr/>
                    <a:lstStyle/>
                    <a:p>
                      <a:pPr algn="ctr">
                        <a:spcAft>
                          <a:spcPts val="0"/>
                        </a:spcAft>
                      </a:pPr>
                      <a:r>
                        <a:rPr lang="tr-TR" sz="2000" dirty="0">
                          <a:effectLst/>
                        </a:rPr>
                        <a:t>30</a:t>
                      </a:r>
                      <a:endParaRPr lang="en-US" sz="2000" dirty="0">
                        <a:effectLst/>
                        <a:latin typeface="Times New Roman"/>
                        <a:ea typeface="Times New Roman"/>
                      </a:endParaRPr>
                    </a:p>
                  </a:txBody>
                  <a:tcPr marL="56464" marR="56464" marT="0" marB="0" anchor="ctr"/>
                </a:tc>
              </a:tr>
            </a:tbl>
          </a:graphicData>
        </a:graphic>
      </p:graphicFrame>
      <p:sp>
        <p:nvSpPr>
          <p:cNvPr id="5" name="Metin kutusu 4"/>
          <p:cNvSpPr txBox="1"/>
          <p:nvPr/>
        </p:nvSpPr>
        <p:spPr>
          <a:xfrm>
            <a:off x="251520" y="116632"/>
            <a:ext cx="7272808"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2800" b="1" dirty="0" smtClean="0"/>
              <a:t>Anket Sorularına Göre Korelasyon Sonuçları</a:t>
            </a:r>
            <a:endParaRPr lang="en-US" sz="2800" b="1" dirty="0"/>
          </a:p>
        </p:txBody>
      </p:sp>
      <p:sp>
        <p:nvSpPr>
          <p:cNvPr id="7" name="Dikdörtgen 6"/>
          <p:cNvSpPr/>
          <p:nvPr/>
        </p:nvSpPr>
        <p:spPr>
          <a:xfrm>
            <a:off x="7668344" y="2420888"/>
            <a:ext cx="936104" cy="5760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ikdörtgen 7"/>
          <p:cNvSpPr/>
          <p:nvPr/>
        </p:nvSpPr>
        <p:spPr>
          <a:xfrm>
            <a:off x="6228184" y="4005064"/>
            <a:ext cx="936104" cy="5760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etin kutusu 8"/>
          <p:cNvSpPr txBox="1"/>
          <p:nvPr/>
        </p:nvSpPr>
        <p:spPr>
          <a:xfrm>
            <a:off x="239177" y="5541039"/>
            <a:ext cx="8352928"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tr-TR" b="1" dirty="0"/>
              <a:t>“Animasyon destekli eğitim konuyu daha iyi öğrenmemi sağlamaktadır” sorusu ile “Animasyonla eğitim sistemi bilginin kalıcı olmasını sağlamaktadır” sorusu arasında yüksek ilişki (korelasyon 0.70 - 0.89 aralığında olduğundan) ve pozitif bir ilişki bulunmaktadır. </a:t>
            </a:r>
            <a:endParaRPr lang="en-US" b="1" dirty="0"/>
          </a:p>
        </p:txBody>
      </p:sp>
    </p:spTree>
    <p:extLst>
      <p:ext uri="{BB962C8B-B14F-4D97-AF65-F5344CB8AC3E}">
        <p14:creationId xmlns:p14="http://schemas.microsoft.com/office/powerpoint/2010/main" val="3467130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ircle(in)">
                                      <p:cBhvr>
                                        <p:cTn id="13"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467544" y="332656"/>
            <a:ext cx="4824536" cy="523220"/>
          </a:xfrm>
          <a:prstGeom prst="rect">
            <a:avLst/>
          </a:prstGeom>
          <a:noFill/>
        </p:spPr>
        <p:txBody>
          <a:bodyPr wrap="square" rtlCol="0">
            <a:spAutoFit/>
          </a:bodyPr>
          <a:lstStyle/>
          <a:p>
            <a:pPr algn="just"/>
            <a:r>
              <a:rPr lang="tr-TR" sz="2800" b="1" dirty="0" smtClean="0">
                <a:solidFill>
                  <a:srgbClr val="FF0000"/>
                </a:solidFill>
              </a:rPr>
              <a:t>Çalışma Sonuçları</a:t>
            </a:r>
            <a:endParaRPr lang="en-US" sz="2800" b="1" dirty="0">
              <a:solidFill>
                <a:srgbClr val="FF0000"/>
              </a:solidFill>
            </a:endParaRPr>
          </a:p>
        </p:txBody>
      </p:sp>
      <p:sp>
        <p:nvSpPr>
          <p:cNvPr id="5" name="Dikdörtgen 4"/>
          <p:cNvSpPr/>
          <p:nvPr/>
        </p:nvSpPr>
        <p:spPr>
          <a:xfrm>
            <a:off x="467544" y="974333"/>
            <a:ext cx="8208912" cy="5262979"/>
          </a:xfrm>
          <a:prstGeom prst="rect">
            <a:avLst/>
          </a:prstGeom>
        </p:spPr>
        <p:txBody>
          <a:bodyPr wrap="square">
            <a:spAutoFit/>
          </a:bodyPr>
          <a:lstStyle/>
          <a:p>
            <a:pPr algn="just"/>
            <a:r>
              <a:rPr lang="tr-TR" sz="2800" b="1" dirty="0"/>
              <a:t>Betimlemeli analiz sonuçlarından, öğrencilerin ölçek soruları hakkında kararsız olmadığı ve kesin düşüncelere sahip olduğu sonucu çıkarılmıştır. </a:t>
            </a:r>
            <a:endParaRPr lang="tr-TR" sz="2800" b="1" dirty="0" smtClean="0"/>
          </a:p>
          <a:p>
            <a:pPr algn="just"/>
            <a:endParaRPr lang="tr-TR" sz="2800" b="1" dirty="0" smtClean="0"/>
          </a:p>
          <a:p>
            <a:pPr algn="just"/>
            <a:r>
              <a:rPr lang="tr-TR" sz="2800" b="1" dirty="0" smtClean="0"/>
              <a:t>Söz </a:t>
            </a:r>
            <a:r>
              <a:rPr lang="tr-TR" sz="2800" b="1" dirty="0"/>
              <a:t>konusu analiz sonuçlarının ortalamasının yüksek çıkması, öğrencilerin laboratuvar derslerinde animasyonlu eğitime yatkın olduğunu göstermektedir. </a:t>
            </a:r>
            <a:endParaRPr lang="tr-TR" sz="2800" b="1" dirty="0" smtClean="0"/>
          </a:p>
          <a:p>
            <a:pPr algn="just"/>
            <a:endParaRPr lang="tr-TR" sz="2800" b="1" dirty="0" smtClean="0"/>
          </a:p>
          <a:p>
            <a:pPr algn="just"/>
            <a:r>
              <a:rPr lang="tr-TR" sz="2800" b="1" dirty="0" smtClean="0"/>
              <a:t>Ki-kare </a:t>
            </a:r>
            <a:r>
              <a:rPr lang="tr-TR" sz="2800" b="1" dirty="0"/>
              <a:t>test sonuçlarına göre bay ve bayan öğrencilerin laboratuvar derslerinde animasyonlu eğitime </a:t>
            </a:r>
            <a:r>
              <a:rPr lang="tr-TR" sz="2800" b="1"/>
              <a:t>yaklaşımı </a:t>
            </a:r>
            <a:r>
              <a:rPr lang="tr-TR" sz="2800" b="1" smtClean="0"/>
              <a:t>bakımından </a:t>
            </a:r>
            <a:r>
              <a:rPr lang="tr-TR" sz="2800" b="1" dirty="0"/>
              <a:t>anlamlı oranda farklılık olmadığı bulunmuştur.  </a:t>
            </a:r>
            <a:endParaRPr lang="en-US" sz="2800" b="1" dirty="0"/>
          </a:p>
        </p:txBody>
      </p:sp>
      <p:sp>
        <p:nvSpPr>
          <p:cNvPr id="6" name="Şeritli Sağ Ok 5"/>
          <p:cNvSpPr/>
          <p:nvPr/>
        </p:nvSpPr>
        <p:spPr>
          <a:xfrm>
            <a:off x="107504" y="1556792"/>
            <a:ext cx="467544" cy="36004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Şeritli Sağ Ok 6"/>
          <p:cNvSpPr/>
          <p:nvPr/>
        </p:nvSpPr>
        <p:spPr>
          <a:xfrm>
            <a:off x="97973" y="3245782"/>
            <a:ext cx="467544" cy="36004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Şeritli Sağ Ok 7"/>
          <p:cNvSpPr/>
          <p:nvPr/>
        </p:nvSpPr>
        <p:spPr>
          <a:xfrm>
            <a:off x="97973" y="5013176"/>
            <a:ext cx="467544" cy="36004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43795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943744" y="188640"/>
            <a:ext cx="6076528" cy="5715000"/>
          </a:xfrm>
        </p:spPr>
        <p:txBody>
          <a:bodyPr>
            <a:normAutofit/>
          </a:bodyPr>
          <a:lstStyle/>
          <a:p>
            <a:r>
              <a:rPr lang="tr-TR" sz="4400" b="1" dirty="0" smtClean="0">
                <a:solidFill>
                  <a:srgbClr val="FF0000"/>
                </a:solidFill>
              </a:rPr>
              <a:t>Teşekkür Ederim…</a:t>
            </a:r>
            <a:endParaRPr lang="en-US" sz="4400" b="1" dirty="0">
              <a:solidFill>
                <a:srgbClr val="FF0000"/>
              </a:solidFill>
            </a:endParaRPr>
          </a:p>
        </p:txBody>
      </p:sp>
    </p:spTree>
    <p:extLst>
      <p:ext uri="{BB962C8B-B14F-4D97-AF65-F5344CB8AC3E}">
        <p14:creationId xmlns:p14="http://schemas.microsoft.com/office/powerpoint/2010/main" val="42937767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211960" y="457200"/>
            <a:ext cx="4392488" cy="5715000"/>
          </a:xfrm>
        </p:spPr>
        <p:txBody>
          <a:bodyPr>
            <a:normAutofit/>
          </a:bodyPr>
          <a:lstStyle/>
          <a:p>
            <a:pPr algn="just"/>
            <a:r>
              <a:rPr lang="tr-TR" sz="2200" dirty="0"/>
              <a:t>Fizik laboratuvar deneylerini yapan öğrencilerin deney sonuçlarını yorumlamadaki </a:t>
            </a:r>
            <a:r>
              <a:rPr lang="tr-TR" sz="2200" dirty="0" smtClean="0"/>
              <a:t>eksiklikler </a:t>
            </a:r>
            <a:r>
              <a:rPr lang="tr-TR" sz="2200" dirty="0"/>
              <a:t>dikkat çekmektedir. Eksiklikleri gidermek için, uygun eğitim-öğretim stratejileri belirlemek önemlidir. Bu çalışmada, mekanik fizik laboratuvarı deneylerine başlama, deneyi tamamlama ve alınan verileri yorumlama kabiliyeti üzerinde, deneyden önce animasyon gösteriminin öğrenci başarısı üzerine etkisi ve öğrencinin animasyon destekli mekanik fizik laboratuvarı eğitimi üzerine tutumu araştırılmıştır. </a:t>
            </a:r>
            <a:r>
              <a:rPr lang="en-US" sz="2200" dirty="0"/>
              <a:t/>
            </a:r>
            <a:br>
              <a:rPr lang="en-US" sz="2200" dirty="0"/>
            </a:br>
            <a:endParaRPr lang="en-US" sz="2200" dirty="0"/>
          </a:p>
        </p:txBody>
      </p:sp>
      <p:pic>
        <p:nvPicPr>
          <p:cNvPr id="1026" name="Picture 2" descr="C:\Users\NimetISIK\Desktop\imagesGZICRS2B.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664" y="1124744"/>
            <a:ext cx="4129296" cy="3816424"/>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467544" y="116632"/>
            <a:ext cx="3600400" cy="830997"/>
          </a:xfrm>
          <a:prstGeom prst="rect">
            <a:avLst/>
          </a:prstGeom>
          <a:noFill/>
        </p:spPr>
        <p:txBody>
          <a:bodyPr wrap="square" rtlCol="0">
            <a:spAutoFit/>
          </a:bodyPr>
          <a:lstStyle/>
          <a:p>
            <a:r>
              <a:rPr lang="tr-TR" sz="4800" b="1" dirty="0" smtClean="0">
                <a:solidFill>
                  <a:schemeClr val="tx2">
                    <a:lumMod val="75000"/>
                  </a:schemeClr>
                </a:solidFill>
              </a:rPr>
              <a:t>Amaç</a:t>
            </a:r>
            <a:endParaRPr lang="en-US" sz="4800" b="1" dirty="0">
              <a:solidFill>
                <a:schemeClr val="tx2">
                  <a:lumMod val="75000"/>
                </a:schemeClr>
              </a:solidFill>
            </a:endParaRPr>
          </a:p>
        </p:txBody>
      </p:sp>
      <p:sp>
        <p:nvSpPr>
          <p:cNvPr id="5" name="Dikdörtgen 4"/>
          <p:cNvSpPr/>
          <p:nvPr/>
        </p:nvSpPr>
        <p:spPr>
          <a:xfrm>
            <a:off x="0" y="836712"/>
            <a:ext cx="4211960" cy="1109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8616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3923928" y="1170384"/>
            <a:ext cx="4824536" cy="5715000"/>
          </a:xfrm>
        </p:spPr>
        <p:txBody>
          <a:bodyPr/>
          <a:lstStyle/>
          <a:p>
            <a:pPr algn="just"/>
            <a:r>
              <a:rPr lang="tr-TR" dirty="0" smtClean="0">
                <a:latin typeface="Times New Roman" panose="02020603050405020304" pitchFamily="18" charset="0"/>
                <a:cs typeface="Times New Roman" panose="02020603050405020304" pitchFamily="18" charset="0"/>
              </a:rPr>
              <a:t/>
            </a:r>
            <a:br>
              <a:rPr lang="tr-TR" dirty="0" smtClean="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Çalışma grubu,  Mehmet Akif Ersoy Üniversitesi Eğitim Fakültesi Fen Bilgisi Öğretmenliği bölümüne kayıtlı 13 bay ve 17 bayan olmak üzere toplam 30 öğrenciden meydana gelmektedir.</a:t>
            </a:r>
            <a:endParaRPr lang="en-US" dirty="0">
              <a:latin typeface="Times New Roman" panose="02020603050405020304" pitchFamily="18" charset="0"/>
              <a:cs typeface="Times New Roman" panose="02020603050405020304" pitchFamily="18" charset="0"/>
            </a:endParaRPr>
          </a:p>
        </p:txBody>
      </p:sp>
      <p:sp>
        <p:nvSpPr>
          <p:cNvPr id="4" name="Metin kutusu 3"/>
          <p:cNvSpPr txBox="1"/>
          <p:nvPr/>
        </p:nvSpPr>
        <p:spPr>
          <a:xfrm>
            <a:off x="2245522" y="764704"/>
            <a:ext cx="5040560" cy="584775"/>
          </a:xfrm>
          <a:prstGeom prst="rect">
            <a:avLst/>
          </a:prstGeom>
          <a:noFill/>
        </p:spPr>
        <p:txBody>
          <a:bodyPr wrap="square" rtlCol="0">
            <a:spAutoFit/>
          </a:bodyPr>
          <a:lstStyle/>
          <a:p>
            <a:r>
              <a:rPr lang="tr-TR" sz="3200" b="1" dirty="0" smtClean="0">
                <a:solidFill>
                  <a:srgbClr val="FF0000"/>
                </a:solidFill>
              </a:rPr>
              <a:t>Çalışma Grubu</a:t>
            </a:r>
            <a:endParaRPr lang="en-US" sz="3200" b="1" dirty="0">
              <a:solidFill>
                <a:srgbClr val="FF0000"/>
              </a:solidFill>
            </a:endParaRPr>
          </a:p>
        </p:txBody>
      </p:sp>
      <p:sp>
        <p:nvSpPr>
          <p:cNvPr id="5" name="Sağ Ok 4"/>
          <p:cNvSpPr/>
          <p:nvPr/>
        </p:nvSpPr>
        <p:spPr>
          <a:xfrm>
            <a:off x="611560" y="764704"/>
            <a:ext cx="100811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ikdörtgen 5"/>
          <p:cNvSpPr/>
          <p:nvPr/>
        </p:nvSpPr>
        <p:spPr>
          <a:xfrm>
            <a:off x="0" y="1628800"/>
            <a:ext cx="8892480" cy="1080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https://encrypted-tbn1.gstatic.com/images?q=tbn:ANd9GcTgYd_copE9zle1hyJfl7UoeRUxJABZy3vtrltwLGYmZmrL58WqO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420888"/>
            <a:ext cx="3923927" cy="3216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0434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377788" y="1098376"/>
            <a:ext cx="8136904" cy="5715000"/>
          </a:xfrm>
        </p:spPr>
        <p:txBody>
          <a:bodyPr/>
          <a:lstStyle/>
          <a:p>
            <a:pPr algn="just"/>
            <a:r>
              <a:rPr lang="tr-TR" dirty="0" smtClean="0"/>
              <a:t/>
            </a:r>
            <a:br>
              <a:rPr lang="tr-TR" dirty="0" smtClean="0"/>
            </a:br>
            <a:r>
              <a:rPr lang="tr-TR" dirty="0"/>
              <a:t>Çalışmada 30 öğrenciye Mehmet Akif Ersoy Üniversitesi Eğitim Fakültesi Fen Bilgisi Öğretmenliği bölümünde verilen Laboratuvar Derslerinde Animasyonla Eğitim Konusunda Öğrenci Tutumlarını ölçmek amacıyla anket uygulanmıştır. Newton’un hareket yasalarının öğretilmesi için hazırlanan animasyonlarla bilgisayar </a:t>
            </a:r>
            <a:r>
              <a:rPr lang="tr-TR" dirty="0" smtClean="0"/>
              <a:t>destekli bir </a:t>
            </a:r>
            <a:r>
              <a:rPr lang="tr-TR" dirty="0"/>
              <a:t>eğitim modeli uygulanarak öğrencinin tutumu araştırılmıştır. Animasyon destekli ortamda öğrenciler, deneyleri öğretmenin gözetiminde gruplar halinde yapmışlardır.</a:t>
            </a:r>
            <a:endParaRPr lang="en-US" dirty="0"/>
          </a:p>
        </p:txBody>
      </p:sp>
      <p:sp>
        <p:nvSpPr>
          <p:cNvPr id="4" name="Metin kutusu 3"/>
          <p:cNvSpPr txBox="1"/>
          <p:nvPr/>
        </p:nvSpPr>
        <p:spPr>
          <a:xfrm>
            <a:off x="2245522" y="764704"/>
            <a:ext cx="5040560" cy="584775"/>
          </a:xfrm>
          <a:prstGeom prst="rect">
            <a:avLst/>
          </a:prstGeom>
          <a:noFill/>
        </p:spPr>
        <p:txBody>
          <a:bodyPr wrap="square" rtlCol="0">
            <a:spAutoFit/>
          </a:bodyPr>
          <a:lstStyle/>
          <a:p>
            <a:r>
              <a:rPr lang="tr-TR" sz="3200" b="1" dirty="0" smtClean="0">
                <a:solidFill>
                  <a:srgbClr val="FF0000"/>
                </a:solidFill>
              </a:rPr>
              <a:t>Veri Toplama</a:t>
            </a:r>
            <a:endParaRPr lang="en-US" sz="3200" b="1" dirty="0">
              <a:solidFill>
                <a:srgbClr val="FF0000"/>
              </a:solidFill>
            </a:endParaRPr>
          </a:p>
        </p:txBody>
      </p:sp>
      <p:sp>
        <p:nvSpPr>
          <p:cNvPr id="5" name="Sağ Ok 4"/>
          <p:cNvSpPr/>
          <p:nvPr/>
        </p:nvSpPr>
        <p:spPr>
          <a:xfrm>
            <a:off x="611560" y="764704"/>
            <a:ext cx="100811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ikdörtgen 5"/>
          <p:cNvSpPr/>
          <p:nvPr/>
        </p:nvSpPr>
        <p:spPr>
          <a:xfrm>
            <a:off x="0" y="1628800"/>
            <a:ext cx="8892480" cy="1080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5249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1115616" y="1598683"/>
            <a:ext cx="7074532" cy="5715000"/>
          </a:xfrm>
        </p:spPr>
        <p:txBody>
          <a:bodyPr/>
          <a:lstStyle/>
          <a:p>
            <a:pPr algn="just"/>
            <a:r>
              <a:rPr lang="tr-TR" dirty="0"/>
              <a:t>Tutum ölçeğinin güvenilirliği (</a:t>
            </a:r>
            <a:r>
              <a:rPr lang="tr-TR" dirty="0" err="1"/>
              <a:t>Cronbach's</a:t>
            </a:r>
            <a:r>
              <a:rPr lang="tr-TR" dirty="0"/>
              <a:t> Alpha) 0,756 olarak tespit edilen anketin 10 soru ile öğrenciler tarafından değerlendirilmiştir.</a:t>
            </a:r>
            <a:r>
              <a:rPr lang="tr-TR" b="1" dirty="0"/>
              <a:t> </a:t>
            </a:r>
            <a:r>
              <a:rPr lang="tr-TR" dirty="0"/>
              <a:t>Anketteki sorular için 5 seçenekli (1=Kesinlikle Katılmıyorum, 2=Katılmıyorum, 3=Kararsızım, 4=Katılıyorum, 5=Kesinlikle Katılıyorum) </a:t>
            </a:r>
            <a:r>
              <a:rPr lang="tr-TR" dirty="0" err="1"/>
              <a:t>Likert</a:t>
            </a:r>
            <a:r>
              <a:rPr lang="tr-TR" dirty="0"/>
              <a:t> </a:t>
            </a:r>
            <a:r>
              <a:rPr lang="tr-TR" dirty="0" smtClean="0"/>
              <a:t>ölçeği </a:t>
            </a:r>
            <a:r>
              <a:rPr lang="tr-TR" dirty="0"/>
              <a:t>kullanılmıştır. Ankete ilaveten cinsiyet, bilgisayar kullanım düzeyi, yaş demografik bilgileri de öğrencilere sorulmuştur. </a:t>
            </a:r>
            <a:r>
              <a:rPr lang="en-US" dirty="0"/>
              <a:t/>
            </a:r>
            <a:br>
              <a:rPr lang="en-US" dirty="0"/>
            </a:br>
            <a:r>
              <a:rPr lang="tr-TR" dirty="0" smtClean="0"/>
              <a:t/>
            </a:r>
            <a:br>
              <a:rPr lang="tr-TR" dirty="0" smtClean="0"/>
            </a:br>
            <a:endParaRPr lang="en-US" dirty="0"/>
          </a:p>
        </p:txBody>
      </p:sp>
      <p:sp>
        <p:nvSpPr>
          <p:cNvPr id="4" name="Metin kutusu 3"/>
          <p:cNvSpPr txBox="1"/>
          <p:nvPr/>
        </p:nvSpPr>
        <p:spPr>
          <a:xfrm>
            <a:off x="2245522" y="764704"/>
            <a:ext cx="5040560" cy="584775"/>
          </a:xfrm>
          <a:prstGeom prst="rect">
            <a:avLst/>
          </a:prstGeom>
          <a:noFill/>
        </p:spPr>
        <p:txBody>
          <a:bodyPr wrap="square" rtlCol="0">
            <a:spAutoFit/>
          </a:bodyPr>
          <a:lstStyle/>
          <a:p>
            <a:r>
              <a:rPr lang="tr-TR" sz="3200" b="1" dirty="0" smtClean="0">
                <a:solidFill>
                  <a:srgbClr val="FF0000"/>
                </a:solidFill>
              </a:rPr>
              <a:t>Güvenilirlik</a:t>
            </a:r>
            <a:endParaRPr lang="en-US" sz="3200" b="1" dirty="0">
              <a:solidFill>
                <a:srgbClr val="FF0000"/>
              </a:solidFill>
            </a:endParaRPr>
          </a:p>
        </p:txBody>
      </p:sp>
      <p:sp>
        <p:nvSpPr>
          <p:cNvPr id="5" name="Sağ Ok 4"/>
          <p:cNvSpPr/>
          <p:nvPr/>
        </p:nvSpPr>
        <p:spPr>
          <a:xfrm>
            <a:off x="611560" y="764704"/>
            <a:ext cx="100811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ikdörtgen 5"/>
          <p:cNvSpPr/>
          <p:nvPr/>
        </p:nvSpPr>
        <p:spPr>
          <a:xfrm>
            <a:off x="0" y="1628800"/>
            <a:ext cx="8892480" cy="1080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6060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377788" y="1530424"/>
            <a:ext cx="8136904" cy="5715000"/>
          </a:xfrm>
        </p:spPr>
        <p:txBody>
          <a:bodyPr/>
          <a:lstStyle/>
          <a:p>
            <a:pPr algn="just"/>
            <a:r>
              <a:rPr lang="tr-TR" dirty="0"/>
              <a:t>Anketten elde edilen veriler SPSS 17.0 programına aktarılmıştır. Bu verilerin analizinde betimlemeli istatistik (ortalama, standart sapma) genel değerlendirme yapmak için kullanılmıştır. </a:t>
            </a:r>
            <a:r>
              <a:rPr lang="tr-TR" dirty="0" smtClean="0"/>
              <a:t>Ki-kare </a:t>
            </a:r>
            <a:r>
              <a:rPr lang="tr-TR" dirty="0"/>
              <a:t>testi </a:t>
            </a:r>
            <a:r>
              <a:rPr lang="tr-TR" dirty="0" smtClean="0"/>
              <a:t>ile öğrencilerin cinsiyetleri ile anket sorularına verilen cevaplar arasında anlamlı bir fark olup olmadığı araştırılmıştır. </a:t>
            </a:r>
            <a:r>
              <a:rPr lang="tr-TR" dirty="0"/>
              <a:t>Aynı zamanda korelasyon analizi ile </a:t>
            </a:r>
            <a:r>
              <a:rPr lang="tr-TR" dirty="0" smtClean="0"/>
              <a:t>anket sorularına verilen cevaplar arasındaki </a:t>
            </a:r>
            <a:r>
              <a:rPr lang="tr-TR" dirty="0"/>
              <a:t>ilişkinin </a:t>
            </a:r>
            <a:r>
              <a:rPr lang="tr-TR" dirty="0" smtClean="0"/>
              <a:t>derecesi ve yönü (pozitif</a:t>
            </a:r>
            <a:r>
              <a:rPr lang="tr-TR" smtClean="0"/>
              <a:t>, negatif) </a:t>
            </a:r>
            <a:r>
              <a:rPr lang="tr-TR" dirty="0"/>
              <a:t>ölçülmektedir. </a:t>
            </a:r>
            <a:r>
              <a:rPr lang="tr-TR" dirty="0" smtClean="0"/>
              <a:t> </a:t>
            </a:r>
            <a:r>
              <a:rPr lang="en-US" dirty="0"/>
              <a:t/>
            </a:r>
            <a:br>
              <a:rPr lang="en-US" dirty="0"/>
            </a:br>
            <a:r>
              <a:rPr lang="tr-TR" dirty="0" smtClean="0"/>
              <a:t/>
            </a:r>
            <a:br>
              <a:rPr lang="tr-TR" dirty="0" smtClean="0"/>
            </a:br>
            <a:endParaRPr lang="en-US" dirty="0"/>
          </a:p>
        </p:txBody>
      </p:sp>
      <p:sp>
        <p:nvSpPr>
          <p:cNvPr id="4" name="Metin kutusu 3"/>
          <p:cNvSpPr txBox="1"/>
          <p:nvPr/>
        </p:nvSpPr>
        <p:spPr>
          <a:xfrm>
            <a:off x="2245522" y="764704"/>
            <a:ext cx="5040560" cy="584775"/>
          </a:xfrm>
          <a:prstGeom prst="rect">
            <a:avLst/>
          </a:prstGeom>
          <a:noFill/>
        </p:spPr>
        <p:txBody>
          <a:bodyPr wrap="square" rtlCol="0">
            <a:spAutoFit/>
          </a:bodyPr>
          <a:lstStyle/>
          <a:p>
            <a:r>
              <a:rPr lang="tr-TR" sz="3200" b="1" dirty="0" smtClean="0">
                <a:solidFill>
                  <a:srgbClr val="FF0000"/>
                </a:solidFill>
              </a:rPr>
              <a:t>Anket Verilerinin Analizi</a:t>
            </a:r>
            <a:endParaRPr lang="en-US" sz="3200" b="1" dirty="0">
              <a:solidFill>
                <a:srgbClr val="FF0000"/>
              </a:solidFill>
            </a:endParaRPr>
          </a:p>
        </p:txBody>
      </p:sp>
      <p:sp>
        <p:nvSpPr>
          <p:cNvPr id="5" name="Sağ Ok 4"/>
          <p:cNvSpPr/>
          <p:nvPr/>
        </p:nvSpPr>
        <p:spPr>
          <a:xfrm>
            <a:off x="611560" y="764704"/>
            <a:ext cx="100811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ikdörtgen 5"/>
          <p:cNvSpPr/>
          <p:nvPr/>
        </p:nvSpPr>
        <p:spPr>
          <a:xfrm>
            <a:off x="0" y="1628800"/>
            <a:ext cx="8892480" cy="1080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3857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899592" y="5373216"/>
            <a:ext cx="7416824" cy="1296144"/>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tr-TR" sz="2200" b="1" dirty="0" smtClean="0"/>
              <a:t>Kesinlikle </a:t>
            </a:r>
            <a:r>
              <a:rPr lang="tr-TR" sz="2200" b="1" dirty="0"/>
              <a:t>Katılmıyorum ve Kesinlikle Katılıyorum cevaplarının yüzde değerlerinin yüksek olmasından, öğrencilerin ölçek soruları hakkında kesin düşüncelere sahip olduğu </a:t>
            </a:r>
            <a:r>
              <a:rPr lang="tr-TR" sz="2200" b="1" dirty="0" smtClean="0"/>
              <a:t>sonucu çıkartılabilir</a:t>
            </a:r>
            <a:r>
              <a:rPr lang="tr-TR" sz="2200" b="1" dirty="0"/>
              <a:t>. </a:t>
            </a:r>
            <a:endParaRPr lang="en-US" dirty="0"/>
          </a:p>
        </p:txBody>
      </p:sp>
      <p:graphicFrame>
        <p:nvGraphicFramePr>
          <p:cNvPr id="4" name="Tablo 3"/>
          <p:cNvGraphicFramePr>
            <a:graphicFrameLocks noGrp="1"/>
          </p:cNvGraphicFramePr>
          <p:nvPr>
            <p:extLst>
              <p:ext uri="{D42A27DB-BD31-4B8C-83A1-F6EECF244321}">
                <p14:modId xmlns:p14="http://schemas.microsoft.com/office/powerpoint/2010/main" val="3431780781"/>
              </p:ext>
            </p:extLst>
          </p:nvPr>
        </p:nvGraphicFramePr>
        <p:xfrm>
          <a:off x="319759" y="908720"/>
          <a:ext cx="5400600" cy="4176465"/>
        </p:xfrm>
        <a:graphic>
          <a:graphicData uri="http://schemas.openxmlformats.org/drawingml/2006/table">
            <a:tbl>
              <a:tblPr>
                <a:tableStyleId>{5C22544A-7EE6-4342-B048-85BDC9FD1C3A}</a:tableStyleId>
              </a:tblPr>
              <a:tblGrid>
                <a:gridCol w="1800200"/>
                <a:gridCol w="1800200"/>
                <a:gridCol w="1800200"/>
              </a:tblGrid>
              <a:tr h="829075">
                <a:tc>
                  <a:txBody>
                    <a:bodyPr/>
                    <a:lstStyle/>
                    <a:p>
                      <a:pPr>
                        <a:lnSpc>
                          <a:spcPts val="1175"/>
                        </a:lnSpc>
                        <a:spcBef>
                          <a:spcPts val="25"/>
                        </a:spcBef>
                        <a:spcAft>
                          <a:spcPts val="0"/>
                        </a:spcAft>
                      </a:pPr>
                      <a:r>
                        <a:rPr lang="tr-TR" sz="2000" dirty="0">
                          <a:effectLst/>
                        </a:rPr>
                        <a:t>Anket Cevapları</a:t>
                      </a:r>
                      <a:endParaRPr lang="en-US" sz="2000" b="1" dirty="0">
                        <a:effectLst/>
                        <a:latin typeface="Times New Roman"/>
                        <a:ea typeface="Times New Roman"/>
                      </a:endParaRPr>
                    </a:p>
                  </a:txBody>
                  <a:tcPr marL="0" marR="0" marT="0" marB="0">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dirty="0">
                          <a:effectLst/>
                        </a:rPr>
                        <a:t>Frekans</a:t>
                      </a:r>
                      <a:endParaRPr lang="en-US" sz="2000" b="1" dirty="0">
                        <a:effectLst/>
                        <a:latin typeface="Times New Roman"/>
                        <a:ea typeface="Times New Roman"/>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a:effectLst/>
                        </a:rPr>
                        <a:t>Yüzde</a:t>
                      </a:r>
                      <a:endParaRPr lang="en-US" sz="2000" b="1">
                        <a:effectLst/>
                        <a:latin typeface="Times New Roman"/>
                        <a:ea typeface="Times New Roman"/>
                      </a:endParaRPr>
                    </a:p>
                  </a:txBody>
                  <a:tcPr marL="0" marR="0" marT="0" marB="0">
                    <a:lnL w="12700" cap="flat" cmpd="sng" algn="ctr">
                      <a:noFill/>
                      <a:prstDash val="solid"/>
                      <a:round/>
                      <a:headEnd type="none" w="med" len="med"/>
                      <a:tailEnd type="none" w="med" len="med"/>
                    </a:lnL>
                    <a:lnB w="12700" cap="flat" cmpd="sng" algn="ctr">
                      <a:noFill/>
                      <a:prstDash val="solid"/>
                      <a:round/>
                      <a:headEnd type="none" w="med" len="med"/>
                      <a:tailEnd type="none" w="med" len="med"/>
                    </a:lnB>
                  </a:tcPr>
                </a:tc>
              </a:tr>
              <a:tr h="829075">
                <a:tc>
                  <a:txBody>
                    <a:bodyPr/>
                    <a:lstStyle/>
                    <a:p>
                      <a:pPr>
                        <a:lnSpc>
                          <a:spcPts val="1175"/>
                        </a:lnSpc>
                        <a:spcBef>
                          <a:spcPts val="25"/>
                        </a:spcBef>
                        <a:spcAft>
                          <a:spcPts val="0"/>
                        </a:spcAft>
                      </a:pPr>
                      <a:r>
                        <a:rPr lang="tr-TR" sz="2000" dirty="0">
                          <a:effectLst/>
                        </a:rPr>
                        <a:t>Kesinlikle Katılmıyorum</a:t>
                      </a:r>
                      <a:endParaRPr lang="en-US" sz="2000" b="1" dirty="0">
                        <a:effectLst/>
                        <a:latin typeface="Times New Roman"/>
                        <a:ea typeface="Times New Roman"/>
                      </a:endParaRPr>
                    </a:p>
                  </a:txBody>
                  <a:tcPr marL="0" marR="0" marT="0" marB="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175"/>
                        </a:lnSpc>
                        <a:spcBef>
                          <a:spcPts val="25"/>
                        </a:spcBef>
                        <a:spcAft>
                          <a:spcPts val="0"/>
                        </a:spcAft>
                      </a:pPr>
                      <a:r>
                        <a:rPr lang="tr-TR" sz="2000" dirty="0">
                          <a:effectLst/>
                        </a:rPr>
                        <a:t>80</a:t>
                      </a:r>
                      <a:endParaRPr lang="en-US" sz="2000" b="1" dirty="0">
                        <a:effectLst/>
                        <a:latin typeface="Times New Roman"/>
                        <a:ea typeface="Times New Roman"/>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a:effectLst/>
                        </a:rPr>
                        <a:t>27</a:t>
                      </a:r>
                      <a:endParaRPr lang="en-US" sz="2000" b="1">
                        <a:effectLst/>
                        <a:latin typeface="Times New Roman"/>
                        <a:ea typeface="Times New Roman"/>
                      </a:endParaRPr>
                    </a:p>
                  </a:txBody>
                  <a:tcPr marL="0" marR="0" marT="0" marB="0">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414537">
                <a:tc>
                  <a:txBody>
                    <a:bodyPr/>
                    <a:lstStyle/>
                    <a:p>
                      <a:pPr>
                        <a:lnSpc>
                          <a:spcPts val="1175"/>
                        </a:lnSpc>
                        <a:spcBef>
                          <a:spcPts val="25"/>
                        </a:spcBef>
                        <a:spcAft>
                          <a:spcPts val="0"/>
                        </a:spcAft>
                      </a:pPr>
                      <a:r>
                        <a:rPr lang="tr-TR" sz="2000">
                          <a:effectLst/>
                        </a:rPr>
                        <a:t>Katılmıyorum</a:t>
                      </a:r>
                      <a:endParaRPr lang="en-US" sz="2000" b="1">
                        <a:effectLst/>
                        <a:latin typeface="Times New Roman"/>
                        <a:ea typeface="Times New Roman"/>
                      </a:endParaRPr>
                    </a:p>
                  </a:txBody>
                  <a:tcPr marL="0" marR="0" marT="0" marB="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dirty="0">
                          <a:effectLst/>
                        </a:rPr>
                        <a:t>6</a:t>
                      </a:r>
                      <a:endParaRPr lang="en-US" sz="2000" b="1" dirty="0">
                        <a:effectLst/>
                        <a:latin typeface="Times New Roman"/>
                        <a:ea typeface="Times New Roman"/>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dirty="0">
                          <a:effectLst/>
                        </a:rPr>
                        <a:t>2</a:t>
                      </a:r>
                      <a:endParaRPr lang="en-US" sz="2000" b="1" dirty="0">
                        <a:effectLst/>
                        <a:latin typeface="Times New Roman"/>
                        <a:ea typeface="Times New Roman"/>
                      </a:endParaRPr>
                    </a:p>
                  </a:txBody>
                  <a:tcPr marL="0" marR="0" marT="0" marB="0">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424901">
                <a:tc>
                  <a:txBody>
                    <a:bodyPr/>
                    <a:lstStyle/>
                    <a:p>
                      <a:pPr>
                        <a:lnSpc>
                          <a:spcPts val="1175"/>
                        </a:lnSpc>
                        <a:spcBef>
                          <a:spcPts val="25"/>
                        </a:spcBef>
                        <a:spcAft>
                          <a:spcPts val="0"/>
                        </a:spcAft>
                      </a:pPr>
                      <a:r>
                        <a:rPr lang="tr-TR" sz="2000">
                          <a:effectLst/>
                        </a:rPr>
                        <a:t>Kararsızım</a:t>
                      </a:r>
                      <a:endParaRPr lang="en-US" sz="2000" b="1">
                        <a:effectLst/>
                        <a:latin typeface="Times New Roman"/>
                        <a:ea typeface="Times New Roman"/>
                      </a:endParaRPr>
                    </a:p>
                  </a:txBody>
                  <a:tcPr marL="0" marR="0" marT="0" marB="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a:effectLst/>
                        </a:rPr>
                        <a:t>8</a:t>
                      </a:r>
                      <a:endParaRPr lang="en-US" sz="2000" b="1">
                        <a:effectLst/>
                        <a:latin typeface="Times New Roman"/>
                        <a:ea typeface="Times New Roman"/>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a:effectLst/>
                        </a:rPr>
                        <a:t>3</a:t>
                      </a:r>
                      <a:endParaRPr lang="en-US" sz="2000" b="1">
                        <a:effectLst/>
                        <a:latin typeface="Times New Roman"/>
                        <a:ea typeface="Times New Roman"/>
                      </a:endParaRPr>
                    </a:p>
                  </a:txBody>
                  <a:tcPr marL="0" marR="0" marT="0" marB="0">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424901">
                <a:tc>
                  <a:txBody>
                    <a:bodyPr/>
                    <a:lstStyle/>
                    <a:p>
                      <a:pPr>
                        <a:lnSpc>
                          <a:spcPts val="1175"/>
                        </a:lnSpc>
                        <a:spcBef>
                          <a:spcPts val="25"/>
                        </a:spcBef>
                        <a:spcAft>
                          <a:spcPts val="0"/>
                        </a:spcAft>
                      </a:pPr>
                      <a:r>
                        <a:rPr lang="tr-TR" sz="2000">
                          <a:effectLst/>
                        </a:rPr>
                        <a:t>Katılıyorum</a:t>
                      </a:r>
                      <a:endParaRPr lang="en-US" sz="2000" b="1">
                        <a:effectLst/>
                        <a:latin typeface="Times New Roman"/>
                        <a:ea typeface="Times New Roman"/>
                      </a:endParaRPr>
                    </a:p>
                  </a:txBody>
                  <a:tcPr marL="0" marR="0" marT="0" marB="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a:effectLst/>
                        </a:rPr>
                        <a:t>0</a:t>
                      </a:r>
                      <a:endParaRPr lang="en-US" sz="2000" b="1">
                        <a:effectLst/>
                        <a:latin typeface="Times New Roman"/>
                        <a:ea typeface="Times New Roman"/>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a:effectLst/>
                        </a:rPr>
                        <a:t>0</a:t>
                      </a:r>
                      <a:endParaRPr lang="en-US" sz="2000" b="1">
                        <a:effectLst/>
                        <a:latin typeface="Times New Roman"/>
                        <a:ea typeface="Times New Roman"/>
                      </a:endParaRPr>
                    </a:p>
                  </a:txBody>
                  <a:tcPr marL="0" marR="0" marT="0" marB="0">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829075">
                <a:tc>
                  <a:txBody>
                    <a:bodyPr/>
                    <a:lstStyle/>
                    <a:p>
                      <a:pPr>
                        <a:lnSpc>
                          <a:spcPts val="1175"/>
                        </a:lnSpc>
                        <a:spcBef>
                          <a:spcPts val="25"/>
                        </a:spcBef>
                        <a:spcAft>
                          <a:spcPts val="0"/>
                        </a:spcAft>
                      </a:pPr>
                      <a:r>
                        <a:rPr lang="tr-TR" sz="2000" dirty="0">
                          <a:effectLst/>
                        </a:rPr>
                        <a:t>Kesinlikle Katılıyorum</a:t>
                      </a:r>
                      <a:endParaRPr lang="en-US" sz="2000" b="1" dirty="0">
                        <a:effectLst/>
                        <a:latin typeface="Times New Roman"/>
                        <a:ea typeface="Times New Roman"/>
                      </a:endParaRPr>
                    </a:p>
                  </a:txBody>
                  <a:tcPr marL="0" marR="0" marT="0" marB="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a:effectLst/>
                        </a:rPr>
                        <a:t>206</a:t>
                      </a:r>
                      <a:endParaRPr lang="en-US" sz="2000" b="1">
                        <a:effectLst/>
                        <a:latin typeface="Times New Roman"/>
                        <a:ea typeface="Times New Roman"/>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nSpc>
                          <a:spcPts val="1175"/>
                        </a:lnSpc>
                        <a:spcBef>
                          <a:spcPts val="25"/>
                        </a:spcBef>
                        <a:spcAft>
                          <a:spcPts val="0"/>
                        </a:spcAft>
                      </a:pPr>
                      <a:r>
                        <a:rPr lang="tr-TR" sz="2000">
                          <a:effectLst/>
                        </a:rPr>
                        <a:t>68</a:t>
                      </a:r>
                      <a:endParaRPr lang="en-US" sz="2000" b="1">
                        <a:effectLst/>
                        <a:latin typeface="Times New Roman"/>
                        <a:ea typeface="Times New Roman"/>
                      </a:endParaRPr>
                    </a:p>
                  </a:txBody>
                  <a:tcPr marL="0" marR="0" marT="0" marB="0">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424901">
                <a:tc>
                  <a:txBody>
                    <a:bodyPr/>
                    <a:lstStyle/>
                    <a:p>
                      <a:pPr>
                        <a:lnSpc>
                          <a:spcPts val="1175"/>
                        </a:lnSpc>
                        <a:spcBef>
                          <a:spcPts val="25"/>
                        </a:spcBef>
                        <a:spcAft>
                          <a:spcPts val="0"/>
                        </a:spcAft>
                      </a:pPr>
                      <a:r>
                        <a:rPr lang="tr-TR" sz="2000">
                          <a:effectLst/>
                        </a:rPr>
                        <a:t>Toplam</a:t>
                      </a:r>
                      <a:endParaRPr lang="en-US" sz="2000" b="1">
                        <a:effectLst/>
                        <a:latin typeface="Times New Roman"/>
                        <a:ea typeface="Times New Roman"/>
                      </a:endParaRPr>
                    </a:p>
                  </a:txBody>
                  <a:tcPr marL="0" marR="0" marT="0" marB="0">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a:lnSpc>
                          <a:spcPts val="1175"/>
                        </a:lnSpc>
                        <a:spcBef>
                          <a:spcPts val="25"/>
                        </a:spcBef>
                        <a:spcAft>
                          <a:spcPts val="0"/>
                        </a:spcAft>
                      </a:pPr>
                      <a:r>
                        <a:rPr lang="tr-TR" sz="2000">
                          <a:effectLst/>
                        </a:rPr>
                        <a:t>300</a:t>
                      </a:r>
                      <a:endParaRPr lang="en-US" sz="2000" b="1">
                        <a:effectLst/>
                        <a:latin typeface="Times New Roman"/>
                        <a:ea typeface="Times New Roman"/>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a:txBody>
                    <a:bodyPr/>
                    <a:lstStyle/>
                    <a:p>
                      <a:pPr>
                        <a:lnSpc>
                          <a:spcPts val="1175"/>
                        </a:lnSpc>
                        <a:spcBef>
                          <a:spcPts val="25"/>
                        </a:spcBef>
                        <a:spcAft>
                          <a:spcPts val="0"/>
                        </a:spcAft>
                      </a:pPr>
                      <a:r>
                        <a:rPr lang="tr-TR" sz="2000" dirty="0">
                          <a:effectLst/>
                        </a:rPr>
                        <a:t>100,0</a:t>
                      </a:r>
                      <a:endParaRPr lang="en-US" sz="2000" b="1" dirty="0">
                        <a:effectLst/>
                        <a:latin typeface="Times New Roman"/>
                        <a:ea typeface="Times New Roman"/>
                      </a:endParaRPr>
                    </a:p>
                  </a:txBody>
                  <a:tcPr marL="0" marR="0" marT="0" marB="0">
                    <a:lnL w="12700" cap="flat" cmpd="sng" algn="ctr">
                      <a:noFill/>
                      <a:prstDash val="solid"/>
                      <a:round/>
                      <a:headEnd type="none" w="med" len="med"/>
                      <a:tailEnd type="none" w="med" len="med"/>
                    </a:lnL>
                    <a:lnT w="12700" cap="flat" cmpd="sng" algn="ctr">
                      <a:noFill/>
                      <a:prstDash val="solid"/>
                      <a:round/>
                      <a:headEnd type="none" w="med" len="med"/>
                      <a:tailEnd type="none" w="med" len="med"/>
                    </a:lnT>
                  </a:tcPr>
                </a:tc>
              </a:tr>
            </a:tbl>
          </a:graphicData>
        </a:graphic>
      </p:graphicFrame>
      <p:sp>
        <p:nvSpPr>
          <p:cNvPr id="5" name="Metin kutusu 4"/>
          <p:cNvSpPr txBox="1"/>
          <p:nvPr/>
        </p:nvSpPr>
        <p:spPr>
          <a:xfrm>
            <a:off x="5724128" y="1340768"/>
            <a:ext cx="3168352" cy="304698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sz="2400" b="1" dirty="0"/>
              <a:t>Öğrencilerin %27’si animasyon destekli laboratuvar dersleri hakkında olumsuz görüşe sahipken, %</a:t>
            </a:r>
            <a:r>
              <a:rPr lang="tr-TR" sz="2400" b="1" dirty="0" smtClean="0"/>
              <a:t>68’i </a:t>
            </a:r>
            <a:r>
              <a:rPr lang="tr-TR" sz="2400" b="1" dirty="0"/>
              <a:t>animasyon destekli eğitime kesinlikle katılmaktadırlar.</a:t>
            </a:r>
            <a:endParaRPr lang="en-US" sz="2400" b="1" dirty="0"/>
          </a:p>
        </p:txBody>
      </p:sp>
      <p:sp>
        <p:nvSpPr>
          <p:cNvPr id="6" name="Metin kutusu 5"/>
          <p:cNvSpPr txBox="1"/>
          <p:nvPr/>
        </p:nvSpPr>
        <p:spPr>
          <a:xfrm>
            <a:off x="179512" y="116632"/>
            <a:ext cx="8424936" cy="400110"/>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tr-TR" sz="2000" b="1" dirty="0" smtClean="0"/>
              <a:t>Öğrenci Tutumlarının Betimlemeli Analiz Sonuçları</a:t>
            </a:r>
            <a:endParaRPr lang="en-US" sz="2000" b="1" dirty="0"/>
          </a:p>
        </p:txBody>
      </p:sp>
    </p:spTree>
    <p:extLst>
      <p:ext uri="{BB962C8B-B14F-4D97-AF65-F5344CB8AC3E}">
        <p14:creationId xmlns:p14="http://schemas.microsoft.com/office/powerpoint/2010/main" val="1219098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377788" y="1349479"/>
            <a:ext cx="8136904" cy="5715000"/>
          </a:xfrm>
        </p:spPr>
        <p:txBody>
          <a:bodyPr/>
          <a:lstStyle/>
          <a:p>
            <a:pPr algn="ctr"/>
            <a:r>
              <a:rPr lang="tr-TR" dirty="0" smtClean="0"/>
              <a:t/>
            </a:r>
            <a:br>
              <a:rPr lang="tr-TR" dirty="0" smtClean="0"/>
            </a:br>
            <a:endParaRPr lang="en-US" dirty="0"/>
          </a:p>
        </p:txBody>
      </p:sp>
      <p:graphicFrame>
        <p:nvGraphicFramePr>
          <p:cNvPr id="2" name="Tablo 1"/>
          <p:cNvGraphicFramePr>
            <a:graphicFrameLocks noGrp="1"/>
          </p:cNvGraphicFramePr>
          <p:nvPr>
            <p:extLst>
              <p:ext uri="{D42A27DB-BD31-4B8C-83A1-F6EECF244321}">
                <p14:modId xmlns:p14="http://schemas.microsoft.com/office/powerpoint/2010/main" val="2933282384"/>
              </p:ext>
            </p:extLst>
          </p:nvPr>
        </p:nvGraphicFramePr>
        <p:xfrm>
          <a:off x="1" y="0"/>
          <a:ext cx="9155576" cy="7026542"/>
        </p:xfrm>
        <a:graphic>
          <a:graphicData uri="http://schemas.openxmlformats.org/drawingml/2006/table">
            <a:tbl>
              <a:tblPr firstRow="1" firstCol="1" bandRow="1">
                <a:tableStyleId>{5C22544A-7EE6-4342-B048-85BDC9FD1C3A}</a:tableStyleId>
              </a:tblPr>
              <a:tblGrid>
                <a:gridCol w="1509965"/>
                <a:gridCol w="5036575"/>
                <a:gridCol w="915053"/>
                <a:gridCol w="1693983"/>
              </a:tblGrid>
              <a:tr h="179828">
                <a:tc>
                  <a:txBody>
                    <a:bodyPr/>
                    <a:lstStyle/>
                    <a:p>
                      <a:pPr algn="ctr">
                        <a:lnSpc>
                          <a:spcPts val="1175"/>
                        </a:lnSpc>
                        <a:spcBef>
                          <a:spcPts val="25"/>
                        </a:spcBef>
                        <a:spcAft>
                          <a:spcPts val="0"/>
                        </a:spcAft>
                      </a:pPr>
                      <a:r>
                        <a:rPr lang="tr-TR" sz="1600" dirty="0">
                          <a:effectLst/>
                        </a:rPr>
                        <a:t>Soru No</a:t>
                      </a:r>
                      <a:endParaRPr lang="en-US" sz="16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600" dirty="0">
                          <a:effectLst/>
                        </a:rPr>
                        <a:t>Sorular</a:t>
                      </a:r>
                      <a:endParaRPr lang="en-US" sz="16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600" dirty="0">
                          <a:effectLst/>
                        </a:rPr>
                        <a:t>Ort</a:t>
                      </a:r>
                      <a:r>
                        <a:rPr lang="tr-TR" sz="1600" dirty="0" smtClean="0">
                          <a:effectLst/>
                        </a:rPr>
                        <a:t>.</a:t>
                      </a:r>
                      <a:endParaRPr lang="en-US" sz="16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600" dirty="0" err="1">
                          <a:effectLst/>
                        </a:rPr>
                        <a:t>Std</a:t>
                      </a:r>
                      <a:r>
                        <a:rPr lang="tr-TR" sz="1600" dirty="0" smtClean="0">
                          <a:effectLst/>
                        </a:rPr>
                        <a:t>.</a:t>
                      </a:r>
                      <a:endParaRPr lang="en-US" sz="1600" dirty="0">
                        <a:effectLst/>
                        <a:latin typeface="Times New Roman"/>
                        <a:ea typeface="Times New Roman"/>
                      </a:endParaRPr>
                    </a:p>
                  </a:txBody>
                  <a:tcPr marL="0" marR="0" marT="0" marB="0" anchor="ctr"/>
                </a:tc>
              </a:tr>
              <a:tr h="688537">
                <a:tc>
                  <a:txBody>
                    <a:bodyPr/>
                    <a:lstStyle/>
                    <a:p>
                      <a:pPr algn="ctr">
                        <a:lnSpc>
                          <a:spcPts val="1175"/>
                        </a:lnSpc>
                        <a:spcBef>
                          <a:spcPts val="25"/>
                        </a:spcBef>
                        <a:spcAft>
                          <a:spcPts val="0"/>
                        </a:spcAft>
                      </a:pPr>
                      <a:r>
                        <a:rPr lang="tr-TR" sz="1600" dirty="0">
                          <a:effectLst/>
                        </a:rPr>
                        <a:t>1</a:t>
                      </a:r>
                      <a:endParaRPr lang="en-US" sz="1600" dirty="0">
                        <a:effectLst/>
                        <a:latin typeface="Times New Roman"/>
                        <a:ea typeface="Times New Roman"/>
                      </a:endParaRPr>
                    </a:p>
                  </a:txBody>
                  <a:tcPr marL="0" marR="0" marT="0" marB="0" anchor="ctr"/>
                </a:tc>
                <a:tc>
                  <a:txBody>
                    <a:bodyPr/>
                    <a:lstStyle/>
                    <a:p>
                      <a:pPr>
                        <a:lnSpc>
                          <a:spcPts val="1175"/>
                        </a:lnSpc>
                        <a:spcBef>
                          <a:spcPts val="25"/>
                        </a:spcBef>
                        <a:spcAft>
                          <a:spcPts val="0"/>
                        </a:spcAft>
                      </a:pPr>
                      <a:r>
                        <a:rPr lang="tr-TR" sz="1800" dirty="0">
                          <a:effectLst/>
                        </a:rPr>
                        <a:t>Animasyonlu Eğitim, Fizik Laboratuvar Deneyi İçin Gereklidir.</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4.400</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1.404</a:t>
                      </a:r>
                      <a:endParaRPr lang="en-US" sz="1800" dirty="0">
                        <a:effectLst/>
                        <a:latin typeface="Times New Roman"/>
                        <a:ea typeface="Times New Roman"/>
                      </a:endParaRPr>
                    </a:p>
                  </a:txBody>
                  <a:tcPr marL="0" marR="0" marT="0" marB="0" anchor="ctr"/>
                </a:tc>
              </a:tr>
              <a:tr h="688537">
                <a:tc>
                  <a:txBody>
                    <a:bodyPr/>
                    <a:lstStyle/>
                    <a:p>
                      <a:pPr algn="ctr">
                        <a:lnSpc>
                          <a:spcPts val="1175"/>
                        </a:lnSpc>
                        <a:spcBef>
                          <a:spcPts val="25"/>
                        </a:spcBef>
                        <a:spcAft>
                          <a:spcPts val="0"/>
                        </a:spcAft>
                      </a:pPr>
                      <a:r>
                        <a:rPr lang="tr-TR" sz="1600" dirty="0">
                          <a:effectLst/>
                        </a:rPr>
                        <a:t>2</a:t>
                      </a:r>
                      <a:endParaRPr lang="en-US" sz="1600" dirty="0">
                        <a:effectLst/>
                        <a:latin typeface="Times New Roman"/>
                        <a:ea typeface="Times New Roman"/>
                      </a:endParaRPr>
                    </a:p>
                  </a:txBody>
                  <a:tcPr marL="0" marR="0" marT="0" marB="0" anchor="ctr"/>
                </a:tc>
                <a:tc>
                  <a:txBody>
                    <a:bodyPr/>
                    <a:lstStyle/>
                    <a:p>
                      <a:pPr>
                        <a:lnSpc>
                          <a:spcPts val="1175"/>
                        </a:lnSpc>
                        <a:spcBef>
                          <a:spcPts val="25"/>
                        </a:spcBef>
                        <a:spcAft>
                          <a:spcPts val="0"/>
                        </a:spcAft>
                      </a:pPr>
                      <a:r>
                        <a:rPr lang="tr-TR" sz="1800" dirty="0">
                          <a:effectLst/>
                        </a:rPr>
                        <a:t>Animasyonla Birlikte Laboratuvar Deneylerini Yapmayı Yararlı Buluyorum.</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3.733</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1.856</a:t>
                      </a:r>
                      <a:endParaRPr lang="en-US" sz="1800" dirty="0">
                        <a:effectLst/>
                        <a:latin typeface="Times New Roman"/>
                        <a:ea typeface="Times New Roman"/>
                      </a:endParaRPr>
                    </a:p>
                  </a:txBody>
                  <a:tcPr marL="0" marR="0" marT="0" marB="0" anchor="ctr"/>
                </a:tc>
              </a:tr>
              <a:tr h="924169">
                <a:tc>
                  <a:txBody>
                    <a:bodyPr/>
                    <a:lstStyle/>
                    <a:p>
                      <a:pPr algn="ctr">
                        <a:lnSpc>
                          <a:spcPts val="1175"/>
                        </a:lnSpc>
                        <a:spcBef>
                          <a:spcPts val="25"/>
                        </a:spcBef>
                        <a:spcAft>
                          <a:spcPts val="0"/>
                        </a:spcAft>
                      </a:pPr>
                      <a:r>
                        <a:rPr lang="tr-TR" sz="1600" dirty="0">
                          <a:effectLst/>
                        </a:rPr>
                        <a:t>3</a:t>
                      </a:r>
                      <a:endParaRPr lang="en-US" sz="1600" dirty="0">
                        <a:effectLst/>
                        <a:latin typeface="Times New Roman"/>
                        <a:ea typeface="Times New Roman"/>
                      </a:endParaRPr>
                    </a:p>
                  </a:txBody>
                  <a:tcPr marL="0" marR="0" marT="0" marB="0" anchor="ctr"/>
                </a:tc>
                <a:tc>
                  <a:txBody>
                    <a:bodyPr/>
                    <a:lstStyle/>
                    <a:p>
                      <a:pPr>
                        <a:lnSpc>
                          <a:spcPts val="1175"/>
                        </a:lnSpc>
                        <a:spcBef>
                          <a:spcPts val="25"/>
                        </a:spcBef>
                        <a:spcAft>
                          <a:spcPts val="0"/>
                        </a:spcAft>
                      </a:pPr>
                      <a:r>
                        <a:rPr lang="tr-TR" sz="1800" dirty="0">
                          <a:effectLst/>
                        </a:rPr>
                        <a:t>Animasyonlarla Newton Hareket Yasalarının Daha Kolay Öğrenildiğini Düşünüyorum</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a:effectLst/>
                        </a:rPr>
                        <a:t>3.600</a:t>
                      </a:r>
                      <a:endParaRPr lang="en-US" sz="180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1.905</a:t>
                      </a:r>
                      <a:endParaRPr lang="en-US" sz="1800" dirty="0">
                        <a:effectLst/>
                        <a:latin typeface="Times New Roman"/>
                        <a:ea typeface="Times New Roman"/>
                      </a:endParaRPr>
                    </a:p>
                  </a:txBody>
                  <a:tcPr marL="0" marR="0" marT="0" marB="0" anchor="ctr"/>
                </a:tc>
              </a:tr>
              <a:tr h="688537">
                <a:tc>
                  <a:txBody>
                    <a:bodyPr/>
                    <a:lstStyle/>
                    <a:p>
                      <a:pPr algn="ctr">
                        <a:lnSpc>
                          <a:spcPts val="1175"/>
                        </a:lnSpc>
                        <a:spcBef>
                          <a:spcPts val="25"/>
                        </a:spcBef>
                        <a:spcAft>
                          <a:spcPts val="0"/>
                        </a:spcAft>
                      </a:pPr>
                      <a:r>
                        <a:rPr lang="tr-TR" sz="1600" dirty="0">
                          <a:effectLst/>
                        </a:rPr>
                        <a:t>4</a:t>
                      </a:r>
                      <a:endParaRPr lang="en-US" sz="1600" dirty="0">
                        <a:effectLst/>
                        <a:latin typeface="Times New Roman"/>
                        <a:ea typeface="Times New Roman"/>
                      </a:endParaRPr>
                    </a:p>
                  </a:txBody>
                  <a:tcPr marL="0" marR="0" marT="0" marB="0" anchor="ctr"/>
                </a:tc>
                <a:tc>
                  <a:txBody>
                    <a:bodyPr/>
                    <a:lstStyle/>
                    <a:p>
                      <a:pPr>
                        <a:lnSpc>
                          <a:spcPts val="1175"/>
                        </a:lnSpc>
                        <a:spcBef>
                          <a:spcPts val="25"/>
                        </a:spcBef>
                        <a:spcAft>
                          <a:spcPts val="0"/>
                        </a:spcAft>
                      </a:pPr>
                      <a:r>
                        <a:rPr lang="tr-TR" sz="1800" dirty="0">
                          <a:effectLst/>
                        </a:rPr>
                        <a:t>Animasyon Destekli Eğitim Konuyu Daha İyi Öğrenmeyi Sağlamaktadır.</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a:effectLst/>
                        </a:rPr>
                        <a:t>4.133</a:t>
                      </a:r>
                      <a:endParaRPr lang="en-US" sz="180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1.634</a:t>
                      </a:r>
                      <a:endParaRPr lang="en-US" sz="1800" dirty="0">
                        <a:effectLst/>
                        <a:latin typeface="Times New Roman"/>
                        <a:ea typeface="Times New Roman"/>
                      </a:endParaRPr>
                    </a:p>
                  </a:txBody>
                  <a:tcPr marL="0" marR="0" marT="0" marB="0" anchor="ctr"/>
                </a:tc>
              </a:tr>
              <a:tr h="535375">
                <a:tc>
                  <a:txBody>
                    <a:bodyPr/>
                    <a:lstStyle/>
                    <a:p>
                      <a:pPr algn="ctr">
                        <a:lnSpc>
                          <a:spcPts val="1175"/>
                        </a:lnSpc>
                        <a:spcBef>
                          <a:spcPts val="25"/>
                        </a:spcBef>
                        <a:spcAft>
                          <a:spcPts val="0"/>
                        </a:spcAft>
                      </a:pPr>
                      <a:r>
                        <a:rPr lang="tr-TR" sz="1600" dirty="0">
                          <a:effectLst/>
                        </a:rPr>
                        <a:t>5</a:t>
                      </a:r>
                      <a:endParaRPr lang="en-US" sz="1600" dirty="0">
                        <a:effectLst/>
                        <a:latin typeface="Times New Roman"/>
                        <a:ea typeface="Times New Roman"/>
                      </a:endParaRPr>
                    </a:p>
                  </a:txBody>
                  <a:tcPr marL="0" marR="0" marT="0" marB="0" anchor="ctr"/>
                </a:tc>
                <a:tc>
                  <a:txBody>
                    <a:bodyPr/>
                    <a:lstStyle/>
                    <a:p>
                      <a:pPr algn="just">
                        <a:lnSpc>
                          <a:spcPct val="150000"/>
                        </a:lnSpc>
                        <a:spcAft>
                          <a:spcPts val="0"/>
                        </a:spcAft>
                      </a:pPr>
                      <a:r>
                        <a:rPr lang="tr-TR" sz="1800" dirty="0">
                          <a:effectLst/>
                        </a:rPr>
                        <a:t>Animasyonların Gösterim Süresi Artırılmalıdır.</a:t>
                      </a:r>
                      <a:endParaRPr lang="en-US" sz="1800" dirty="0">
                        <a:effectLst/>
                        <a:latin typeface="Times New Roman"/>
                        <a:ea typeface="Times New Roman"/>
                      </a:endParaRPr>
                    </a:p>
                  </a:txBody>
                  <a:tcPr marL="0" marR="0" marT="0" marB="0"/>
                </a:tc>
                <a:tc>
                  <a:txBody>
                    <a:bodyPr/>
                    <a:lstStyle/>
                    <a:p>
                      <a:pPr algn="ctr">
                        <a:lnSpc>
                          <a:spcPts val="1175"/>
                        </a:lnSpc>
                        <a:spcBef>
                          <a:spcPts val="25"/>
                        </a:spcBef>
                        <a:spcAft>
                          <a:spcPts val="0"/>
                        </a:spcAft>
                      </a:pPr>
                      <a:r>
                        <a:rPr lang="tr-TR" sz="1800">
                          <a:effectLst/>
                        </a:rPr>
                        <a:t>3.467</a:t>
                      </a:r>
                      <a:endParaRPr lang="en-US" sz="180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1.833</a:t>
                      </a:r>
                      <a:endParaRPr lang="en-US" sz="1800" dirty="0">
                        <a:effectLst/>
                        <a:latin typeface="Times New Roman"/>
                        <a:ea typeface="Times New Roman"/>
                      </a:endParaRPr>
                    </a:p>
                  </a:txBody>
                  <a:tcPr marL="0" marR="0" marT="0" marB="0" anchor="ctr"/>
                </a:tc>
              </a:tr>
              <a:tr h="688537">
                <a:tc>
                  <a:txBody>
                    <a:bodyPr/>
                    <a:lstStyle/>
                    <a:p>
                      <a:pPr algn="ctr">
                        <a:lnSpc>
                          <a:spcPts val="1175"/>
                        </a:lnSpc>
                        <a:spcBef>
                          <a:spcPts val="25"/>
                        </a:spcBef>
                        <a:spcAft>
                          <a:spcPts val="0"/>
                        </a:spcAft>
                      </a:pPr>
                      <a:r>
                        <a:rPr lang="tr-TR" sz="1600" dirty="0">
                          <a:effectLst/>
                        </a:rPr>
                        <a:t>6</a:t>
                      </a:r>
                      <a:endParaRPr lang="en-US" sz="1600" dirty="0">
                        <a:effectLst/>
                        <a:latin typeface="Times New Roman"/>
                        <a:ea typeface="Times New Roman"/>
                      </a:endParaRPr>
                    </a:p>
                  </a:txBody>
                  <a:tcPr marL="0" marR="0" marT="0" marB="0" anchor="ctr"/>
                </a:tc>
                <a:tc>
                  <a:txBody>
                    <a:bodyPr/>
                    <a:lstStyle/>
                    <a:p>
                      <a:pPr>
                        <a:lnSpc>
                          <a:spcPts val="1175"/>
                        </a:lnSpc>
                        <a:spcBef>
                          <a:spcPts val="25"/>
                        </a:spcBef>
                        <a:spcAft>
                          <a:spcPts val="0"/>
                        </a:spcAft>
                      </a:pPr>
                      <a:r>
                        <a:rPr lang="tr-TR" sz="1800" dirty="0">
                          <a:effectLst/>
                        </a:rPr>
                        <a:t>Animasyon Destekli Eğitim, Bilimsel Deneylere İlgimizi Artırmaktadır.</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a:effectLst/>
                        </a:rPr>
                        <a:t>3.200</a:t>
                      </a:r>
                      <a:endParaRPr lang="en-US" sz="180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1.990</a:t>
                      </a:r>
                      <a:endParaRPr lang="en-US" sz="1800" dirty="0">
                        <a:effectLst/>
                        <a:latin typeface="Times New Roman"/>
                        <a:ea typeface="Times New Roman"/>
                      </a:endParaRPr>
                    </a:p>
                  </a:txBody>
                  <a:tcPr marL="0" marR="0" marT="0" marB="0" anchor="ctr"/>
                </a:tc>
              </a:tr>
              <a:tr h="924169">
                <a:tc>
                  <a:txBody>
                    <a:bodyPr/>
                    <a:lstStyle/>
                    <a:p>
                      <a:pPr algn="ctr">
                        <a:lnSpc>
                          <a:spcPts val="1175"/>
                        </a:lnSpc>
                        <a:spcBef>
                          <a:spcPts val="25"/>
                        </a:spcBef>
                        <a:spcAft>
                          <a:spcPts val="0"/>
                        </a:spcAft>
                      </a:pPr>
                      <a:r>
                        <a:rPr lang="tr-TR" sz="1600" dirty="0">
                          <a:effectLst/>
                        </a:rPr>
                        <a:t>7</a:t>
                      </a:r>
                      <a:endParaRPr lang="en-US" sz="1600" dirty="0">
                        <a:effectLst/>
                        <a:latin typeface="Times New Roman"/>
                        <a:ea typeface="Times New Roman"/>
                      </a:endParaRPr>
                    </a:p>
                  </a:txBody>
                  <a:tcPr marL="0" marR="0" marT="0" marB="0" anchor="ctr"/>
                </a:tc>
                <a:tc>
                  <a:txBody>
                    <a:bodyPr/>
                    <a:lstStyle/>
                    <a:p>
                      <a:pPr>
                        <a:lnSpc>
                          <a:spcPts val="1175"/>
                        </a:lnSpc>
                        <a:spcBef>
                          <a:spcPts val="25"/>
                        </a:spcBef>
                        <a:spcAft>
                          <a:spcPts val="0"/>
                        </a:spcAft>
                      </a:pPr>
                      <a:r>
                        <a:rPr lang="tr-TR" sz="1800" dirty="0">
                          <a:effectLst/>
                        </a:rPr>
                        <a:t>Diğer Derslerin de Animasyonlu Eğitim ile Desteklenmesi Gerektiğini Düşünüyorum.</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a:effectLst/>
                        </a:rPr>
                        <a:t>3.867</a:t>
                      </a:r>
                      <a:endParaRPr lang="en-US" sz="180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1.795</a:t>
                      </a:r>
                      <a:endParaRPr lang="en-US" sz="1800" dirty="0">
                        <a:effectLst/>
                        <a:latin typeface="Times New Roman"/>
                        <a:ea typeface="Times New Roman"/>
                      </a:endParaRPr>
                    </a:p>
                  </a:txBody>
                  <a:tcPr marL="0" marR="0" marT="0" marB="0" anchor="ctr"/>
                </a:tc>
              </a:tr>
              <a:tr h="688537">
                <a:tc>
                  <a:txBody>
                    <a:bodyPr/>
                    <a:lstStyle/>
                    <a:p>
                      <a:pPr algn="ctr">
                        <a:lnSpc>
                          <a:spcPts val="1175"/>
                        </a:lnSpc>
                        <a:spcBef>
                          <a:spcPts val="25"/>
                        </a:spcBef>
                        <a:spcAft>
                          <a:spcPts val="0"/>
                        </a:spcAft>
                      </a:pPr>
                      <a:r>
                        <a:rPr lang="tr-TR" sz="1600" dirty="0">
                          <a:effectLst/>
                        </a:rPr>
                        <a:t>8</a:t>
                      </a:r>
                      <a:endParaRPr lang="en-US" sz="1600" dirty="0">
                        <a:effectLst/>
                        <a:latin typeface="Times New Roman"/>
                        <a:ea typeface="Times New Roman"/>
                      </a:endParaRPr>
                    </a:p>
                  </a:txBody>
                  <a:tcPr marL="0" marR="0" marT="0" marB="0" anchor="ctr"/>
                </a:tc>
                <a:tc>
                  <a:txBody>
                    <a:bodyPr/>
                    <a:lstStyle/>
                    <a:p>
                      <a:pPr>
                        <a:lnSpc>
                          <a:spcPts val="1175"/>
                        </a:lnSpc>
                        <a:spcBef>
                          <a:spcPts val="25"/>
                        </a:spcBef>
                        <a:spcAft>
                          <a:spcPts val="0"/>
                        </a:spcAft>
                      </a:pPr>
                      <a:r>
                        <a:rPr lang="tr-TR" sz="1800" dirty="0">
                          <a:effectLst/>
                        </a:rPr>
                        <a:t>Animasyonla Eğitim Sistemi Bilginin Kalıcı Olmasını Sağlamaktadır.</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a:effectLst/>
                        </a:rPr>
                        <a:t>4.267</a:t>
                      </a:r>
                      <a:endParaRPr lang="en-US" sz="180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1.530</a:t>
                      </a:r>
                      <a:endParaRPr lang="en-US" sz="1800" dirty="0">
                        <a:effectLst/>
                        <a:latin typeface="Times New Roman"/>
                        <a:ea typeface="Times New Roman"/>
                      </a:endParaRPr>
                    </a:p>
                  </a:txBody>
                  <a:tcPr marL="0" marR="0" marT="0" marB="0" anchor="ctr"/>
                </a:tc>
              </a:tr>
              <a:tr h="452905">
                <a:tc>
                  <a:txBody>
                    <a:bodyPr/>
                    <a:lstStyle/>
                    <a:p>
                      <a:pPr algn="ctr">
                        <a:lnSpc>
                          <a:spcPts val="1175"/>
                        </a:lnSpc>
                        <a:spcBef>
                          <a:spcPts val="25"/>
                        </a:spcBef>
                        <a:spcAft>
                          <a:spcPts val="0"/>
                        </a:spcAft>
                      </a:pPr>
                      <a:r>
                        <a:rPr lang="tr-TR" sz="1600" dirty="0">
                          <a:effectLst/>
                        </a:rPr>
                        <a:t>9</a:t>
                      </a:r>
                      <a:endParaRPr lang="en-US" sz="1600" dirty="0">
                        <a:effectLst/>
                        <a:latin typeface="Times New Roman"/>
                        <a:ea typeface="Times New Roman"/>
                      </a:endParaRPr>
                    </a:p>
                  </a:txBody>
                  <a:tcPr marL="0" marR="0" marT="0" marB="0" anchor="ctr"/>
                </a:tc>
                <a:tc>
                  <a:txBody>
                    <a:bodyPr/>
                    <a:lstStyle/>
                    <a:p>
                      <a:pPr>
                        <a:lnSpc>
                          <a:spcPts val="1175"/>
                        </a:lnSpc>
                        <a:spcBef>
                          <a:spcPts val="25"/>
                        </a:spcBef>
                        <a:spcAft>
                          <a:spcPts val="0"/>
                        </a:spcAft>
                      </a:pPr>
                      <a:r>
                        <a:rPr lang="tr-TR" sz="1800" dirty="0">
                          <a:effectLst/>
                        </a:rPr>
                        <a:t>Animasyonla Birlikte Deneyler Daha Anlaşılır Olmaktadır.</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a:effectLst/>
                        </a:rPr>
                        <a:t>4.267</a:t>
                      </a:r>
                      <a:endParaRPr lang="en-US" sz="180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1.530</a:t>
                      </a:r>
                      <a:endParaRPr lang="en-US" sz="1800" dirty="0">
                        <a:effectLst/>
                        <a:latin typeface="Times New Roman"/>
                        <a:ea typeface="Times New Roman"/>
                      </a:endParaRPr>
                    </a:p>
                  </a:txBody>
                  <a:tcPr marL="0" marR="0" marT="0" marB="0" anchor="ctr"/>
                </a:tc>
              </a:tr>
              <a:tr h="567411">
                <a:tc>
                  <a:txBody>
                    <a:bodyPr/>
                    <a:lstStyle/>
                    <a:p>
                      <a:pPr algn="ctr">
                        <a:lnSpc>
                          <a:spcPts val="1175"/>
                        </a:lnSpc>
                        <a:spcBef>
                          <a:spcPts val="25"/>
                        </a:spcBef>
                        <a:spcAft>
                          <a:spcPts val="0"/>
                        </a:spcAft>
                      </a:pPr>
                      <a:r>
                        <a:rPr lang="tr-TR" sz="1600" dirty="0">
                          <a:effectLst/>
                        </a:rPr>
                        <a:t>10</a:t>
                      </a:r>
                      <a:endParaRPr lang="en-US" sz="1600" dirty="0">
                        <a:effectLst/>
                        <a:latin typeface="Times New Roman"/>
                        <a:ea typeface="Times New Roman"/>
                      </a:endParaRPr>
                    </a:p>
                  </a:txBody>
                  <a:tcPr marL="0" marR="0" marT="0" marB="0" anchor="ctr"/>
                </a:tc>
                <a:tc>
                  <a:txBody>
                    <a:bodyPr/>
                    <a:lstStyle/>
                    <a:p>
                      <a:pPr>
                        <a:lnSpc>
                          <a:spcPts val="1175"/>
                        </a:lnSpc>
                        <a:spcBef>
                          <a:spcPts val="25"/>
                        </a:spcBef>
                        <a:spcAft>
                          <a:spcPts val="0"/>
                        </a:spcAft>
                      </a:pPr>
                      <a:r>
                        <a:rPr lang="tr-TR" sz="1800" dirty="0">
                          <a:effectLst/>
                        </a:rPr>
                        <a:t>Animasyonlar Fizik Deney Sonuçlarını Yorumlamada Yararlıdır.</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4.000</a:t>
                      </a:r>
                      <a:endParaRPr lang="en-US" sz="1800" dirty="0">
                        <a:effectLst/>
                        <a:latin typeface="Times New Roman"/>
                        <a:ea typeface="Times New Roman"/>
                      </a:endParaRPr>
                    </a:p>
                  </a:txBody>
                  <a:tcPr marL="0" marR="0" marT="0" marB="0" anchor="ctr"/>
                </a:tc>
                <a:tc>
                  <a:txBody>
                    <a:bodyPr/>
                    <a:lstStyle/>
                    <a:p>
                      <a:pPr algn="ctr">
                        <a:lnSpc>
                          <a:spcPts val="1175"/>
                        </a:lnSpc>
                        <a:spcBef>
                          <a:spcPts val="25"/>
                        </a:spcBef>
                        <a:spcAft>
                          <a:spcPts val="0"/>
                        </a:spcAft>
                      </a:pPr>
                      <a:r>
                        <a:rPr lang="tr-TR" sz="1800" dirty="0">
                          <a:effectLst/>
                        </a:rPr>
                        <a:t>1.722</a:t>
                      </a:r>
                      <a:endParaRPr lang="en-US" sz="1800" dirty="0">
                        <a:effectLst/>
                        <a:latin typeface="Times New Roman"/>
                        <a:ea typeface="Times New Roman"/>
                      </a:endParaRPr>
                    </a:p>
                  </a:txBody>
                  <a:tcPr marL="0" marR="0" marT="0" marB="0" anchor="ctr"/>
                </a:tc>
              </a:tr>
            </a:tbl>
          </a:graphicData>
        </a:graphic>
      </p:graphicFrame>
      <p:sp>
        <p:nvSpPr>
          <p:cNvPr id="7" name="Dikdörtgen 6"/>
          <p:cNvSpPr/>
          <p:nvPr/>
        </p:nvSpPr>
        <p:spPr>
          <a:xfrm>
            <a:off x="1403648" y="260648"/>
            <a:ext cx="7560840" cy="432048"/>
          </a:xfrm>
          <a:prstGeom prst="rect">
            <a:avLst/>
          </a:prstGeom>
          <a:no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8" name="Dikdörtgen 7"/>
          <p:cNvSpPr/>
          <p:nvPr/>
        </p:nvSpPr>
        <p:spPr>
          <a:xfrm>
            <a:off x="1403648" y="5445224"/>
            <a:ext cx="7560840" cy="432048"/>
          </a:xfrm>
          <a:prstGeom prst="rect">
            <a:avLst/>
          </a:prstGeom>
          <a:no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Dikdörtgen 8"/>
          <p:cNvSpPr/>
          <p:nvPr/>
        </p:nvSpPr>
        <p:spPr>
          <a:xfrm>
            <a:off x="1405864" y="6021288"/>
            <a:ext cx="7560840" cy="432048"/>
          </a:xfrm>
          <a:prstGeom prst="rect">
            <a:avLst/>
          </a:prstGeom>
          <a:no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072941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05774142"/>
              </p:ext>
            </p:extLst>
          </p:nvPr>
        </p:nvGraphicFramePr>
        <p:xfrm>
          <a:off x="467544" y="1052736"/>
          <a:ext cx="8075244" cy="3447992"/>
        </p:xfrm>
        <a:graphic>
          <a:graphicData uri="http://schemas.openxmlformats.org/drawingml/2006/table">
            <a:tbl>
              <a:tblPr firstRow="1" firstCol="1" bandRow="1">
                <a:tableStyleId>{3B4B98B0-60AC-42C2-AFA5-B58CD77FA1E5}</a:tableStyleId>
              </a:tblPr>
              <a:tblGrid>
                <a:gridCol w="1345874"/>
                <a:gridCol w="1345874"/>
                <a:gridCol w="1345874"/>
                <a:gridCol w="1345874"/>
                <a:gridCol w="1345874"/>
                <a:gridCol w="1345874"/>
              </a:tblGrid>
              <a:tr h="500323">
                <a:tc rowSpan="2" gridSpan="3">
                  <a:txBody>
                    <a:bodyPr/>
                    <a:lstStyle/>
                    <a:p>
                      <a:pPr>
                        <a:lnSpc>
                          <a:spcPct val="115000"/>
                        </a:lnSpc>
                        <a:spcAft>
                          <a:spcPts val="0"/>
                        </a:spcAft>
                      </a:pPr>
                      <a:r>
                        <a:rPr lang="tr-TR" sz="1800" dirty="0">
                          <a:effectLst/>
                        </a:rPr>
                        <a:t> </a:t>
                      </a:r>
                      <a:endParaRPr lang="en-US" sz="1800" dirty="0">
                        <a:effectLst/>
                      </a:endParaRPr>
                    </a:p>
                    <a:p>
                      <a:pPr>
                        <a:lnSpc>
                          <a:spcPct val="115000"/>
                        </a:lnSpc>
                        <a:spcAft>
                          <a:spcPts val="0"/>
                        </a:spcAft>
                      </a:pPr>
                      <a:r>
                        <a:rPr lang="tr-TR" sz="1800" dirty="0">
                          <a:effectLst/>
                        </a:rPr>
                        <a:t> </a:t>
                      </a:r>
                      <a:endParaRPr lang="en-US" sz="1800" dirty="0">
                        <a:effectLst/>
                      </a:endParaRPr>
                    </a:p>
                    <a:p>
                      <a:pPr>
                        <a:lnSpc>
                          <a:spcPct val="115000"/>
                        </a:lnSpc>
                        <a:spcAft>
                          <a:spcPts val="0"/>
                        </a:spcAft>
                      </a:pPr>
                      <a:r>
                        <a:rPr lang="tr-TR" sz="1800" dirty="0">
                          <a:effectLst/>
                        </a:rPr>
                        <a:t> </a:t>
                      </a:r>
                      <a:endParaRPr lang="en-US" sz="1800" dirty="0">
                        <a:effectLst/>
                      </a:endParaRPr>
                    </a:p>
                    <a:p>
                      <a:pPr>
                        <a:lnSpc>
                          <a:spcPct val="115000"/>
                        </a:lnSpc>
                        <a:spcAft>
                          <a:spcPts val="0"/>
                        </a:spcAft>
                      </a:pPr>
                      <a:r>
                        <a:rPr lang="tr-TR" sz="1800" dirty="0">
                          <a:effectLst/>
                        </a:rPr>
                        <a:t> </a:t>
                      </a:r>
                      <a:endParaRPr lang="en-US" sz="1800" dirty="0">
                        <a:effectLst/>
                      </a:endParaRPr>
                    </a:p>
                    <a:p>
                      <a:pPr>
                        <a:lnSpc>
                          <a:spcPct val="115000"/>
                        </a:lnSpc>
                        <a:spcAft>
                          <a:spcPts val="0"/>
                        </a:spcAft>
                      </a:pPr>
                      <a:r>
                        <a:rPr lang="tr-TR" sz="1800" dirty="0">
                          <a:effectLst/>
                        </a:rPr>
                        <a:t> </a:t>
                      </a:r>
                      <a:endParaRPr lang="en-US" sz="1800" dirty="0">
                        <a:effectLst/>
                      </a:endParaRPr>
                    </a:p>
                    <a:p>
                      <a:pPr>
                        <a:lnSpc>
                          <a:spcPct val="115000"/>
                        </a:lnSpc>
                        <a:spcAft>
                          <a:spcPts val="0"/>
                        </a:spcAft>
                      </a:pPr>
                      <a:r>
                        <a:rPr lang="tr-TR" sz="1800" dirty="0">
                          <a:effectLst/>
                        </a:rPr>
                        <a:t> </a:t>
                      </a:r>
                      <a:endParaRPr lang="en-US" sz="1800" dirty="0">
                        <a:effectLst/>
                        <a:latin typeface="Times New Roman"/>
                        <a:ea typeface="Times New Roman"/>
                      </a:endParaRPr>
                    </a:p>
                  </a:txBody>
                  <a:tcPr marL="19050" marR="19050" marT="19050" marB="19050"/>
                </a:tc>
                <a:tc rowSpan="2" hMerge="1">
                  <a:txBody>
                    <a:bodyPr/>
                    <a:lstStyle/>
                    <a:p>
                      <a:pPr>
                        <a:lnSpc>
                          <a:spcPct val="115000"/>
                        </a:lnSpc>
                        <a:spcAft>
                          <a:spcPts val="0"/>
                        </a:spcAft>
                      </a:pPr>
                      <a:endParaRPr lang="en-US" sz="1800" dirty="0">
                        <a:effectLst/>
                        <a:latin typeface="Times New Roman"/>
                        <a:ea typeface="Times New Roman"/>
                      </a:endParaRPr>
                    </a:p>
                  </a:txBody>
                  <a:tcPr marL="19050" marR="19050" marT="19050" marB="19050"/>
                </a:tc>
                <a:tc rowSpan="2" hMerge="1">
                  <a:txBody>
                    <a:bodyPr/>
                    <a:lstStyle/>
                    <a:p>
                      <a:pPr>
                        <a:lnSpc>
                          <a:spcPct val="115000"/>
                        </a:lnSpc>
                        <a:spcAft>
                          <a:spcPts val="0"/>
                        </a:spcAft>
                      </a:pPr>
                      <a:endParaRPr lang="en-US" sz="1800">
                        <a:effectLst/>
                        <a:latin typeface="Times New Roman"/>
                        <a:ea typeface="Times New Roman"/>
                      </a:endParaRPr>
                    </a:p>
                  </a:txBody>
                  <a:tcPr marL="19050" marR="19050" marT="19050" marB="19050"/>
                </a:tc>
                <a:tc gridSpan="3">
                  <a:txBody>
                    <a:bodyPr/>
                    <a:lstStyle/>
                    <a:p>
                      <a:pPr algn="ctr">
                        <a:lnSpc>
                          <a:spcPts val="1600"/>
                        </a:lnSpc>
                        <a:spcAft>
                          <a:spcPts val="0"/>
                        </a:spcAft>
                      </a:pPr>
                      <a:r>
                        <a:rPr lang="tr-TR" sz="1800" dirty="0">
                          <a:effectLst/>
                        </a:rPr>
                        <a:t>Animasyonlu eğitim fizik laboratuvar deneyi için gereklidir</a:t>
                      </a:r>
                      <a:endParaRPr lang="en-US" sz="1800" dirty="0">
                        <a:effectLst/>
                        <a:latin typeface="Times New Roman"/>
                        <a:ea typeface="Times New Roman"/>
                      </a:endParaRPr>
                    </a:p>
                  </a:txBody>
                  <a:tcPr marL="19050" marR="19050" marT="19050" marB="19050" anchor="ctr"/>
                </a:tc>
                <a:tc hMerge="1">
                  <a:txBody>
                    <a:bodyPr/>
                    <a:lstStyle/>
                    <a:p>
                      <a:endParaRPr lang="en-US"/>
                    </a:p>
                  </a:txBody>
                  <a:tcPr/>
                </a:tc>
                <a:tc hMerge="1">
                  <a:txBody>
                    <a:bodyPr/>
                    <a:lstStyle/>
                    <a:p>
                      <a:endParaRPr lang="en-US"/>
                    </a:p>
                  </a:txBody>
                  <a:tcPr/>
                </a:tc>
              </a:tr>
              <a:tr h="1366970">
                <a:tc gridSpan="3" vMerge="1">
                  <a:txBody>
                    <a:bodyPr/>
                    <a:lstStyle/>
                    <a:p>
                      <a:pPr>
                        <a:lnSpc>
                          <a:spcPct val="115000"/>
                        </a:lnSpc>
                        <a:spcAft>
                          <a:spcPts val="0"/>
                        </a:spcAft>
                      </a:pPr>
                      <a:endParaRPr lang="en-US" sz="1800">
                        <a:effectLst/>
                        <a:latin typeface="Times New Roman"/>
                        <a:ea typeface="Times New Roman"/>
                      </a:endParaRPr>
                    </a:p>
                  </a:txBody>
                  <a:tcPr marL="19050" marR="19050" marT="19050" marB="19050"/>
                </a:tc>
                <a:tc hMerge="1" vMerge="1">
                  <a:txBody>
                    <a:bodyPr/>
                    <a:lstStyle/>
                    <a:p>
                      <a:pPr>
                        <a:lnSpc>
                          <a:spcPct val="115000"/>
                        </a:lnSpc>
                        <a:spcAft>
                          <a:spcPts val="0"/>
                        </a:spcAft>
                      </a:pPr>
                      <a:endParaRPr lang="en-US" sz="1800" dirty="0">
                        <a:effectLst/>
                        <a:latin typeface="Times New Roman"/>
                        <a:ea typeface="Times New Roman"/>
                      </a:endParaRPr>
                    </a:p>
                  </a:txBody>
                  <a:tcPr marL="19050" marR="19050" marT="19050" marB="19050"/>
                </a:tc>
                <a:tc hMerge="1" vMerge="1">
                  <a:txBody>
                    <a:bodyPr/>
                    <a:lstStyle/>
                    <a:p>
                      <a:pPr>
                        <a:lnSpc>
                          <a:spcPct val="115000"/>
                        </a:lnSpc>
                        <a:spcAft>
                          <a:spcPts val="0"/>
                        </a:spcAft>
                      </a:pPr>
                      <a:endParaRPr lang="en-US" sz="1800" dirty="0">
                        <a:effectLst/>
                        <a:latin typeface="Times New Roman"/>
                        <a:ea typeface="Times New Roman"/>
                      </a:endParaRPr>
                    </a:p>
                  </a:txBody>
                  <a:tcPr marL="19050" marR="19050" marT="19050" marB="19050"/>
                </a:tc>
                <a:tc>
                  <a:txBody>
                    <a:bodyPr/>
                    <a:lstStyle/>
                    <a:p>
                      <a:pPr algn="ctr">
                        <a:lnSpc>
                          <a:spcPts val="1600"/>
                        </a:lnSpc>
                        <a:spcAft>
                          <a:spcPts val="0"/>
                        </a:spcAft>
                      </a:pPr>
                      <a:r>
                        <a:rPr lang="tr-TR" sz="1800" dirty="0">
                          <a:effectLst/>
                        </a:rPr>
                        <a:t>Kesinlikle </a:t>
                      </a:r>
                      <a:r>
                        <a:rPr lang="tr-TR" sz="1800" dirty="0" err="1">
                          <a:effectLst/>
                        </a:rPr>
                        <a:t>Katilmiyorum</a:t>
                      </a:r>
                      <a:endParaRPr lang="en-US" sz="18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err="1">
                          <a:effectLst/>
                        </a:rPr>
                        <a:t>Kararsizim</a:t>
                      </a:r>
                      <a:endParaRPr lang="en-US" sz="18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Kesinlikle </a:t>
                      </a:r>
                      <a:r>
                        <a:rPr lang="tr-TR" sz="1800" dirty="0" err="1">
                          <a:effectLst/>
                        </a:rPr>
                        <a:t>Katiliyorum</a:t>
                      </a:r>
                      <a:endParaRPr lang="en-US" sz="1800" dirty="0">
                        <a:effectLst/>
                        <a:latin typeface="Times New Roman"/>
                        <a:ea typeface="Times New Roman"/>
                      </a:endParaRPr>
                    </a:p>
                  </a:txBody>
                  <a:tcPr marL="19050" marR="19050" marT="19050" marB="19050" anchor="ctr"/>
                </a:tc>
              </a:tr>
              <a:tr h="258219">
                <a:tc rowSpan="4">
                  <a:txBody>
                    <a:bodyPr/>
                    <a:lstStyle/>
                    <a:p>
                      <a:pPr>
                        <a:lnSpc>
                          <a:spcPts val="1600"/>
                        </a:lnSpc>
                        <a:spcAft>
                          <a:spcPts val="0"/>
                        </a:spcAft>
                      </a:pPr>
                      <a:r>
                        <a:rPr lang="tr-TR" sz="1800">
                          <a:effectLst/>
                        </a:rPr>
                        <a:t>Cinsiyet</a:t>
                      </a:r>
                      <a:endParaRPr lang="en-US" sz="1800">
                        <a:effectLst/>
                        <a:latin typeface="Times New Roman"/>
                        <a:ea typeface="Times New Roman"/>
                      </a:endParaRPr>
                    </a:p>
                  </a:txBody>
                  <a:tcPr marL="19050" marR="19050" marT="19050" marB="19050" anchor="ctr"/>
                </a:tc>
                <a:tc rowSpan="2">
                  <a:txBody>
                    <a:bodyPr/>
                    <a:lstStyle/>
                    <a:p>
                      <a:pPr>
                        <a:lnSpc>
                          <a:spcPts val="1600"/>
                        </a:lnSpc>
                        <a:spcAft>
                          <a:spcPts val="0"/>
                        </a:spcAft>
                      </a:pPr>
                      <a:r>
                        <a:rPr lang="tr-TR" sz="1800">
                          <a:effectLst/>
                        </a:rPr>
                        <a:t>Bay</a:t>
                      </a:r>
                      <a:endParaRPr lang="en-US" sz="1800">
                        <a:effectLst/>
                        <a:latin typeface="Times New Roman"/>
                        <a:ea typeface="Times New Roman"/>
                      </a:endParaRPr>
                    </a:p>
                  </a:txBody>
                  <a:tcPr marL="19050" marR="19050" marT="19050" marB="19050" anchor="ctr"/>
                </a:tc>
                <a:tc>
                  <a:txBody>
                    <a:bodyPr/>
                    <a:lstStyle/>
                    <a:p>
                      <a:pPr>
                        <a:lnSpc>
                          <a:spcPts val="1600"/>
                        </a:lnSpc>
                        <a:spcAft>
                          <a:spcPts val="0"/>
                        </a:spcAft>
                      </a:pPr>
                      <a:r>
                        <a:rPr lang="tr-TR" sz="1800">
                          <a:effectLst/>
                        </a:rPr>
                        <a:t>Sayı</a:t>
                      </a:r>
                      <a:endParaRPr lang="en-US" sz="180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2</a:t>
                      </a:r>
                      <a:endParaRPr lang="en-US" sz="18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1</a:t>
                      </a:r>
                      <a:endParaRPr lang="en-US" sz="18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10</a:t>
                      </a:r>
                      <a:endParaRPr lang="en-US" sz="1800" dirty="0">
                        <a:effectLst/>
                        <a:latin typeface="Times New Roman"/>
                        <a:ea typeface="Times New Roman"/>
                      </a:endParaRPr>
                    </a:p>
                  </a:txBody>
                  <a:tcPr marL="19050" marR="19050" marT="19050" marB="19050" anchor="ctr"/>
                </a:tc>
              </a:tr>
              <a:tr h="500323">
                <a:tc vMerge="1">
                  <a:txBody>
                    <a:bodyPr/>
                    <a:lstStyle/>
                    <a:p>
                      <a:endParaRPr lang="en-US"/>
                    </a:p>
                  </a:txBody>
                  <a:tcPr/>
                </a:tc>
                <a:tc vMerge="1">
                  <a:txBody>
                    <a:bodyPr/>
                    <a:lstStyle/>
                    <a:p>
                      <a:endParaRPr lang="en-US"/>
                    </a:p>
                  </a:txBody>
                  <a:tcPr/>
                </a:tc>
                <a:tc>
                  <a:txBody>
                    <a:bodyPr/>
                    <a:lstStyle/>
                    <a:p>
                      <a:pPr>
                        <a:lnSpc>
                          <a:spcPts val="1600"/>
                        </a:lnSpc>
                        <a:spcAft>
                          <a:spcPts val="0"/>
                        </a:spcAft>
                      </a:pPr>
                      <a:r>
                        <a:rPr lang="tr-TR" sz="1800">
                          <a:effectLst/>
                        </a:rPr>
                        <a:t>% Cinsiyet içerisinde</a:t>
                      </a:r>
                      <a:endParaRPr lang="en-US" sz="180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15.4%</a:t>
                      </a:r>
                      <a:endParaRPr lang="en-US" sz="18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7.7%</a:t>
                      </a:r>
                      <a:endParaRPr lang="en-US" sz="18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76.9%</a:t>
                      </a:r>
                      <a:endParaRPr lang="en-US" sz="1800" dirty="0">
                        <a:effectLst/>
                        <a:latin typeface="Times New Roman"/>
                        <a:ea typeface="Times New Roman"/>
                      </a:endParaRPr>
                    </a:p>
                  </a:txBody>
                  <a:tcPr marL="19050" marR="19050" marT="19050" marB="19050" anchor="ctr"/>
                </a:tc>
              </a:tr>
              <a:tr h="258219">
                <a:tc vMerge="1">
                  <a:txBody>
                    <a:bodyPr/>
                    <a:lstStyle/>
                    <a:p>
                      <a:endParaRPr lang="en-US"/>
                    </a:p>
                  </a:txBody>
                  <a:tcPr/>
                </a:tc>
                <a:tc rowSpan="2">
                  <a:txBody>
                    <a:bodyPr/>
                    <a:lstStyle/>
                    <a:p>
                      <a:pPr>
                        <a:lnSpc>
                          <a:spcPts val="1600"/>
                        </a:lnSpc>
                        <a:spcAft>
                          <a:spcPts val="0"/>
                        </a:spcAft>
                      </a:pPr>
                      <a:r>
                        <a:rPr lang="tr-TR" sz="1800" dirty="0">
                          <a:effectLst/>
                        </a:rPr>
                        <a:t>Bayan</a:t>
                      </a:r>
                      <a:endParaRPr lang="en-US" sz="1800" dirty="0">
                        <a:effectLst/>
                        <a:latin typeface="Times New Roman"/>
                        <a:ea typeface="Times New Roman"/>
                      </a:endParaRPr>
                    </a:p>
                  </a:txBody>
                  <a:tcPr marL="19050" marR="19050" marT="19050" marB="19050" anchor="ctr"/>
                </a:tc>
                <a:tc>
                  <a:txBody>
                    <a:bodyPr/>
                    <a:lstStyle/>
                    <a:p>
                      <a:pPr>
                        <a:lnSpc>
                          <a:spcPts val="1600"/>
                        </a:lnSpc>
                        <a:spcAft>
                          <a:spcPts val="0"/>
                        </a:spcAft>
                      </a:pPr>
                      <a:r>
                        <a:rPr lang="tr-TR" sz="1800">
                          <a:effectLst/>
                        </a:rPr>
                        <a:t>Sayı</a:t>
                      </a:r>
                      <a:endParaRPr lang="en-US" sz="180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2</a:t>
                      </a:r>
                      <a:endParaRPr lang="en-US" sz="18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0</a:t>
                      </a:r>
                      <a:endParaRPr lang="en-US" sz="18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15</a:t>
                      </a:r>
                      <a:endParaRPr lang="en-US" sz="1800" dirty="0">
                        <a:effectLst/>
                        <a:latin typeface="Times New Roman"/>
                        <a:ea typeface="Times New Roman"/>
                      </a:endParaRPr>
                    </a:p>
                  </a:txBody>
                  <a:tcPr marL="19050" marR="19050" marT="19050" marB="19050" anchor="ctr"/>
                </a:tc>
              </a:tr>
              <a:tr h="500323">
                <a:tc vMerge="1">
                  <a:txBody>
                    <a:bodyPr/>
                    <a:lstStyle/>
                    <a:p>
                      <a:endParaRPr lang="en-US"/>
                    </a:p>
                  </a:txBody>
                  <a:tcPr/>
                </a:tc>
                <a:tc vMerge="1">
                  <a:txBody>
                    <a:bodyPr/>
                    <a:lstStyle/>
                    <a:p>
                      <a:endParaRPr lang="en-US"/>
                    </a:p>
                  </a:txBody>
                  <a:tcPr/>
                </a:tc>
                <a:tc>
                  <a:txBody>
                    <a:bodyPr/>
                    <a:lstStyle/>
                    <a:p>
                      <a:pPr>
                        <a:lnSpc>
                          <a:spcPts val="1600"/>
                        </a:lnSpc>
                        <a:spcAft>
                          <a:spcPts val="0"/>
                        </a:spcAft>
                      </a:pPr>
                      <a:r>
                        <a:rPr lang="tr-TR" sz="1800">
                          <a:effectLst/>
                        </a:rPr>
                        <a:t>% Cinsiyet içerisinde</a:t>
                      </a:r>
                      <a:endParaRPr lang="en-US" sz="180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a:effectLst/>
                        </a:rPr>
                        <a:t>11.8%</a:t>
                      </a:r>
                      <a:endParaRPr lang="en-US" sz="180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a:effectLst/>
                        </a:rPr>
                        <a:t>.0%</a:t>
                      </a:r>
                      <a:endParaRPr lang="en-US" sz="180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1800" dirty="0">
                          <a:effectLst/>
                        </a:rPr>
                        <a:t>88.2%</a:t>
                      </a:r>
                      <a:endParaRPr lang="en-US" sz="1800" dirty="0">
                        <a:effectLst/>
                        <a:latin typeface="Times New Roman"/>
                        <a:ea typeface="Times New Roman"/>
                      </a:endParaRPr>
                    </a:p>
                  </a:txBody>
                  <a:tcPr marL="19050" marR="19050" marT="19050" marB="19050" anchor="ctr"/>
                </a:tc>
              </a:tr>
            </a:tbl>
          </a:graphicData>
        </a:graphic>
      </p:graphicFrame>
      <p:sp>
        <p:nvSpPr>
          <p:cNvPr id="3" name="Metin kutusu 2"/>
          <p:cNvSpPr txBox="1"/>
          <p:nvPr/>
        </p:nvSpPr>
        <p:spPr>
          <a:xfrm>
            <a:off x="467544" y="332656"/>
            <a:ext cx="4176464" cy="461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2400" b="1" dirty="0"/>
              <a:t>Anket </a:t>
            </a:r>
            <a:r>
              <a:rPr lang="tr-TR" sz="2400" b="1" dirty="0" smtClean="0"/>
              <a:t>Sorusu </a:t>
            </a:r>
            <a:r>
              <a:rPr lang="tr-TR" sz="2400" b="1" dirty="0"/>
              <a:t>ile </a:t>
            </a:r>
            <a:r>
              <a:rPr lang="tr-TR" sz="2400" b="1" dirty="0" smtClean="0"/>
              <a:t>Cinsiyet İlişkisi</a:t>
            </a:r>
            <a:endParaRPr lang="en-US" dirty="0"/>
          </a:p>
        </p:txBody>
      </p:sp>
      <p:graphicFrame>
        <p:nvGraphicFramePr>
          <p:cNvPr id="4" name="Tablo 3"/>
          <p:cNvGraphicFramePr>
            <a:graphicFrameLocks noGrp="1"/>
          </p:cNvGraphicFramePr>
          <p:nvPr>
            <p:extLst>
              <p:ext uri="{D42A27DB-BD31-4B8C-83A1-F6EECF244321}">
                <p14:modId xmlns:p14="http://schemas.microsoft.com/office/powerpoint/2010/main" val="3982087551"/>
              </p:ext>
            </p:extLst>
          </p:nvPr>
        </p:nvGraphicFramePr>
        <p:xfrm>
          <a:off x="467544" y="5157192"/>
          <a:ext cx="8064896" cy="1224136"/>
        </p:xfrm>
        <a:graphic>
          <a:graphicData uri="http://schemas.openxmlformats.org/drawingml/2006/table">
            <a:tbl>
              <a:tblPr>
                <a:tableStyleId>{B301B821-A1FF-4177-AEE7-76D212191A09}</a:tableStyleId>
              </a:tblPr>
              <a:tblGrid>
                <a:gridCol w="2780776"/>
                <a:gridCol w="1264577"/>
                <a:gridCol w="437116"/>
                <a:gridCol w="3582427"/>
              </a:tblGrid>
              <a:tr h="612068">
                <a:tc>
                  <a:txBody>
                    <a:bodyPr/>
                    <a:lstStyle/>
                    <a:p>
                      <a:pPr>
                        <a:spcAft>
                          <a:spcPts val="0"/>
                        </a:spcAft>
                      </a:pPr>
                      <a:r>
                        <a:rPr lang="tr-TR" sz="2400" dirty="0">
                          <a:effectLst/>
                        </a:rPr>
                        <a:t> </a:t>
                      </a:r>
                      <a:endParaRPr lang="en-US" sz="2400" dirty="0">
                        <a:effectLst/>
                        <a:latin typeface="Times New Roman"/>
                        <a:ea typeface="Times New Roman"/>
                      </a:endParaRPr>
                    </a:p>
                  </a:txBody>
                  <a:tcPr marL="19050" marR="19050" marT="19050" marB="19050"/>
                </a:tc>
                <a:tc>
                  <a:txBody>
                    <a:bodyPr/>
                    <a:lstStyle/>
                    <a:p>
                      <a:pPr algn="ctr">
                        <a:lnSpc>
                          <a:spcPts val="1600"/>
                        </a:lnSpc>
                        <a:spcAft>
                          <a:spcPts val="0"/>
                        </a:spcAft>
                      </a:pPr>
                      <a:r>
                        <a:rPr lang="tr-TR" sz="2400" dirty="0" smtClean="0">
                          <a:effectLst/>
                        </a:rPr>
                        <a:t>Değer</a:t>
                      </a:r>
                      <a:endParaRPr lang="en-US" sz="24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2400" dirty="0" err="1">
                          <a:effectLst/>
                        </a:rPr>
                        <a:t>df</a:t>
                      </a:r>
                      <a:endParaRPr lang="en-US" sz="24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2400" dirty="0" err="1" smtClean="0">
                          <a:effectLst/>
                        </a:rPr>
                        <a:t>Asymp</a:t>
                      </a:r>
                      <a:r>
                        <a:rPr lang="tr-TR" sz="2400" dirty="0" smtClean="0">
                          <a:effectLst/>
                        </a:rPr>
                        <a:t>. </a:t>
                      </a:r>
                      <a:r>
                        <a:rPr lang="tr-TR" sz="2400" dirty="0" err="1" smtClean="0">
                          <a:effectLst/>
                        </a:rPr>
                        <a:t>Sign</a:t>
                      </a:r>
                      <a:r>
                        <a:rPr lang="tr-TR" sz="2400" dirty="0" smtClean="0">
                          <a:effectLst/>
                        </a:rPr>
                        <a:t>. (2-sided)</a:t>
                      </a:r>
                      <a:endParaRPr lang="en-US" sz="2400" dirty="0">
                        <a:effectLst/>
                        <a:latin typeface="Times New Roman"/>
                        <a:ea typeface="Times New Roman"/>
                      </a:endParaRPr>
                    </a:p>
                  </a:txBody>
                  <a:tcPr marL="19050" marR="19050" marT="19050" marB="19050" anchor="ctr"/>
                </a:tc>
              </a:tr>
              <a:tr h="612068">
                <a:tc>
                  <a:txBody>
                    <a:bodyPr/>
                    <a:lstStyle/>
                    <a:p>
                      <a:pPr>
                        <a:lnSpc>
                          <a:spcPts val="1600"/>
                        </a:lnSpc>
                        <a:spcAft>
                          <a:spcPts val="0"/>
                        </a:spcAft>
                      </a:pPr>
                      <a:r>
                        <a:rPr lang="tr-TR" sz="2400">
                          <a:effectLst/>
                        </a:rPr>
                        <a:t>Pearson Ki-Kare</a:t>
                      </a:r>
                      <a:endParaRPr lang="en-US" sz="240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2400" dirty="0">
                          <a:effectLst/>
                        </a:rPr>
                        <a:t>1.493</a:t>
                      </a:r>
                      <a:endParaRPr lang="en-US" sz="24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2400" dirty="0">
                          <a:effectLst/>
                        </a:rPr>
                        <a:t>2</a:t>
                      </a:r>
                      <a:endParaRPr lang="en-US" sz="2400" dirty="0">
                        <a:effectLst/>
                        <a:latin typeface="Times New Roman"/>
                        <a:ea typeface="Times New Roman"/>
                      </a:endParaRPr>
                    </a:p>
                  </a:txBody>
                  <a:tcPr marL="19050" marR="19050" marT="19050" marB="19050" anchor="ctr"/>
                </a:tc>
                <a:tc>
                  <a:txBody>
                    <a:bodyPr/>
                    <a:lstStyle/>
                    <a:p>
                      <a:pPr algn="ctr">
                        <a:lnSpc>
                          <a:spcPts val="1600"/>
                        </a:lnSpc>
                        <a:spcAft>
                          <a:spcPts val="0"/>
                        </a:spcAft>
                      </a:pPr>
                      <a:r>
                        <a:rPr lang="tr-TR" sz="2400" dirty="0">
                          <a:effectLst/>
                        </a:rPr>
                        <a:t>.474</a:t>
                      </a:r>
                      <a:endParaRPr lang="en-US" sz="2400" dirty="0">
                        <a:effectLst/>
                        <a:latin typeface="Times New Roman"/>
                        <a:ea typeface="Times New Roman"/>
                      </a:endParaRPr>
                    </a:p>
                  </a:txBody>
                  <a:tcPr marL="19050" marR="19050" marT="19050" marB="19050" anchor="ctr"/>
                </a:tc>
              </a:tr>
            </a:tbl>
          </a:graphicData>
        </a:graphic>
      </p:graphicFrame>
      <p:sp>
        <p:nvSpPr>
          <p:cNvPr id="5" name="Metin kutusu 4"/>
          <p:cNvSpPr txBox="1"/>
          <p:nvPr/>
        </p:nvSpPr>
        <p:spPr>
          <a:xfrm>
            <a:off x="467544" y="4581128"/>
            <a:ext cx="3960440" cy="40011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2000" b="1" dirty="0" err="1" smtClean="0"/>
              <a:t>Pearson</a:t>
            </a:r>
            <a:r>
              <a:rPr lang="tr-TR" sz="2000" b="1" dirty="0" smtClean="0"/>
              <a:t> Ki-kare Test Sonucu</a:t>
            </a:r>
            <a:endParaRPr lang="en-US" sz="2000" b="1" dirty="0"/>
          </a:p>
        </p:txBody>
      </p:sp>
      <p:sp>
        <p:nvSpPr>
          <p:cNvPr id="6" name="Dikdörtgen 5"/>
          <p:cNvSpPr/>
          <p:nvPr/>
        </p:nvSpPr>
        <p:spPr>
          <a:xfrm>
            <a:off x="6084168" y="5805264"/>
            <a:ext cx="1296144" cy="5040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etin kutusu 8"/>
          <p:cNvSpPr txBox="1"/>
          <p:nvPr/>
        </p:nvSpPr>
        <p:spPr>
          <a:xfrm>
            <a:off x="4644008" y="6488668"/>
            <a:ext cx="4032448"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b="1" dirty="0" smtClean="0"/>
              <a:t>p&gt;0.05  olduğundan anlamlı fark yoktur.</a:t>
            </a:r>
            <a:endParaRPr lang="en-US" b="1" dirty="0"/>
          </a:p>
        </p:txBody>
      </p:sp>
    </p:spTree>
    <p:extLst>
      <p:ext uri="{BB962C8B-B14F-4D97-AF65-F5344CB8AC3E}">
        <p14:creationId xmlns:p14="http://schemas.microsoft.com/office/powerpoint/2010/main" val="2752048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Bileşik">
  <a:themeElements>
    <a:clrScheme name="Bileşik">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Bileşik">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leşik">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107</TotalTime>
  <Words>646</Words>
  <Application>Microsoft Office PowerPoint</Application>
  <PresentationFormat>Ekran Gösterisi (4:3)</PresentationFormat>
  <Paragraphs>176</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Bileşik</vt:lpstr>
      <vt:lpstr>Animasyon Destekli Fizik Laboratuvarı Eğitiminde Öğrencilerin Tutumunun İncelenmesi</vt:lpstr>
      <vt:lpstr>Fizik laboratuvar deneylerini yapan öğrencilerin deney sonuçlarını yorumlamadaki eksiklikler dikkat çekmektedir. Eksiklikleri gidermek için, uygun eğitim-öğretim stratejileri belirlemek önemlidir. Bu çalışmada, mekanik fizik laboratuvarı deneylerine başlama, deneyi tamamlama ve alınan verileri yorumlama kabiliyeti üzerinde, deneyden önce animasyon gösteriminin öğrenci başarısı üzerine etkisi ve öğrencinin animasyon destekli mekanik fizik laboratuvarı eğitimi üzerine tutumu araştırılmıştır.  </vt:lpstr>
      <vt:lpstr> Çalışma grubu,  Mehmet Akif Ersoy Üniversitesi Eğitim Fakültesi Fen Bilgisi Öğretmenliği bölümüne kayıtlı 13 bay ve 17 bayan olmak üzere toplam 30 öğrenciden meydana gelmektedir.</vt:lpstr>
      <vt:lpstr> Çalışmada 30 öğrenciye Mehmet Akif Ersoy Üniversitesi Eğitim Fakültesi Fen Bilgisi Öğretmenliği bölümünde verilen Laboratuvar Derslerinde Animasyonla Eğitim Konusunda Öğrenci Tutumlarını ölçmek amacıyla anket uygulanmıştır. Newton’un hareket yasalarının öğretilmesi için hazırlanan animasyonlarla bilgisayar destekli bir eğitim modeli uygulanarak öğrencinin tutumu araştırılmıştır. Animasyon destekli ortamda öğrenciler, deneyleri öğretmenin gözetiminde gruplar halinde yapmışlardır.</vt:lpstr>
      <vt:lpstr>Tutum ölçeğinin güvenilirliği (Cronbach's Alpha) 0,756 olarak tespit edilen anketin 10 soru ile öğrenciler tarafından değerlendirilmiştir. Anketteki sorular için 5 seçenekli (1=Kesinlikle Katılmıyorum, 2=Katılmıyorum, 3=Kararsızım, 4=Katılıyorum, 5=Kesinlikle Katılıyorum) Likert ölçeği kullanılmıştır. Ankete ilaveten cinsiyet, bilgisayar kullanım düzeyi, yaş demografik bilgileri de öğrencilere sorulmuştur.   </vt:lpstr>
      <vt:lpstr>Anketten elde edilen veriler SPSS 17.0 programına aktarılmıştır. Bu verilerin analizinde betimlemeli istatistik (ortalama, standart sapma) genel değerlendirme yapmak için kullanılmıştır. Ki-kare testi ile öğrencilerin cinsiyetleri ile anket sorularına verilen cevaplar arasında anlamlı bir fark olup olmadığı araştırılmıştır. Aynı zamanda korelasyon analizi ile anket sorularına verilen cevaplar arasındaki ilişkinin derecesi ve yönü (pozitif, negatif) ölçülmektedir.    </vt:lpstr>
      <vt:lpstr>Kesinlikle Katılmıyorum ve Kesinlikle Katılıyorum cevaplarının yüzde değerlerinin yüksek olmasından, öğrencilerin ölçek soruları hakkında kesin düşüncelere sahip olduğu sonucu çıkartılabilir. </vt:lpstr>
      <vt:lpstr> </vt:lpstr>
      <vt:lpstr>PowerPoint Sunusu</vt:lpstr>
      <vt:lpstr>PowerPoint Sunusu</vt:lpstr>
      <vt:lpstr>PowerPoint Sunusu</vt:lpstr>
      <vt:lpstr>Teşekkür Ederim…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Animasyon Destekli Fizik Eğitiminde Öğrencilerin Tutumunun İncelenmesi</dc:title>
  <dc:creator>NimetISIK</dc:creator>
  <cp:lastModifiedBy>HP_3</cp:lastModifiedBy>
  <cp:revision>23</cp:revision>
  <dcterms:created xsi:type="dcterms:W3CDTF">2015-02-01T17:27:08Z</dcterms:created>
  <dcterms:modified xsi:type="dcterms:W3CDTF">2015-12-29T09:29:40Z</dcterms:modified>
</cp:coreProperties>
</file>