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2"/>
  </p:notesMasterIdLst>
  <p:sldIdLst>
    <p:sldId id="256" r:id="rId2"/>
    <p:sldId id="257" r:id="rId3"/>
    <p:sldId id="258" r:id="rId4"/>
    <p:sldId id="283" r:id="rId5"/>
    <p:sldId id="259" r:id="rId6"/>
    <p:sldId id="284" r:id="rId7"/>
    <p:sldId id="260" r:id="rId8"/>
    <p:sldId id="261" r:id="rId9"/>
    <p:sldId id="262" r:id="rId10"/>
    <p:sldId id="263" r:id="rId11"/>
    <p:sldId id="264" r:id="rId12"/>
    <p:sldId id="28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5" r:id="rId24"/>
    <p:sldId id="277" r:id="rId25"/>
    <p:sldId id="278" r:id="rId26"/>
    <p:sldId id="279" r:id="rId27"/>
    <p:sldId id="280" r:id="rId28"/>
    <p:sldId id="281" r:id="rId29"/>
    <p:sldId id="282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MRE\Desktop\New%20Microsoft%20Excel%20Work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0392825896762902E-2"/>
          <c:y val="3.3184972641131724E-2"/>
          <c:w val="0.53085239345081869"/>
          <c:h val="0.89055785399706389"/>
        </c:manualLayout>
      </c:layout>
      <c:barChart>
        <c:barDir val="col"/>
        <c:grouping val="clustered"/>
        <c:varyColors val="0"/>
        <c:ser>
          <c:idx val="0"/>
          <c:order val="0"/>
          <c:tx>
            <c:v>Test 1 Başarı oranı</c:v>
          </c:tx>
          <c:invertIfNegative val="0"/>
          <c:val>
            <c:numLit>
              <c:formatCode>General</c:formatCode>
              <c:ptCount val="1"/>
              <c:pt idx="0">
                <c:v>31.479999999999986</c:v>
              </c:pt>
            </c:numLit>
          </c:val>
        </c:ser>
        <c:ser>
          <c:idx val="1"/>
          <c:order val="1"/>
          <c:tx>
            <c:v>Test 2 Başarı Oranı</c:v>
          </c:tx>
          <c:invertIfNegative val="0"/>
          <c:val>
            <c:numLit>
              <c:formatCode>General</c:formatCode>
              <c:ptCount val="1"/>
              <c:pt idx="0">
                <c:v>48.65</c:v>
              </c:pt>
            </c:numLit>
          </c:val>
        </c:ser>
        <c:ser>
          <c:idx val="2"/>
          <c:order val="2"/>
          <c:tx>
            <c:v>Test 3 Başarı Oranı</c:v>
          </c:tx>
          <c:invertIfNegative val="0"/>
          <c:val>
            <c:numLit>
              <c:formatCode>General</c:formatCode>
              <c:ptCount val="1"/>
              <c:pt idx="0">
                <c:v>65.760000000000005</c:v>
              </c:pt>
            </c:numLit>
          </c:val>
        </c:ser>
        <c:ser>
          <c:idx val="3"/>
          <c:order val="3"/>
          <c:tx>
            <c:v>Test 4 Başarı Oranı</c:v>
          </c:tx>
          <c:invertIfNegative val="0"/>
          <c:val>
            <c:numLit>
              <c:formatCode>General</c:formatCode>
              <c:ptCount val="1"/>
              <c:pt idx="0">
                <c:v>57.54</c:v>
              </c:pt>
            </c:numLit>
          </c:val>
        </c:ser>
        <c:ser>
          <c:idx val="4"/>
          <c:order val="4"/>
          <c:tx>
            <c:v>Test 5 Başarı Oranı</c:v>
          </c:tx>
          <c:invertIfNegative val="0"/>
          <c:val>
            <c:numLit>
              <c:formatCode>General</c:formatCode>
              <c:ptCount val="1"/>
              <c:pt idx="0">
                <c:v>82.97</c:v>
              </c:pt>
            </c:numLit>
          </c:val>
        </c:ser>
        <c:ser>
          <c:idx val="5"/>
          <c:order val="5"/>
          <c:tx>
            <c:v>Test 6 başarı Oranı</c:v>
          </c:tx>
          <c:invertIfNegative val="0"/>
          <c:val>
            <c:numLit>
              <c:formatCode>General</c:formatCode>
              <c:ptCount val="1"/>
              <c:pt idx="0">
                <c:v>94.26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329984"/>
        <c:axId val="168331520"/>
      </c:barChart>
      <c:catAx>
        <c:axId val="168329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tr-TR"/>
          </a:p>
        </c:txPr>
        <c:crossAx val="168331520"/>
        <c:crosses val="autoZero"/>
        <c:auto val="1"/>
        <c:lblAlgn val="ctr"/>
        <c:lblOffset val="100"/>
        <c:noMultiLvlLbl val="0"/>
      </c:catAx>
      <c:valAx>
        <c:axId val="168331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tr-TR"/>
          </a:p>
        </c:txPr>
        <c:crossAx val="1683299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egendEntry>
        <c:idx val="1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egendEntry>
        <c:idx val="2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egendEntry>
        <c:idx val="3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egendEntry>
        <c:idx val="4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egendEntry>
        <c:idx val="5"/>
        <c:txPr>
          <a:bodyPr/>
          <a:lstStyle/>
          <a:p>
            <a:pPr>
              <a:defRPr sz="2000">
                <a:latin typeface="+mj-lt"/>
              </a:defRPr>
            </a:pPr>
            <a:endParaRPr lang="tr-TR"/>
          </a:p>
        </c:txPr>
      </c:legendEntry>
      <c:layout>
        <c:manualLayout>
          <c:xMode val="edge"/>
          <c:yMode val="edge"/>
          <c:x val="0.60029283839520065"/>
          <c:y val="3.3672316384180799E-2"/>
          <c:w val="0.39018335208098986"/>
          <c:h val="0.89462326355547017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98862-3C52-492E-AB80-9B248D62EB72}" type="datetimeFigureOut">
              <a:rPr lang="tr-TR" smtClean="0"/>
              <a:t>3.2.2015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681C2F-E220-4A18-84AC-8E1D5BBE23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081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681C2F-E220-4A18-84AC-8E1D5BBE23D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49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610600" cy="1447800"/>
          </a:xfrm>
        </p:spPr>
        <p:txBody>
          <a:bodyPr anchor="b"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22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Emre Begen,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Mustafa Kaya,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Salih Keleş,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Bora Karadağ,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2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Tunga Güngör,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Müslim Dayı,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Hakan Çiftçi </a:t>
            </a:r>
            <a:r>
              <a:rPr lang="tr-TR" sz="2200" dirty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/>
            </a:r>
            <a:br>
              <a:rPr lang="tr-TR" sz="2200" dirty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</a:br>
            <a:r>
              <a:rPr lang="tr-TR" sz="2200" dirty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/>
            </a:r>
            <a:br>
              <a:rPr lang="tr-TR" sz="2200" dirty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</a:b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1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Bilgi Birikim Sistemleri , </a:t>
            </a:r>
            <a:r>
              <a:rPr lang="tr-TR" sz="2200" baseline="300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2</a:t>
            </a:r>
            <a:r>
              <a:rPr lang="tr-TR" sz="2200" dirty="0" smtClean="0">
                <a:solidFill>
                  <a:schemeClr val="tx1"/>
                </a:solidFill>
                <a:effectLst/>
                <a:latin typeface="Franklin Gothic Medium" panose="020B0603020102020204" pitchFamily="34" charset="0"/>
              </a:rPr>
              <a:t>Boğaziçi Üniversitesi</a:t>
            </a:r>
            <a:endParaRPr lang="tr-TR" sz="2200" baseline="30000" dirty="0">
              <a:solidFill>
                <a:schemeClr val="tx1"/>
              </a:solidFill>
              <a:effectLst/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09800"/>
            <a:ext cx="8382000" cy="2971800"/>
          </a:xfrm>
        </p:spPr>
        <p:txBody>
          <a:bodyPr>
            <a:normAutofit lnSpcReduction="10000"/>
          </a:bodyPr>
          <a:lstStyle/>
          <a:p>
            <a:endParaRPr lang="tr-TR" b="0" dirty="0">
              <a:latin typeface="Franklin Gothic Demi" panose="020B0703020102020204" pitchFamily="34" charset="0"/>
            </a:endParaRPr>
          </a:p>
          <a:p>
            <a:r>
              <a:rPr lang="tr-TR" b="0" dirty="0" smtClean="0">
                <a:solidFill>
                  <a:schemeClr val="accent1"/>
                </a:solidFill>
                <a:latin typeface="Franklin Gothic Demi" panose="020B0703020102020204" pitchFamily="34" charset="0"/>
              </a:rPr>
              <a:t> </a:t>
            </a:r>
            <a:r>
              <a:rPr lang="tr-TR" sz="4300" dirty="0" smtClean="0">
                <a:solidFill>
                  <a:schemeClr val="accent1"/>
                </a:solidFill>
                <a:latin typeface="Franklin Gothic Demi" panose="020B0703020102020204" pitchFamily="34" charset="0"/>
              </a:rPr>
              <a:t>SOSYAL MEDYA ORTAMLARINDA TÜRKÇE DİL ÖZELLİKLERİNE DAYALI OLARAK SAHTE HESAP TESPİTİ </a:t>
            </a:r>
            <a:endParaRPr lang="tr-TR" sz="4300" dirty="0">
              <a:solidFill>
                <a:schemeClr val="accent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5273722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b="1" dirty="0" smtClean="0">
                <a:solidFill>
                  <a:schemeClr val="accent1"/>
                </a:solidFill>
                <a:latin typeface="+mj-lt"/>
              </a:rPr>
              <a:t>AB’2015</a:t>
            </a:r>
          </a:p>
          <a:p>
            <a:pPr algn="r"/>
            <a:r>
              <a:rPr lang="tr-TR" b="1" dirty="0" smtClean="0">
                <a:solidFill>
                  <a:schemeClr val="accent1"/>
                </a:solidFill>
                <a:latin typeface="+mj-lt"/>
              </a:rPr>
              <a:t>4 Şubat 2015</a:t>
            </a:r>
            <a:endParaRPr lang="tr-TR" b="1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69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Düzeltim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uzaklığı operasyonlarının birlik ve ikilik işlemleri uygulanır. </a:t>
            </a:r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77822"/>
              </p:ext>
            </p:extLst>
          </p:nvPr>
        </p:nvGraphicFramePr>
        <p:xfrm>
          <a:off x="1828800" y="3124200"/>
          <a:ext cx="5181600" cy="2895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3600"/>
                <a:gridCol w="863600"/>
                <a:gridCol w="863600"/>
                <a:gridCol w="863600"/>
                <a:gridCol w="863600"/>
                <a:gridCol w="863600"/>
              </a:tblGrid>
              <a:tr h="48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 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l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m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k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0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2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e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2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3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l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1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2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3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a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3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826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m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4</a:t>
                      </a:r>
                      <a:endParaRPr lang="tr-TR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3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>
                          <a:effectLst/>
                        </a:rPr>
                        <a:t>2</a:t>
                      </a:r>
                      <a:endParaRPr lang="tr-TR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65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Birli </a:t>
            </a:r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ya da ikili harf gruplarının çıkarılması, eklenmesi, kelime içerisindeki harfler arasında değişiklik yapılması </a:t>
            </a:r>
            <a:r>
              <a:rPr lang="tr-TR" sz="2600" u="sng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standart operasyonlar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olarak sayılabilir.</a:t>
            </a:r>
          </a:p>
          <a:p>
            <a:pPr marL="0" indent="0" algn="ctr">
              <a:buNone/>
            </a:pP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tr-TR" sz="22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</a:t>
            </a: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→aegasus(p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→pagasus(e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→peaasus(g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→pegasus(a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→pegaaus(s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→pegasas(u →a) </a:t>
            </a:r>
          </a:p>
          <a:p>
            <a:pPr marL="0" indent="0" algn="ctr">
              <a:buNone/>
            </a:pPr>
            <a:r>
              <a:rPr lang="tr-TR" sz="22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pegasus →pegasua(s →a) </a:t>
            </a:r>
          </a:p>
        </p:txBody>
      </p:sp>
    </p:spTree>
    <p:extLst>
      <p:ext uri="{BB962C8B-B14F-4D97-AF65-F5344CB8AC3E}">
        <p14:creationId xmlns:p14="http://schemas.microsoft.com/office/powerpoint/2010/main" val="387042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Standart operasyonlara ek olarak, </a:t>
            </a:r>
            <a:r>
              <a:rPr lang="tr-TR" u="sng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sezgisel operasyonlar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olarak adlandırabileceğimiz bazı operasyonlar üretilmiştir. 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Sahte hesap oluştururken ‘g’ harfi yerine ‘q’ harfi kullanmak, ‘z’ yerine ‘s’ kullanmak ya da ‘I’ yerine ‘l’ kullanmak gibi durumlar sık karşılaşılan durumlardır. 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Türkçe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dil yapısına göre aynı sınıfa giren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harfler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3543300" lvl="8" indent="0">
              <a:buNone/>
            </a:pPr>
            <a:r>
              <a:rPr lang="tr-TR" sz="2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{l,i} </a:t>
            </a:r>
          </a:p>
          <a:p>
            <a:pPr marL="3543300" lvl="8" indent="0">
              <a:buNone/>
            </a:pPr>
            <a:r>
              <a:rPr lang="tr-TR" sz="2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{j,s,z} </a:t>
            </a:r>
          </a:p>
          <a:p>
            <a:pPr marL="3543300" lvl="8" indent="0">
              <a:buNone/>
            </a:pPr>
            <a:r>
              <a:rPr lang="tr-TR" sz="2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{c,g,k,p,t,q} </a:t>
            </a:r>
          </a:p>
          <a:p>
            <a:pPr marL="3543300" lvl="8" indent="0">
              <a:buNone/>
            </a:pPr>
            <a:r>
              <a:rPr lang="tr-TR" sz="24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{f,h,k,p,s,t}  </a:t>
            </a:r>
          </a:p>
        </p:txBody>
      </p:sp>
    </p:spTree>
    <p:extLst>
      <p:ext uri="{BB962C8B-B14F-4D97-AF65-F5344CB8AC3E}">
        <p14:creationId xmlns:p14="http://schemas.microsoft.com/office/powerpoint/2010/main" val="272375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Standart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ve sezgisel operasyonlar sonucunda elde ettiğimiz listede bulunan aynı kelimelerin veya kelime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grupları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listeden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çıkarılmıştır.</a:t>
            </a:r>
          </a:p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İ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lk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harfi verilen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kelimenin, ilk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harfinden farklı olan kelimeler de listeden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çıkarılmaktadır.</a:t>
            </a: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87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Filtreleme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işlemi sonunda sadeleşen listemizde benzerlik algoritmaları uygulanarak elde edilen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benzerlik değerlerine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göre sıralama işlemi yapılmaktadır. </a:t>
            </a: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Benzerlik değeri bulunurken izlenen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yol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</a:t>
            </a:r>
          </a:p>
          <a:p>
            <a:pPr lvl="1"/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igram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eşlenme sayısını bulmak ve eşlenen bigramların frekans değerini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almak</a:t>
            </a:r>
          </a:p>
          <a:p>
            <a:pPr lvl="1"/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lvl="1"/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K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osinüs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benzerliği ile elde ettiğimiz değeri bigram işlemleri sonucunda elde ettiğimiz değer ile normalize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etmek. </a:t>
            </a: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Filtreleme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işlemi sonunda, kelimenin sırası ile bigramlarının derlemden faydalanılarak oluşturduğumuz bigram listesi içinde varlığı kontrol edilir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0630"/>
              </p:ext>
            </p:extLst>
          </p:nvPr>
        </p:nvGraphicFramePr>
        <p:xfrm>
          <a:off x="3124200" y="3352800"/>
          <a:ext cx="2819400" cy="3047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9272"/>
                <a:gridCol w="1710128"/>
              </a:tblGrid>
              <a:tr h="5463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Bigram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Frekans ağırlığı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ar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0,021250571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la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0,019801422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an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0,019298044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er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0,018522993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in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0,018490537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le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0,017201178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de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0,01439105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en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0,013385064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779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ın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0,013214157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2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İki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metin arasındaki benzerlik değerini bulmak için metin madenciliğinde de sıkça kullanılan yöntemlerden birisi kosinüs benzerliği kullanılmıştır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 </a:t>
            </a:r>
          </a:p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Terimler:{G,O,L,E,Y,A,H}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Google:[2,2,1,1,0,0,0]</a:t>
            </a:r>
          </a:p>
          <a:p>
            <a:pPr marL="0" indent="0" algn="ctr">
              <a:buNone/>
            </a:pP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Yahoo:[0,2,0,0,1,1,1]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06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Bigram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işlemleri uygulandıktan sonra elde edilen sonuç ve kosinüs benzerliğinden elde edilen sonuç, bizim verilen kelime ile türetilen kelime arasındaki benzerlik değerini elde etmemizi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sağlamaktadır.</a:t>
            </a: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Benzerlik değeri bulunan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kelimeler sıralı olarak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sosyal medya ara yüzlerinde kullanılmak için parametre olarak gönderiliyor. </a:t>
            </a:r>
          </a:p>
        </p:txBody>
      </p:sp>
    </p:spTree>
    <p:extLst>
      <p:ext uri="{BB962C8B-B14F-4D97-AF65-F5344CB8AC3E}">
        <p14:creationId xmlns:p14="http://schemas.microsoft.com/office/powerpoint/2010/main" val="266913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Girilen kelimenin benzerlerinin türetilmesi ve filtrelenmesi işlemi sonunda elde ettiğimiz liste sosyal ağlarda hesapların varlığının denetlenmesi için kullanılıyor.</a:t>
            </a:r>
          </a:p>
        </p:txBody>
      </p:sp>
    </p:spTree>
    <p:extLst>
      <p:ext uri="{BB962C8B-B14F-4D97-AF65-F5344CB8AC3E}">
        <p14:creationId xmlns:p14="http://schemas.microsoft.com/office/powerpoint/2010/main" val="23372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Varlığı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tespit edilen hesapların kullanıcı adları sosyal medya ara yüzlerinde (Facebook Api,Twitter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Api) kullanılarak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hesap içeriği elde edilir. </a:t>
            </a:r>
          </a:p>
        </p:txBody>
      </p:sp>
    </p:spTree>
    <p:extLst>
      <p:ext uri="{BB962C8B-B14F-4D97-AF65-F5344CB8AC3E}">
        <p14:creationId xmlns:p14="http://schemas.microsoft.com/office/powerpoint/2010/main" val="179355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600200"/>
          </a:xfrm>
        </p:spPr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TASLAK</a:t>
            </a:r>
            <a:endParaRPr lang="tr-TR" sz="40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862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Giriş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İlgili Çalışmalar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Geliştirilen Algoritma</a:t>
            </a: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Deneyler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Sonuç</a:t>
            </a: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Öneriler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5422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K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riterlerin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puanlaması, hesabı sahte ya da gerçek olarak sınıflandırabilmemizi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sağlar.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Bir hesap için eğer puan toplamı belirlenen eşik değerinin altında ise ya da eşik değeri belirlenmediği durumda puan toplamı 0’ın altında kalıyorsa, o hesap sahteliği yüksek bir hesap olarak değerlendirilmektedir. </a:t>
            </a:r>
          </a:p>
        </p:txBody>
      </p:sp>
    </p:spTree>
    <p:extLst>
      <p:ext uri="{BB962C8B-B14F-4D97-AF65-F5344CB8AC3E}">
        <p14:creationId xmlns:p14="http://schemas.microsoft.com/office/powerpoint/2010/main" val="8528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95378"/>
              </p:ext>
            </p:extLst>
          </p:nvPr>
        </p:nvGraphicFramePr>
        <p:xfrm>
          <a:off x="2286000" y="1905000"/>
          <a:ext cx="4114800" cy="41745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9391"/>
                <a:gridCol w="1085409"/>
              </a:tblGrid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Kriter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Puan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Hakkında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Tescilli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Profil Fotoğrafı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Web Sitesi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Kullanıcı Adı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Telefon Numarası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Açıklama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-15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37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Tekrarlanan Paylaşım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Beğenme Sayısı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40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Aktif Paylaşım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20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Link'li Paylaşım Skoru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0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19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Toplam</a:t>
                      </a:r>
                      <a:endParaRPr lang="tr-TR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115</a:t>
                      </a:r>
                      <a:endParaRPr lang="tr-TR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69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DENEYLER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Ç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alışma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kapsamında yapılan deneylerde, toplamda 17 gerçek kullanıcı adı için türetilen toplam 1942 kullanıcı adı kullanılmıştır.</a:t>
            </a:r>
          </a:p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Başarıyı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ölçmek için manuel olarak sahte ve gerçek olmak üzere iki sınıfa ayrılan hesaplar ile algoritmamıza göre gerçek ve sahte olarak sınıflandırılan hesaplar karşılaştırılmıştır.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30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DENEYLER</a:t>
            </a:r>
            <a:endParaRPr lang="tr-TR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tr-TR" dirty="0" smtClean="0"/>
              </a:p>
              <a:p>
                <a:r>
                  <a:rPr lang="tr-TR" dirty="0">
                    <a:solidFill>
                      <a:schemeClr val="tx1"/>
                    </a:solidFill>
                    <a:latin typeface="Franklin Gothic Medium" panose="020B0603020102020204" pitchFamily="34" charset="0"/>
                  </a:rPr>
                  <a:t>Değerlendirme metriği olarak doğruluk (accuracy) ölçülmüştür. Bu metriğin formülü aşağıdaki gibidir: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>
                          <a:solidFill>
                            <a:schemeClr val="tx1"/>
                          </a:solidFill>
                          <a:latin typeface="Cambria Math"/>
                        </a:rPr>
                        <m:t>Do</m:t>
                      </m:r>
                      <m:r>
                        <a:rPr lang="tr-TR">
                          <a:solidFill>
                            <a:schemeClr val="tx1"/>
                          </a:solidFill>
                          <a:latin typeface="Cambria Math"/>
                        </a:rPr>
                        <m:t>ğ</m:t>
                      </m:r>
                      <m:r>
                        <m:rPr>
                          <m:sty m:val="p"/>
                        </m:rPr>
                        <a:rPr lang="tr-TR">
                          <a:solidFill>
                            <a:schemeClr val="tx1"/>
                          </a:solidFill>
                          <a:latin typeface="Cambria Math"/>
                        </a:rPr>
                        <m:t>ruluk</m:t>
                      </m:r>
                      <m:r>
                        <a:rPr lang="tr-TR">
                          <a:solidFill>
                            <a:schemeClr val="tx1"/>
                          </a:solidFill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tr-TR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Do</m:t>
                          </m:r>
                          <m: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ğ</m:t>
                          </m:r>
                          <m:r>
                            <m:rPr>
                              <m:sty m:val="p"/>
                            </m:rP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ru</m:t>
                          </m:r>
                          <m: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olarak</m:t>
                          </m:r>
                          <m: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tr-TR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bulunan</m:t>
                          </m:r>
                        </m:num>
                        <m:den>
                          <m:eqArr>
                            <m:eqArrPr>
                              <m:ctrlPr>
                                <a:rPr lang="tr-TR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Do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ğ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ru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olarak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bulunan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Do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ğ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ru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olarak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bulunmayan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Silinmi</m:t>
                              </m:r>
                              <m: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ş </m:t>
                              </m:r>
                              <m:r>
                                <m:rPr>
                                  <m:sty m:val="p"/>
                                </m:rPr>
                                <a:rPr lang="tr-TR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Hesaplar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tr-TR" dirty="0">
                  <a:solidFill>
                    <a:schemeClr val="tx1"/>
                  </a:solidFill>
                  <a:latin typeface="Franklin Gothic Medium" panose="020B06030201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66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DENEYLER</a:t>
            </a:r>
            <a:endParaRPr lang="tr-TR" sz="4000" dirty="0"/>
          </a:p>
        </p:txBody>
      </p:sp>
      <p:pic>
        <p:nvPicPr>
          <p:cNvPr id="4" name="Content Placeholder 3" descr="C:\Users\EMRE\AppData\Local\Microsoft\Windows\INetCache\Content.Word\Test1_sonuc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905000"/>
            <a:ext cx="4400835" cy="42142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249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DENEYLER</a:t>
            </a:r>
            <a:endParaRPr lang="tr-TR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0064757"/>
              </p:ext>
            </p:extLst>
          </p:nvPr>
        </p:nvGraphicFramePr>
        <p:xfrm>
          <a:off x="457200" y="1905000"/>
          <a:ext cx="8001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81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SONUÇ VE ÖNERİLER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Geliştirilen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ve uygulanan metotlar daha çok metin madenciliği ve sosyal ağlarda hesap denetimi üzerine olmuştur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Metinler arası farklılıkları bulmak amacıyla kullanılan düzeltim uzaklığı ve sezgisel yöntemlerin ve benzerlik derecesini bulmada kullanılan kosinüs benzerliğinin başarılı olduğu gözlemlenmiştir.</a:t>
            </a:r>
          </a:p>
        </p:txBody>
      </p:sp>
    </p:spTree>
    <p:extLst>
      <p:ext uri="{BB962C8B-B14F-4D97-AF65-F5344CB8AC3E}">
        <p14:creationId xmlns:p14="http://schemas.microsoft.com/office/powerpoint/2010/main" val="261527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SONUÇ VE ÖNERİLER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Karşılaşılan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bir zorluk, türetilen kullanıcı adları ile hesapların varlığını tespit ederken sosyal ağ ara yüzleri kullanıldığında istem (request) limitine takıldığı görülmüştür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 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Bu sorunu çözmek için ara yüzler yerine HttpRequest yöntemi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kullanılmış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ve sorgu limiti bu şekilde aşılmıştır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75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SONUÇ VE ÖNERİLER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Varlığı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tespit edilen hesapların içeriğinin incelenmesi sırasında kriter puanlaması testlerinin başarılı olduğu ve uygun kriter puanlarının tespit edildiği gözlemlenmiştir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İleride sahte hesap tespiti üzerine bu makalede uygulanan yöntemlerden farklı olarak daha gelişmiş benzetme algoritmaları ve makine öğrenmesi algoritmaları kullanılarak daha başarılı sonuçlar elde edilebilir.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3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TEŞEKKÜRLER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Bu çalışma, TÜBİTAK TEYDEB tarafından 7131134 nolu proje numarası ile desteklenmiştir.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974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GİRİŞ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Facebook,Twitter,Linkedin </a:t>
            </a:r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gibi sosyal ağlarda kullanıcıların farklı amaçlarla açtıkları gerçek olmayan kullanıcı profilleri sahte hesap olarak adlandırılır. </a:t>
            </a:r>
            <a:endParaRPr lang="tr-TR" sz="26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88483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Sahte Hesap Nedir?</a:t>
            </a:r>
            <a:endParaRPr lang="tr-TR" sz="2400" b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1028" name="Picture 4" descr="https://encrypted-tbn2.gstatic.com/images?q=tbn:ANd9GcSkvYkZ8l-dd0GKfflEdiQouYCZGKTyHLA_JRz2LSRCMygydvX37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15603"/>
            <a:ext cx="3952875" cy="256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551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 algn="ctr">
              <a:lnSpc>
                <a:spcPts val="5800"/>
              </a:lnSpc>
              <a:spcBef>
                <a:spcPct val="0"/>
              </a:spcBef>
              <a:buNone/>
            </a:pPr>
            <a:endParaRPr lang="tr-TR" sz="4000" dirty="0" smtClean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Franklin Gothic Demi" panose="020B0703020102020204" pitchFamily="34" charset="0"/>
              <a:ea typeface="+mj-ea"/>
              <a:cs typeface="+mj-cs"/>
            </a:endParaRPr>
          </a:p>
          <a:p>
            <a:pPr marL="0" indent="0" algn="ctr">
              <a:lnSpc>
                <a:spcPts val="5800"/>
              </a:lnSpc>
              <a:spcBef>
                <a:spcPct val="0"/>
              </a:spcBef>
              <a:buNone/>
            </a:pPr>
            <a:r>
              <a:rPr lang="tr-TR" sz="40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Franklin Gothic Demi" panose="020B0703020102020204" pitchFamily="34" charset="0"/>
                <a:ea typeface="+mj-ea"/>
                <a:cs typeface="+mj-cs"/>
              </a:rPr>
              <a:t>DİNLEDİĞİNİZ </a:t>
            </a:r>
            <a:r>
              <a:rPr lang="tr-TR" sz="40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Franklin Gothic Demi" panose="020B0703020102020204" pitchFamily="34" charset="0"/>
                <a:ea typeface="+mj-ea"/>
                <a:cs typeface="+mj-cs"/>
              </a:rPr>
              <a:t>İÇİN TEŞEKKÜRLER</a:t>
            </a:r>
            <a:endParaRPr lang="tr-TR" sz="40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Franklin Gothic Demi" panose="020B0703020102020204" pitchFamily="34" charset="0"/>
              <a:ea typeface="+mj-ea"/>
              <a:cs typeface="+mj-cs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403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0"/>
          </a:xfrm>
        </p:spPr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GİRİŞ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754563"/>
          </a:xfrm>
        </p:spPr>
        <p:txBody>
          <a:bodyPr>
            <a:normAutofit/>
          </a:bodyPr>
          <a:lstStyle/>
          <a:p>
            <a:endParaRPr lang="tr-TR" sz="26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Ü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nlüler </a:t>
            </a:r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adına açılıp takipçi 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toplamak.</a:t>
            </a:r>
          </a:p>
          <a:p>
            <a:endParaRPr lang="tr-TR" sz="26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R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eklam yapmak.</a:t>
            </a:r>
          </a:p>
          <a:p>
            <a:endParaRPr lang="tr-TR" sz="2600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ir </a:t>
            </a:r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markayla kötü bir deneyim yaşandığı için karalama kampanyası 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yürütmek.</a:t>
            </a:r>
          </a:p>
          <a:p>
            <a:endParaRPr lang="tr-TR" sz="26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M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arka </a:t>
            </a:r>
            <a:r>
              <a:rPr lang="tr-TR" sz="26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isimlerini kullanarak kullanıcıların kişisel bilgilerini ve profillerini elde </a:t>
            </a:r>
            <a:r>
              <a:rPr lang="tr-TR" sz="26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etmek.</a:t>
            </a:r>
            <a:endParaRPr lang="tr-TR" sz="26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88483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Sahte Hesap Nedir?</a:t>
            </a:r>
            <a:endParaRPr lang="tr-TR" sz="2400" b="1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GİRİŞ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Sahte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hesap tespiti üzerine az da olsa yurtdışında örnek gösterebileceğimiz uygulamalar yer almasına rağmen, ülkemizde bu alanda yapılan programlar ve çalışmalar yok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denebilecek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kadar azdır. </a:t>
            </a: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25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GİRİŞ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Şu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ana kadar sahte hesap tespiti amacıyla çoğunlukla kişilerin ya da kuruluşların takip ettiği veya takipçileri arasında sahte hesabı olanları tespit eden programlar kullanılmıştır. </a:t>
            </a:r>
          </a:p>
        </p:txBody>
      </p:sp>
    </p:spTree>
    <p:extLst>
      <p:ext uri="{BB962C8B-B14F-4D97-AF65-F5344CB8AC3E}">
        <p14:creationId xmlns:p14="http://schemas.microsoft.com/office/powerpoint/2010/main" val="241104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 smtClean="0">
                <a:latin typeface="Franklin Gothic Demi" panose="020B0703020102020204" pitchFamily="34" charset="0"/>
              </a:rPr>
              <a:t>İLGİLİ ÇALIŞMALAR</a:t>
            </a:r>
            <a:endParaRPr lang="tr-TR" sz="4000" dirty="0">
              <a:latin typeface="Franklin Gothic Demi" panose="020B07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Qiang Cao, Michael Sirivianos, Xiaowei Yang, Tiago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Pregueiro, 2012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1800" dirty="0" smtClean="0">
                <a:solidFill>
                  <a:schemeClr val="tx1"/>
                </a:solidFill>
              </a:rPr>
              <a:t>Hesabın </a:t>
            </a:r>
            <a:r>
              <a:rPr lang="tr-TR" sz="1800" dirty="0">
                <a:solidFill>
                  <a:schemeClr val="tx1"/>
                </a:solidFill>
              </a:rPr>
              <a:t>sahteliğinin tespiti için sosyal ilişki yapısı dikkate </a:t>
            </a:r>
            <a:r>
              <a:rPr lang="tr-TR" sz="1800" dirty="0" smtClean="0">
                <a:solidFill>
                  <a:schemeClr val="tx1"/>
                </a:solidFill>
              </a:rPr>
              <a:t>alınmıştır.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Hongyu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Gao, Jun Hu, Xiaowei Yang, Christo Wilson, Zhichun Li , Yan Chen, Ben Y.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Zhao, 2010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chemeClr val="tx1"/>
                </a:solidFill>
              </a:rPr>
              <a:t>D</a:t>
            </a:r>
            <a:r>
              <a:rPr lang="tr-TR" sz="1800" dirty="0" smtClean="0">
                <a:solidFill>
                  <a:schemeClr val="tx1"/>
                </a:solidFill>
              </a:rPr>
              <a:t>uvar </a:t>
            </a:r>
            <a:r>
              <a:rPr lang="tr-TR" sz="1800" dirty="0">
                <a:solidFill>
                  <a:schemeClr val="tx1"/>
                </a:solidFill>
              </a:rPr>
              <a:t>gönderilerinin güçlü benzerlik gösteren içerikleri veya aynı çıkış URL bağlantısı içerenlerinin gruplandırılması ve bu gruplar üzerinden çeşitli algoritmaların geliştirilmesi </a:t>
            </a:r>
            <a:r>
              <a:rPr lang="tr-TR" sz="1800" dirty="0" smtClean="0">
                <a:solidFill>
                  <a:schemeClr val="tx1"/>
                </a:solidFill>
              </a:rPr>
              <a:t>konuları araştırılmıştır.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Vasileios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Hatzivassiloglou, Judith L. Klavans, Eleazar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Eskin, 2009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1800" dirty="0">
                <a:solidFill>
                  <a:schemeClr val="tx1"/>
                </a:solidFill>
              </a:rPr>
              <a:t>K</a:t>
            </a:r>
            <a:r>
              <a:rPr lang="tr-TR" sz="1800" dirty="0" smtClean="0">
                <a:solidFill>
                  <a:schemeClr val="tx1"/>
                </a:solidFill>
              </a:rPr>
              <a:t>ısa </a:t>
            </a:r>
            <a:r>
              <a:rPr lang="tr-TR" sz="1800" dirty="0">
                <a:solidFill>
                  <a:schemeClr val="tx1"/>
                </a:solidFill>
              </a:rPr>
              <a:t>metinlerin benzerliğinin hesaplanması için çeşitli benzerlik yöntemlerinin beraber kullanılması ile doğruluğun arttırılması </a:t>
            </a:r>
            <a:r>
              <a:rPr lang="tr-TR" sz="1800" dirty="0" smtClean="0">
                <a:solidFill>
                  <a:schemeClr val="tx1"/>
                </a:solidFill>
              </a:rPr>
              <a:t>hedeflenmiştir.</a:t>
            </a:r>
            <a:endParaRPr lang="tr-T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Türetme ve benzerlik algoritmaları kullanılarak, sahte hesapları bulunmak istenen kelime veya kelime grubunun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benzerleri türetilmiştir.</a:t>
            </a: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Verilen kelime ile türetilen kelime arasındaki benzerliği bulabilmek için, kosinüs benzerliği ve bigram listesi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kullanılmıştır. </a:t>
            </a:r>
            <a:endParaRPr lang="tr-TR" dirty="0"/>
          </a:p>
          <a:p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Türetilen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kullanıcı adlarının sosyal ağ sitelerindeki profil bilgileri kontrol edilerek sahte hesap olup olmadığı tespit edilmeye çalışılmıştır.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619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4000" dirty="0">
                <a:latin typeface="Franklin Gothic Demi" panose="020B0703020102020204" pitchFamily="34" charset="0"/>
              </a:rPr>
              <a:t>GELİŞTİRİLEN ALGORİTMA</a:t>
            </a:r>
            <a:endParaRPr lang="tr-T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B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üyük </a:t>
            </a:r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harflerin küçük harflere dönüştürülmesi, noktalama işaretleri  ve boşlukların kaldırılması gibi  ön işlemler </a:t>
            </a:r>
            <a:r>
              <a:rPr lang="tr-TR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uygulanmıştır.</a:t>
            </a:r>
          </a:p>
          <a:p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Franklin Gothic Medium" panose="020B0603020102020204" pitchFamily="34" charset="0"/>
              </a:rPr>
              <a:t>Girdi olarak verilen kelimenin benzerleri türetilmiştir.</a:t>
            </a:r>
          </a:p>
          <a:p>
            <a:endParaRPr lang="tr-TR" dirty="0" smtClean="0">
              <a:solidFill>
                <a:schemeClr val="tx1"/>
              </a:solidFill>
              <a:latin typeface="Franklin Gothic Medium" panose="020B0603020102020204" pitchFamily="34" charset="0"/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6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3492</TotalTime>
  <Words>1075</Words>
  <Application>Microsoft Office PowerPoint</Application>
  <PresentationFormat>On-screen Show (4:3)</PresentationFormat>
  <Paragraphs>228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Executive</vt:lpstr>
      <vt:lpstr>  1Emre Begen, 1Mustafa Kaya, 1Salih Keleş, 1Bora Karadağ, 2Tunga Güngör, 1Müslim Dayı, 1Hakan Çiftçi   1Bilgi Birikim Sistemleri , 2Boğaziçi Üniversitesi</vt:lpstr>
      <vt:lpstr>TASLAK</vt:lpstr>
      <vt:lpstr>GİRİŞ</vt:lpstr>
      <vt:lpstr>GİRİŞ</vt:lpstr>
      <vt:lpstr>GİRİŞ</vt:lpstr>
      <vt:lpstr>GİRİŞ</vt:lpstr>
      <vt:lpstr>İLGİLİ ÇALIŞMALAR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GELİŞTİRİLEN ALGORİTMA</vt:lpstr>
      <vt:lpstr>DENEYLER</vt:lpstr>
      <vt:lpstr>DENEYLER</vt:lpstr>
      <vt:lpstr>DENEYLER</vt:lpstr>
      <vt:lpstr>DENEYLER</vt:lpstr>
      <vt:lpstr>SONUÇ VE ÖNERİLER</vt:lpstr>
      <vt:lpstr>SONUÇ VE ÖNERİLER</vt:lpstr>
      <vt:lpstr>SONUÇ VE ÖNERİLER</vt:lpstr>
      <vt:lpstr>TEŞEKKÜRLER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EMRE</dc:creator>
  <cp:lastModifiedBy>EMRE</cp:lastModifiedBy>
  <cp:revision>61</cp:revision>
  <dcterms:created xsi:type="dcterms:W3CDTF">2006-08-16T00:00:00Z</dcterms:created>
  <dcterms:modified xsi:type="dcterms:W3CDTF">2015-02-03T23:39:39Z</dcterms:modified>
</cp:coreProperties>
</file>