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81" r:id="rId8"/>
    <p:sldId id="262" r:id="rId9"/>
    <p:sldId id="263" r:id="rId10"/>
    <p:sldId id="264" r:id="rId11"/>
    <p:sldId id="265" r:id="rId12"/>
    <p:sldId id="266" r:id="rId13"/>
    <p:sldId id="268" r:id="rId14"/>
    <p:sldId id="267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82" r:id="rId24"/>
    <p:sldId id="277" r:id="rId25"/>
    <p:sldId id="278" r:id="rId26"/>
    <p:sldId id="279" r:id="rId27"/>
    <p:sldId id="280" r:id="rId2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04216A37-A876-4185-B0E4-9F965808E213}">
          <p14:sldIdLst>
            <p14:sldId id="256"/>
            <p14:sldId id="257"/>
            <p14:sldId id="258"/>
            <p14:sldId id="259"/>
            <p14:sldId id="260"/>
            <p14:sldId id="261"/>
            <p14:sldId id="281"/>
            <p14:sldId id="262"/>
            <p14:sldId id="263"/>
            <p14:sldId id="264"/>
            <p14:sldId id="265"/>
            <p14:sldId id="266"/>
            <p14:sldId id="268"/>
            <p14:sldId id="267"/>
            <p14:sldId id="269"/>
            <p14:sldId id="270"/>
            <p14:sldId id="271"/>
            <p14:sldId id="272"/>
            <p14:sldId id="273"/>
            <p14:sldId id="274"/>
            <p14:sldId id="275"/>
            <p14:sldId id="276"/>
            <p14:sldId id="282"/>
            <p14:sldId id="277"/>
            <p14:sldId id="278"/>
            <p14:sldId id="279"/>
            <p14:sldId id="280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71" autoAdjust="0"/>
  </p:normalViewPr>
  <p:slideViewPr>
    <p:cSldViewPr>
      <p:cViewPr>
        <p:scale>
          <a:sx n="77" d="100"/>
          <a:sy n="77" d="100"/>
        </p:scale>
        <p:origin x="-1176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1102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2/9/2015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2/9/2015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2/9/2015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2/9/2015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2/9/2015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143000"/>
            <a:ext cx="9144000" cy="2133600"/>
          </a:xfrm>
        </p:spPr>
        <p:txBody>
          <a:bodyPr>
            <a:noAutofit/>
          </a:bodyPr>
          <a:lstStyle/>
          <a:p>
            <a:r>
              <a:rPr lang="tr-TR" sz="3600" dirty="0">
                <a:latin typeface="Calibri" panose="020F0502020204030204" pitchFamily="34" charset="0"/>
                <a:cs typeface="Calibri" pitchFamily="34" charset="0"/>
              </a:rPr>
              <a:t/>
            </a:r>
            <a:br>
              <a:rPr lang="tr-TR" sz="3600" dirty="0">
                <a:latin typeface="Calibri" panose="020F0502020204030204" pitchFamily="34" charset="0"/>
                <a:cs typeface="Calibri" pitchFamily="34" charset="0"/>
              </a:rPr>
            </a:br>
            <a:r>
              <a:rPr lang="tr-TR" sz="3600" b="1" dirty="0" smtClean="0">
                <a:latin typeface="Calibri" panose="020F0502020204030204" pitchFamily="34" charset="0"/>
                <a:cs typeface="Calibri" pitchFamily="34" charset="0"/>
              </a:rPr>
              <a:t>BİLGİ </a:t>
            </a:r>
            <a:r>
              <a:rPr lang="tr-TR" sz="3600" b="1" dirty="0">
                <a:latin typeface="Calibri" panose="020F0502020204030204" pitchFamily="34" charset="0"/>
                <a:cs typeface="Calibri" pitchFamily="34" charset="0"/>
              </a:rPr>
              <a:t>FARKINDALIĞI VE BİLGİ GÜVENLİĞİNİN KARŞILAŞTIRILMASI </a:t>
            </a:r>
            <a:endParaRPr lang="tr-TR" sz="3600" dirty="0">
              <a:latin typeface="Calibri" panose="020F0502020204030204" pitchFamily="34" charset="0"/>
              <a:cs typeface="Calibri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" y="2895600"/>
            <a:ext cx="8077200" cy="1499616"/>
          </a:xfrm>
        </p:spPr>
        <p:txBody>
          <a:bodyPr>
            <a:normAutofit/>
          </a:bodyPr>
          <a:lstStyle/>
          <a:p>
            <a:r>
              <a:rPr lang="tr-TR" dirty="0" smtClean="0">
                <a:latin typeface="Calibri" panose="020F0502020204030204" pitchFamily="34" charset="0"/>
                <a:cs typeface="Calibri" pitchFamily="34" charset="0"/>
              </a:rPr>
              <a:t>Merve </a:t>
            </a:r>
            <a:r>
              <a:rPr lang="tr-TR" dirty="0">
                <a:latin typeface="Calibri" panose="020F0502020204030204" pitchFamily="34" charset="0"/>
                <a:cs typeface="Calibri" pitchFamily="34" charset="0"/>
              </a:rPr>
              <a:t>Arıtürk </a:t>
            </a:r>
            <a:endParaRPr lang="tr-TR" dirty="0" smtClean="0">
              <a:latin typeface="Calibri" panose="020F0502020204030204" pitchFamily="34" charset="0"/>
              <a:cs typeface="Calibri" pitchFamily="34" charset="0"/>
            </a:endParaRPr>
          </a:p>
          <a:p>
            <a:r>
              <a:rPr lang="tr-TR" dirty="0" smtClean="0">
                <a:latin typeface="Calibri" panose="020F0502020204030204" pitchFamily="34" charset="0"/>
                <a:cs typeface="Calibri" pitchFamily="34" charset="0"/>
              </a:rPr>
              <a:t>Yazılım </a:t>
            </a:r>
            <a:r>
              <a:rPr lang="tr-TR" dirty="0">
                <a:latin typeface="Calibri" panose="020F0502020204030204" pitchFamily="34" charset="0"/>
                <a:cs typeface="Calibri" pitchFamily="34" charset="0"/>
              </a:rPr>
              <a:t>Mühendisliği Bölümü </a:t>
            </a:r>
            <a:endParaRPr lang="tr-TR" dirty="0" smtClean="0">
              <a:latin typeface="Calibri" panose="020F0502020204030204" pitchFamily="34" charset="0"/>
              <a:cs typeface="Calibri" pitchFamily="34" charset="0"/>
            </a:endParaRPr>
          </a:p>
          <a:p>
            <a:r>
              <a:rPr lang="tr-TR" dirty="0" smtClean="0">
                <a:latin typeface="Calibri" panose="020F0502020204030204" pitchFamily="34" charset="0"/>
                <a:cs typeface="Calibri" pitchFamily="34" charset="0"/>
              </a:rPr>
              <a:t>Bahçeşehir </a:t>
            </a:r>
            <a:r>
              <a:rPr lang="tr-TR" dirty="0">
                <a:latin typeface="Calibri" panose="020F0502020204030204" pitchFamily="34" charset="0"/>
                <a:cs typeface="Calibri" pitchFamily="34" charset="0"/>
              </a:rPr>
              <a:t>Üniversitesi, İSTANBUL 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7200" y="5161936"/>
            <a:ext cx="2514600" cy="1676400"/>
          </a:xfrm>
          <a:prstGeom prst="rect">
            <a:avLst/>
          </a:prstGeo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56620" y="5161936"/>
            <a:ext cx="2342535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1966745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latin typeface="Calibri" panose="020F0502020204030204" pitchFamily="34" charset="0"/>
                <a:cs typeface="Calibri" pitchFamily="34" charset="0"/>
              </a:rPr>
              <a:t>Yöntem</a:t>
            </a:r>
            <a:endParaRPr lang="tr-TR" dirty="0">
              <a:latin typeface="Calibri" panose="020F0502020204030204" pitchFamily="34" charset="0"/>
              <a:cs typeface="Calibri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>
                <a:latin typeface="Calibri" panose="020F0502020204030204" pitchFamily="34" charset="0"/>
                <a:cs typeface="Calibri" pitchFamily="34" charset="0"/>
              </a:rPr>
              <a:t>Sorulardan örnekler…</a:t>
            </a:r>
          </a:p>
          <a:p>
            <a:endParaRPr lang="tr-TR" dirty="0" smtClean="0">
              <a:latin typeface="Calibri" panose="020F0502020204030204" pitchFamily="34" charset="0"/>
              <a:cs typeface="Calibri" pitchFamily="34" charset="0"/>
            </a:endParaRPr>
          </a:p>
          <a:p>
            <a:endParaRPr lang="tr-TR" dirty="0">
              <a:latin typeface="Calibri" panose="020F0502020204030204" pitchFamily="34" charset="0"/>
              <a:cs typeface="Calibri" pitchFamily="34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2286000"/>
            <a:ext cx="3657600" cy="15467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1" y="5373276"/>
            <a:ext cx="4648199" cy="14847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3810000"/>
            <a:ext cx="5334000" cy="15201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326868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latin typeface="Calibri" panose="020F0502020204030204" pitchFamily="34" charset="0"/>
                <a:cs typeface="Calibri" pitchFamily="34" charset="0"/>
              </a:rPr>
              <a:t>Bulgular</a:t>
            </a:r>
            <a:endParaRPr lang="tr-TR" dirty="0">
              <a:latin typeface="Calibri" panose="020F0502020204030204" pitchFamily="34" charset="0"/>
              <a:cs typeface="Calibri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>
                <a:latin typeface="Calibri" panose="020F0502020204030204" pitchFamily="34" charset="0"/>
                <a:cs typeface="Calibri" pitchFamily="34" charset="0"/>
              </a:rPr>
              <a:t>218 kişi</a:t>
            </a:r>
          </a:p>
          <a:p>
            <a:endParaRPr lang="tr-TR" dirty="0" smtClean="0">
              <a:latin typeface="Calibri" panose="020F0502020204030204" pitchFamily="34" charset="0"/>
              <a:cs typeface="Calibri" pitchFamily="34" charset="0"/>
            </a:endParaRPr>
          </a:p>
          <a:p>
            <a:r>
              <a:rPr lang="tr-TR" dirty="0" smtClean="0">
                <a:latin typeface="Calibri" panose="020F0502020204030204" pitchFamily="34" charset="0"/>
                <a:cs typeface="Calibri" pitchFamily="34" charset="0"/>
              </a:rPr>
              <a:t>%67 erkek, %33 kadın</a:t>
            </a:r>
          </a:p>
          <a:p>
            <a:endParaRPr lang="tr-TR" dirty="0" smtClean="0">
              <a:latin typeface="Calibri" panose="020F0502020204030204" pitchFamily="34" charset="0"/>
              <a:cs typeface="Calibri" pitchFamily="34" charset="0"/>
            </a:endParaRPr>
          </a:p>
          <a:p>
            <a:r>
              <a:rPr lang="tr-TR" dirty="0" smtClean="0">
                <a:latin typeface="Calibri" panose="020F0502020204030204" pitchFamily="34" charset="0"/>
                <a:cs typeface="Calibri" pitchFamily="34" charset="0"/>
              </a:rPr>
              <a:t>20,5</a:t>
            </a:r>
          </a:p>
          <a:p>
            <a:endParaRPr lang="tr-TR" dirty="0" smtClean="0">
              <a:latin typeface="Calibri" panose="020F0502020204030204" pitchFamily="34" charset="0"/>
              <a:cs typeface="Calibri" pitchFamily="34" charset="0"/>
            </a:endParaRPr>
          </a:p>
          <a:p>
            <a:r>
              <a:rPr lang="tr-TR" dirty="0" smtClean="0">
                <a:latin typeface="Calibri" panose="020F0502020204030204" pitchFamily="34" charset="0"/>
                <a:cs typeface="Calibri" pitchFamily="34" charset="0"/>
              </a:rPr>
              <a:t>%97 </a:t>
            </a:r>
            <a:r>
              <a:rPr lang="tr-TR" dirty="0">
                <a:latin typeface="Calibri" panose="020F0502020204030204" pitchFamily="34" charset="0"/>
                <a:cs typeface="Calibri" pitchFamily="34" charset="0"/>
              </a:rPr>
              <a:t>(212 kişi) </a:t>
            </a:r>
            <a:r>
              <a:rPr lang="tr-TR" dirty="0" smtClean="0">
                <a:latin typeface="Calibri" panose="020F0502020204030204" pitchFamily="34" charset="0"/>
                <a:cs typeface="Calibri" pitchFamily="34" charset="0"/>
              </a:rPr>
              <a:t>üniversite öğrencisi</a:t>
            </a:r>
            <a:endParaRPr lang="tr-TR" dirty="0">
              <a:latin typeface="Calibri" panose="020F0502020204030204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26868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latin typeface="Calibri" panose="020F0502020204030204" pitchFamily="34" charset="0"/>
                <a:cs typeface="Calibri" pitchFamily="34" charset="0"/>
              </a:rPr>
              <a:t>Bulgular</a:t>
            </a:r>
            <a:endParaRPr lang="tr-TR" dirty="0">
              <a:latin typeface="Calibri" panose="020F0502020204030204" pitchFamily="34" charset="0"/>
              <a:cs typeface="Calibri" pitchFamily="34" charset="0"/>
            </a:endParaRPr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355" r="3063"/>
          <a:stretch/>
        </p:blipFill>
        <p:spPr>
          <a:xfrm>
            <a:off x="4381500" y="3022280"/>
            <a:ext cx="4495800" cy="2323077"/>
          </a:xfrm>
        </p:spPr>
      </p:pic>
      <p:sp>
        <p:nvSpPr>
          <p:cNvPr id="7" name="TextBox 6"/>
          <p:cNvSpPr txBox="1"/>
          <p:nvPr/>
        </p:nvSpPr>
        <p:spPr>
          <a:xfrm>
            <a:off x="4513007" y="2602468"/>
            <a:ext cx="3810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Günlük ortalama internet kullanımı</a:t>
            </a:r>
            <a:endParaRPr lang="tr-TR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473" t="342" r="10965" b="-342"/>
          <a:stretch/>
        </p:blipFill>
        <p:spPr>
          <a:xfrm>
            <a:off x="38100" y="2971800"/>
            <a:ext cx="4343400" cy="2373557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57150" y="2590800"/>
            <a:ext cx="19812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Cinsiyet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326868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latin typeface="Calibri" panose="020F0502020204030204" pitchFamily="34" charset="0"/>
                <a:cs typeface="Calibri" pitchFamily="34" charset="0"/>
              </a:rPr>
              <a:t>Bulgular</a:t>
            </a:r>
            <a:endParaRPr lang="tr-TR" dirty="0">
              <a:latin typeface="Calibri" panose="020F0502020204030204" pitchFamily="34" charset="0"/>
              <a:cs typeface="Calibri" pitchFamily="34" charset="0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1200" y="1905000"/>
            <a:ext cx="4859815" cy="2112963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3119" y="4495800"/>
            <a:ext cx="4907281" cy="21336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438400" y="1600200"/>
            <a:ext cx="33528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Anne Eğitim Durumu</a:t>
            </a:r>
            <a:endParaRPr lang="tr-TR" dirty="0"/>
          </a:p>
        </p:txBody>
      </p:sp>
      <p:sp>
        <p:nvSpPr>
          <p:cNvPr id="7" name="TextBox 6"/>
          <p:cNvSpPr txBox="1"/>
          <p:nvPr/>
        </p:nvSpPr>
        <p:spPr>
          <a:xfrm>
            <a:off x="2103119" y="4000500"/>
            <a:ext cx="33528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Baba Eğitim Durumu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326868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latin typeface="Calibri" panose="020F0502020204030204" pitchFamily="34" charset="0"/>
                <a:cs typeface="Calibri" pitchFamily="34" charset="0"/>
              </a:rPr>
              <a:t>Bulgular</a:t>
            </a:r>
            <a:endParaRPr lang="tr-TR" dirty="0">
              <a:latin typeface="Calibri" panose="020F0502020204030204" pitchFamily="34" charset="0"/>
              <a:cs typeface="Calibri" pitchFamily="34" charset="0"/>
            </a:endParaRPr>
          </a:p>
        </p:txBody>
      </p:sp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2274332"/>
            <a:ext cx="7552980" cy="3736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533400" y="1758434"/>
            <a:ext cx="6019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dirty="0" smtClean="0"/>
              <a:t>İnternet Kullanım Amacı</a:t>
            </a: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42326868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latin typeface="Calibri" panose="020F0502020204030204" pitchFamily="34" charset="0"/>
                <a:cs typeface="Calibri" pitchFamily="34" charset="0"/>
              </a:rPr>
              <a:t>Bulgular</a:t>
            </a:r>
            <a:endParaRPr lang="tr-TR" dirty="0">
              <a:latin typeface="Calibri" panose="020F0502020204030204" pitchFamily="34" charset="0"/>
              <a:cs typeface="Calibri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>
                <a:latin typeface="Calibri" panose="020F0502020204030204" pitchFamily="34" charset="0"/>
                <a:cs typeface="Calibri" pitchFamily="34" charset="0"/>
              </a:rPr>
              <a:t>SPSS – Faktör analizi</a:t>
            </a:r>
          </a:p>
          <a:p>
            <a:endParaRPr lang="tr-TR" dirty="0">
              <a:latin typeface="Calibri" panose="020F0502020204030204" pitchFamily="34" charset="0"/>
              <a:cs typeface="Calibri" pitchFamily="34" charset="0"/>
            </a:endParaRPr>
          </a:p>
          <a:p>
            <a:endParaRPr lang="tr-TR" dirty="0" smtClean="0">
              <a:latin typeface="Calibri" panose="020F0502020204030204" pitchFamily="34" charset="0"/>
              <a:cs typeface="Calibri" pitchFamily="34" charset="0"/>
            </a:endParaRPr>
          </a:p>
          <a:p>
            <a:endParaRPr lang="tr-TR" dirty="0">
              <a:latin typeface="Calibri" panose="020F0502020204030204" pitchFamily="34" charset="0"/>
              <a:cs typeface="Calibri" pitchFamily="34" charset="0"/>
            </a:endParaRPr>
          </a:p>
          <a:p>
            <a:r>
              <a:rPr lang="tr-TR" dirty="0" smtClean="0">
                <a:latin typeface="Calibri" panose="020F0502020204030204" pitchFamily="34" charset="0"/>
                <a:cs typeface="Calibri" pitchFamily="34" charset="0"/>
              </a:rPr>
              <a:t>SPSS – Güvenilirlik Analizi</a:t>
            </a:r>
          </a:p>
          <a:p>
            <a:endParaRPr lang="tr-TR" dirty="0">
              <a:latin typeface="Calibri" panose="020F0502020204030204" pitchFamily="34" charset="0"/>
              <a:cs typeface="Calibri" pitchFamily="34" charset="0"/>
            </a:endParaRPr>
          </a:p>
          <a:p>
            <a:endParaRPr lang="tr-TR" dirty="0" smtClean="0">
              <a:latin typeface="Calibri" panose="020F0502020204030204" pitchFamily="34" charset="0"/>
              <a:cs typeface="Calibri" pitchFamily="34" charset="0"/>
            </a:endParaRPr>
          </a:p>
          <a:p>
            <a:r>
              <a:rPr lang="tr-TR" dirty="0" smtClean="0">
                <a:latin typeface="Calibri" panose="020F0502020204030204" pitchFamily="34" charset="0"/>
                <a:cs typeface="Calibri" pitchFamily="34" charset="0"/>
              </a:rPr>
              <a:t>KMO &gt; 0.6 			√</a:t>
            </a:r>
          </a:p>
          <a:p>
            <a:r>
              <a:rPr lang="tr-TR" dirty="0" smtClean="0">
                <a:latin typeface="Calibri" panose="020F0502020204030204" pitchFamily="34" charset="0"/>
                <a:cs typeface="Calibri" pitchFamily="34" charset="0"/>
              </a:rPr>
              <a:t>Cronbach’s Alpha &gt; 0.6	</a:t>
            </a:r>
            <a:r>
              <a:rPr lang="tr-TR" dirty="0">
                <a:latin typeface="Calibri" panose="020F0502020204030204" pitchFamily="34" charset="0"/>
                <a:cs typeface="Calibri" pitchFamily="34" charset="0"/>
              </a:rPr>
              <a:t> </a:t>
            </a:r>
            <a:r>
              <a:rPr lang="tr-TR" dirty="0" smtClean="0">
                <a:latin typeface="Calibri" panose="020F0502020204030204" pitchFamily="34" charset="0"/>
                <a:cs typeface="Calibri" pitchFamily="34" charset="0"/>
              </a:rPr>
              <a:t>√ </a:t>
            </a:r>
            <a:endParaRPr lang="tr-TR" dirty="0">
              <a:latin typeface="Calibri" panose="020F0502020204030204" pitchFamily="34" charset="0"/>
              <a:cs typeface="Calibri" pitchFamily="34" charset="0"/>
            </a:endParaRPr>
          </a:p>
          <a:p>
            <a:endParaRPr lang="tr-TR" dirty="0">
              <a:latin typeface="Calibri" panose="020F0502020204030204" pitchFamily="34" charset="0"/>
              <a:cs typeface="Calibri" pitchFamily="34" charset="0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144" r="4594" b="8313"/>
          <a:stretch/>
        </p:blipFill>
        <p:spPr bwMode="auto">
          <a:xfrm>
            <a:off x="760167" y="2362200"/>
            <a:ext cx="8307633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490" r="2527"/>
          <a:stretch/>
        </p:blipFill>
        <p:spPr bwMode="auto">
          <a:xfrm>
            <a:off x="914401" y="4422496"/>
            <a:ext cx="8153400" cy="8353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133600" y="6248400"/>
            <a:ext cx="51054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000" b="1" dirty="0" smtClean="0">
                <a:solidFill>
                  <a:schemeClr val="accent1"/>
                </a:solidFill>
              </a:rPr>
              <a:t>Veriler anlamlı ve çalışılabilir.</a:t>
            </a:r>
            <a:endParaRPr lang="tr-TR" sz="3000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26868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latin typeface="Calibri" panose="020F0502020204030204" pitchFamily="34" charset="0"/>
                <a:cs typeface="Calibri" pitchFamily="34" charset="0"/>
              </a:rPr>
              <a:t>Bulgular</a:t>
            </a:r>
            <a:endParaRPr lang="tr-TR" dirty="0">
              <a:latin typeface="Calibri" panose="020F0502020204030204" pitchFamily="34" charset="0"/>
              <a:cs typeface="Calibri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tr-TR" dirty="0">
                <a:latin typeface="Calibri" panose="020F0502020204030204" pitchFamily="34" charset="0"/>
                <a:cs typeface="Calibri" pitchFamily="34" charset="0"/>
              </a:rPr>
              <a:t>Yapılan faktör analizi ve güvenilirlik testi sonrasında her soru tipini ifade eden sayısal bir değer belirlemek üzere yöntem geliştirilmiştir. </a:t>
            </a:r>
            <a:endParaRPr lang="tr-TR" dirty="0" smtClean="0">
              <a:latin typeface="Calibri" panose="020F0502020204030204" pitchFamily="34" charset="0"/>
              <a:cs typeface="Calibri" pitchFamily="34" charset="0"/>
            </a:endParaRPr>
          </a:p>
          <a:p>
            <a:pPr lvl="1" algn="just"/>
            <a:r>
              <a:rPr lang="tr-TR" b="1" dirty="0" smtClean="0">
                <a:latin typeface="Calibri" panose="020F0502020204030204" pitchFamily="34" charset="0"/>
                <a:cs typeface="Calibri" pitchFamily="34" charset="0"/>
              </a:rPr>
              <a:t>Bilgi </a:t>
            </a:r>
            <a:r>
              <a:rPr lang="tr-TR" b="1" dirty="0">
                <a:latin typeface="Calibri" panose="020F0502020204030204" pitchFamily="34" charset="0"/>
                <a:cs typeface="Calibri" pitchFamily="34" charset="0"/>
              </a:rPr>
              <a:t>soruları </a:t>
            </a:r>
            <a:r>
              <a:rPr lang="tr-TR" dirty="0">
                <a:latin typeface="Calibri" panose="020F0502020204030204" pitchFamily="34" charset="0"/>
                <a:cs typeface="Calibri" pitchFamily="34" charset="0"/>
              </a:rPr>
              <a:t>ile her bireyin ne kadar bilgi sahibi olduğu ölçülmüş ve bütün soruları doğru cevap veren bireyin maksimum 6 puan alması planlanmıştır. </a:t>
            </a:r>
          </a:p>
          <a:p>
            <a:pPr lvl="1" algn="just"/>
            <a:r>
              <a:rPr lang="tr-TR" dirty="0" smtClean="0">
                <a:latin typeface="Calibri" panose="020F0502020204030204" pitchFamily="34" charset="0"/>
                <a:cs typeface="Calibri" pitchFamily="34" charset="0"/>
              </a:rPr>
              <a:t>Benzer </a:t>
            </a:r>
            <a:r>
              <a:rPr lang="tr-TR" dirty="0">
                <a:latin typeface="Calibri" panose="020F0502020204030204" pitchFamily="34" charset="0"/>
                <a:cs typeface="Calibri" pitchFamily="34" charset="0"/>
              </a:rPr>
              <a:t>durum </a:t>
            </a:r>
            <a:r>
              <a:rPr lang="tr-TR" b="1" dirty="0">
                <a:latin typeface="Calibri" panose="020F0502020204030204" pitchFamily="34" charset="0"/>
                <a:cs typeface="Calibri" pitchFamily="34" charset="0"/>
              </a:rPr>
              <a:t>davranış soruları</a:t>
            </a:r>
            <a:r>
              <a:rPr lang="tr-TR" dirty="0">
                <a:latin typeface="Calibri" panose="020F0502020204030204" pitchFamily="34" charset="0"/>
                <a:cs typeface="Calibri" pitchFamily="34" charset="0"/>
              </a:rPr>
              <a:t> için de yapılmış ve sorularda sorulan olaylara uygun doğru davranışlar bireye puan kazandırmıştır. </a:t>
            </a:r>
            <a:r>
              <a:rPr lang="tr-TR" dirty="0" smtClean="0">
                <a:latin typeface="Calibri" panose="020F0502020204030204" pitchFamily="34" charset="0"/>
                <a:cs typeface="Calibri" pitchFamily="34" charset="0"/>
              </a:rPr>
              <a:t>Davranış </a:t>
            </a:r>
            <a:r>
              <a:rPr lang="tr-TR" dirty="0">
                <a:latin typeface="Calibri" panose="020F0502020204030204" pitchFamily="34" charset="0"/>
                <a:cs typeface="Calibri" pitchFamily="34" charset="0"/>
              </a:rPr>
              <a:t>bölümünden de maksimum 3 puan alınabilmektedir. </a:t>
            </a:r>
            <a:endParaRPr lang="tr-TR" dirty="0" smtClean="0">
              <a:latin typeface="Calibri" panose="020F0502020204030204" pitchFamily="34" charset="0"/>
              <a:cs typeface="Calibri" pitchFamily="34" charset="0"/>
            </a:endParaRPr>
          </a:p>
          <a:p>
            <a:pPr lvl="1" algn="just"/>
            <a:r>
              <a:rPr lang="tr-TR" b="1" dirty="0" smtClean="0">
                <a:latin typeface="Calibri" panose="020F0502020204030204" pitchFamily="34" charset="0"/>
                <a:cs typeface="Calibri" pitchFamily="34" charset="0"/>
              </a:rPr>
              <a:t>Eğilim </a:t>
            </a:r>
            <a:r>
              <a:rPr lang="tr-TR" b="1" dirty="0">
                <a:latin typeface="Calibri" panose="020F0502020204030204" pitchFamily="34" charset="0"/>
                <a:cs typeface="Calibri" pitchFamily="34" charset="0"/>
              </a:rPr>
              <a:t>soruları</a:t>
            </a:r>
            <a:r>
              <a:rPr lang="tr-TR" dirty="0">
                <a:latin typeface="Calibri" panose="020F0502020204030204" pitchFamily="34" charset="0"/>
                <a:cs typeface="Calibri" pitchFamily="34" charset="0"/>
              </a:rPr>
              <a:t>nın da ortalaması alınarak her katılımcı için 3 farklı puan hesaplanmıştır. </a:t>
            </a:r>
            <a:r>
              <a:rPr lang="tr-TR" dirty="0" smtClean="0">
                <a:latin typeface="Calibri" panose="020F0502020204030204" pitchFamily="34" charset="0"/>
                <a:cs typeface="Calibri" pitchFamily="34" charset="0"/>
              </a:rPr>
              <a:t>Hesaplanan </a:t>
            </a:r>
            <a:r>
              <a:rPr lang="tr-TR" dirty="0">
                <a:latin typeface="Calibri" panose="020F0502020204030204" pitchFamily="34" charset="0"/>
                <a:cs typeface="Calibri" pitchFamily="34" charset="0"/>
              </a:rPr>
              <a:t>puanların toplamı ile her katılımcının anket puanı oluşturulmuş ve puanlar yorumlanmıştır.</a:t>
            </a:r>
          </a:p>
        </p:txBody>
      </p:sp>
    </p:spTree>
    <p:extLst>
      <p:ext uri="{BB962C8B-B14F-4D97-AF65-F5344CB8AC3E}">
        <p14:creationId xmlns:p14="http://schemas.microsoft.com/office/powerpoint/2010/main" val="4232686839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latin typeface="Calibri" panose="020F0502020204030204" pitchFamily="34" charset="0"/>
                <a:cs typeface="Calibri" pitchFamily="34" charset="0"/>
              </a:rPr>
              <a:t>Bulgular</a:t>
            </a:r>
            <a:endParaRPr lang="tr-TR" dirty="0">
              <a:latin typeface="Calibri" panose="020F0502020204030204" pitchFamily="34" charset="0"/>
              <a:cs typeface="Calibri" pitchFamily="34" charset="0"/>
            </a:endParaRPr>
          </a:p>
        </p:txBody>
      </p:sp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304"/>
          <a:stretch/>
        </p:blipFill>
        <p:spPr bwMode="auto">
          <a:xfrm>
            <a:off x="457200" y="2057400"/>
            <a:ext cx="8021339" cy="10998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Content Placeholder 2"/>
          <p:cNvSpPr txBox="1">
            <a:spLocks/>
          </p:cNvSpPr>
          <p:nvPr/>
        </p:nvSpPr>
        <p:spPr>
          <a:xfrm>
            <a:off x="457200" y="3429000"/>
            <a:ext cx="8229600" cy="2971800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lvl1pPr marL="438912" indent="-320040" algn="l" rtl="0" eaLnBrk="1" latinLnBrk="0" hangingPunct="1">
              <a:spcBef>
                <a:spcPts val="0"/>
              </a:spcBef>
              <a:buClr>
                <a:schemeClr val="accent1"/>
              </a:buClr>
              <a:buSzPct val="80000"/>
              <a:buFont typeface="Wingdings 2"/>
              <a:buChar char=""/>
              <a:defRPr kumimoji="0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3152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90000"/>
              <a:buFont typeface="Wingdings"/>
              <a:buChar char="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96696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/>
              <a:buChar char="▪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16152" indent="-18288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/>
              <a:buChar char="▪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26464" indent="-182880" algn="l" rtl="0" eaLnBrk="1" latinLnBrk="0" hangingPunct="1">
              <a:spcBef>
                <a:spcPct val="20000"/>
              </a:spcBef>
              <a:buClr>
                <a:schemeClr val="accent5"/>
              </a:buClr>
              <a:buFont typeface="Wingdings 3"/>
              <a:buChar char=""/>
              <a:defRPr kumimoji="0" lang="en-US" sz="20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27632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100000"/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 2" pitchFamily="18" charset="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31136" indent="-18288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 2" pitchFamily="18" charset="2"/>
              <a:buChar char="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r>
              <a:rPr lang="tr-TR" dirty="0" smtClean="0"/>
              <a:t>Uygulanan yöntemle elde edilen sonuçlara göre durumu </a:t>
            </a:r>
          </a:p>
          <a:p>
            <a:pPr lvl="1"/>
            <a:r>
              <a:rPr lang="tr-TR" dirty="0" smtClean="0"/>
              <a:t>0 olan 4 kişi, </a:t>
            </a:r>
          </a:p>
          <a:p>
            <a:pPr lvl="1"/>
            <a:r>
              <a:rPr lang="tr-TR" dirty="0" smtClean="0"/>
              <a:t>1 olan 191 kişi ve </a:t>
            </a:r>
          </a:p>
          <a:p>
            <a:pPr lvl="1"/>
            <a:r>
              <a:rPr lang="tr-TR" dirty="0" smtClean="0"/>
              <a:t>2 olan 23 kişi tespit edilmiş.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32686839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latin typeface="Calibri" panose="020F0502020204030204" pitchFamily="34" charset="0"/>
                <a:cs typeface="Calibri" pitchFamily="34" charset="0"/>
              </a:rPr>
              <a:t>Sonuç ve Öneriler</a:t>
            </a:r>
            <a:endParaRPr lang="tr-TR" dirty="0">
              <a:latin typeface="Calibri" panose="020F0502020204030204" pitchFamily="34" charset="0"/>
              <a:cs typeface="Calibri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dirty="0">
                <a:latin typeface="Calibri" panose="020F0502020204030204" pitchFamily="34" charset="0"/>
                <a:cs typeface="Calibri" pitchFamily="34" charset="0"/>
              </a:rPr>
              <a:t>Ankete katılan bireylerin bu araştırma ile geliştirilmiş olan bilgi güvenliği ve bilgi farkındalığı durumu değerlendirildiğinde ankete katılanların </a:t>
            </a:r>
            <a:endParaRPr lang="tr-TR" dirty="0" smtClean="0">
              <a:latin typeface="Calibri" panose="020F0502020204030204" pitchFamily="34" charset="0"/>
              <a:cs typeface="Calibri" pitchFamily="34" charset="0"/>
            </a:endParaRPr>
          </a:p>
          <a:p>
            <a:pPr lvl="1" algn="just"/>
            <a:r>
              <a:rPr lang="tr-TR" dirty="0" smtClean="0">
                <a:latin typeface="Calibri" panose="020F0502020204030204" pitchFamily="34" charset="0"/>
                <a:cs typeface="Calibri" pitchFamily="34" charset="0"/>
              </a:rPr>
              <a:t>%</a:t>
            </a:r>
            <a:r>
              <a:rPr lang="tr-TR" dirty="0">
                <a:latin typeface="Calibri" panose="020F0502020204030204" pitchFamily="34" charset="0"/>
                <a:cs typeface="Calibri" pitchFamily="34" charset="0"/>
              </a:rPr>
              <a:t>2’sini kavramlara karşı tutumunun düşük olduğu, </a:t>
            </a:r>
            <a:endParaRPr lang="tr-TR" dirty="0" smtClean="0">
              <a:latin typeface="Calibri" panose="020F0502020204030204" pitchFamily="34" charset="0"/>
              <a:cs typeface="Calibri" pitchFamily="34" charset="0"/>
            </a:endParaRPr>
          </a:p>
          <a:p>
            <a:pPr lvl="1" algn="just"/>
            <a:r>
              <a:rPr lang="tr-TR" dirty="0" smtClean="0">
                <a:latin typeface="Calibri" panose="020F0502020204030204" pitchFamily="34" charset="0"/>
                <a:cs typeface="Calibri" pitchFamily="34" charset="0"/>
              </a:rPr>
              <a:t>%</a:t>
            </a:r>
            <a:r>
              <a:rPr lang="tr-TR" dirty="0">
                <a:latin typeface="Calibri" panose="020F0502020204030204" pitchFamily="34" charset="0"/>
                <a:cs typeface="Calibri" pitchFamily="34" charset="0"/>
              </a:rPr>
              <a:t>88’inin bu iki kavramdan yalnızca birinin yüksek olduğunu ve </a:t>
            </a:r>
            <a:endParaRPr lang="tr-TR" dirty="0" smtClean="0">
              <a:latin typeface="Calibri" panose="020F0502020204030204" pitchFamily="34" charset="0"/>
              <a:cs typeface="Calibri" pitchFamily="34" charset="0"/>
            </a:endParaRPr>
          </a:p>
          <a:p>
            <a:pPr lvl="1" algn="just"/>
            <a:r>
              <a:rPr lang="tr-TR" dirty="0" smtClean="0">
                <a:latin typeface="Calibri" panose="020F0502020204030204" pitchFamily="34" charset="0"/>
                <a:cs typeface="Calibri" pitchFamily="34" charset="0"/>
              </a:rPr>
              <a:t>%</a:t>
            </a:r>
            <a:r>
              <a:rPr lang="tr-TR" dirty="0">
                <a:latin typeface="Calibri" panose="020F0502020204030204" pitchFamily="34" charset="0"/>
                <a:cs typeface="Calibri" pitchFamily="34" charset="0"/>
              </a:rPr>
              <a:t>10’nun ise kavramlara karşı olan tutumlarının yüksek olduğu tespit edilmiştir. </a:t>
            </a:r>
          </a:p>
        </p:txBody>
      </p:sp>
    </p:spTree>
    <p:extLst>
      <p:ext uri="{BB962C8B-B14F-4D97-AF65-F5344CB8AC3E}">
        <p14:creationId xmlns:p14="http://schemas.microsoft.com/office/powerpoint/2010/main" val="42326868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latin typeface="Calibri" panose="020F0502020204030204" pitchFamily="34" charset="0"/>
                <a:cs typeface="Calibri" pitchFamily="34" charset="0"/>
              </a:rPr>
              <a:t>Sonuç ve Öneriler</a:t>
            </a:r>
            <a:endParaRPr lang="tr-TR" dirty="0">
              <a:latin typeface="Calibri" panose="020F0502020204030204" pitchFamily="34" charset="0"/>
              <a:cs typeface="Calibri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5191"/>
            <a:ext cx="8534400" cy="4930409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tr-TR" dirty="0" smtClean="0">
                <a:latin typeface="Calibri" panose="020F0502020204030204" pitchFamily="34" charset="0"/>
                <a:cs typeface="Calibri" pitchFamily="34" charset="0"/>
              </a:rPr>
              <a:t>Cinsiyete göre</a:t>
            </a:r>
          </a:p>
          <a:p>
            <a:pPr lvl="1" algn="just"/>
            <a:r>
              <a:rPr lang="tr-TR" dirty="0">
                <a:latin typeface="Calibri" panose="020F0502020204030204" pitchFamily="34" charset="0"/>
                <a:cs typeface="Calibri" pitchFamily="34" charset="0"/>
              </a:rPr>
              <a:t>K</a:t>
            </a:r>
            <a:r>
              <a:rPr lang="tr-TR" dirty="0" smtClean="0">
                <a:latin typeface="Calibri" panose="020F0502020204030204" pitchFamily="34" charset="0"/>
                <a:cs typeface="Calibri" pitchFamily="34" charset="0"/>
              </a:rPr>
              <a:t>adınların </a:t>
            </a:r>
          </a:p>
          <a:p>
            <a:pPr lvl="2" algn="just"/>
            <a:r>
              <a:rPr lang="tr-TR" dirty="0" smtClean="0">
                <a:latin typeface="Calibri" panose="020F0502020204030204" pitchFamily="34" charset="0"/>
                <a:cs typeface="Calibri" pitchFamily="34" charset="0"/>
              </a:rPr>
              <a:t>%</a:t>
            </a:r>
            <a:r>
              <a:rPr lang="tr-TR" dirty="0">
                <a:latin typeface="Calibri" panose="020F0502020204030204" pitchFamily="34" charset="0"/>
                <a:cs typeface="Calibri" pitchFamily="34" charset="0"/>
              </a:rPr>
              <a:t>7’sinin hem bilgi güvenliğinin hem de bilgi farkındalığının yüksek olduğunu ve </a:t>
            </a:r>
            <a:endParaRPr lang="tr-TR" dirty="0" smtClean="0">
              <a:latin typeface="Calibri" panose="020F0502020204030204" pitchFamily="34" charset="0"/>
              <a:cs typeface="Calibri" pitchFamily="34" charset="0"/>
            </a:endParaRPr>
          </a:p>
          <a:p>
            <a:pPr lvl="2" algn="just"/>
            <a:r>
              <a:rPr lang="tr-TR" dirty="0" smtClean="0">
                <a:latin typeface="Calibri" panose="020F0502020204030204" pitchFamily="34" charset="0"/>
                <a:cs typeface="Calibri" pitchFamily="34" charset="0"/>
              </a:rPr>
              <a:t>%</a:t>
            </a:r>
            <a:r>
              <a:rPr lang="tr-TR" dirty="0">
                <a:latin typeface="Calibri" panose="020F0502020204030204" pitchFamily="34" charset="0"/>
                <a:cs typeface="Calibri" pitchFamily="34" charset="0"/>
              </a:rPr>
              <a:t>93’ünün de bilgi güvenliği ve bilgi farkındalığı tutumundan sadece birinin yüksek olduğu tespit edilmiştir. </a:t>
            </a:r>
          </a:p>
          <a:p>
            <a:pPr lvl="1" algn="just"/>
            <a:r>
              <a:rPr lang="tr-TR" dirty="0" smtClean="0">
                <a:latin typeface="Calibri" panose="020F0502020204030204" pitchFamily="34" charset="0"/>
                <a:cs typeface="Calibri" pitchFamily="34" charset="0"/>
              </a:rPr>
              <a:t>Erkeklerin </a:t>
            </a:r>
          </a:p>
          <a:p>
            <a:pPr lvl="2" algn="just"/>
            <a:r>
              <a:rPr lang="tr-TR" dirty="0" smtClean="0">
                <a:latin typeface="Calibri" panose="020F0502020204030204" pitchFamily="34" charset="0"/>
                <a:cs typeface="Calibri" pitchFamily="34" charset="0"/>
              </a:rPr>
              <a:t>%</a:t>
            </a:r>
            <a:r>
              <a:rPr lang="tr-TR" dirty="0">
                <a:latin typeface="Calibri" panose="020F0502020204030204" pitchFamily="34" charset="0"/>
                <a:cs typeface="Calibri" pitchFamily="34" charset="0"/>
              </a:rPr>
              <a:t>3’ünün bilgi güvenliği ve farkındalığı tutumunun düşük, </a:t>
            </a:r>
            <a:endParaRPr lang="tr-TR" dirty="0" smtClean="0">
              <a:latin typeface="Calibri" panose="020F0502020204030204" pitchFamily="34" charset="0"/>
              <a:cs typeface="Calibri" pitchFamily="34" charset="0"/>
            </a:endParaRPr>
          </a:p>
          <a:p>
            <a:pPr lvl="2" algn="just"/>
            <a:r>
              <a:rPr lang="tr-TR" dirty="0" smtClean="0">
                <a:latin typeface="Calibri" panose="020F0502020204030204" pitchFamily="34" charset="0"/>
                <a:cs typeface="Calibri" pitchFamily="34" charset="0"/>
              </a:rPr>
              <a:t>%</a:t>
            </a:r>
            <a:r>
              <a:rPr lang="tr-TR" dirty="0">
                <a:latin typeface="Calibri" panose="020F0502020204030204" pitchFamily="34" charset="0"/>
                <a:cs typeface="Calibri" pitchFamily="34" charset="0"/>
              </a:rPr>
              <a:t>12’inin her iki kavram için bilgisinin yüksek ve </a:t>
            </a:r>
            <a:endParaRPr lang="tr-TR" dirty="0" smtClean="0">
              <a:latin typeface="Calibri" panose="020F0502020204030204" pitchFamily="34" charset="0"/>
              <a:cs typeface="Calibri" pitchFamily="34" charset="0"/>
            </a:endParaRPr>
          </a:p>
          <a:p>
            <a:pPr lvl="2" algn="just"/>
            <a:r>
              <a:rPr lang="tr-TR" dirty="0" smtClean="0">
                <a:latin typeface="Calibri" panose="020F0502020204030204" pitchFamily="34" charset="0"/>
                <a:cs typeface="Calibri" pitchFamily="34" charset="0"/>
              </a:rPr>
              <a:t>% </a:t>
            </a:r>
            <a:r>
              <a:rPr lang="tr-TR" dirty="0">
                <a:latin typeface="Calibri" panose="020F0502020204030204" pitchFamily="34" charset="0"/>
                <a:cs typeface="Calibri" pitchFamily="34" charset="0"/>
              </a:rPr>
              <a:t>85’inin de iki kavramdan sadece birinin tutumunun yüksek olduğu hesaplanmıştır. </a:t>
            </a:r>
            <a:endParaRPr lang="tr-TR" dirty="0" smtClean="0">
              <a:latin typeface="Calibri" panose="020F0502020204030204" pitchFamily="34" charset="0"/>
              <a:cs typeface="Calibri" pitchFamily="34" charset="0"/>
            </a:endParaRPr>
          </a:p>
          <a:p>
            <a:pPr algn="just"/>
            <a:r>
              <a:rPr lang="tr-TR" dirty="0" smtClean="0">
                <a:latin typeface="Calibri" panose="020F0502020204030204" pitchFamily="34" charset="0"/>
                <a:cs typeface="Calibri" pitchFamily="34" charset="0"/>
              </a:rPr>
              <a:t>Yapılan </a:t>
            </a:r>
            <a:r>
              <a:rPr lang="tr-TR" dirty="0">
                <a:latin typeface="Calibri" panose="020F0502020204030204" pitchFamily="34" charset="0"/>
                <a:cs typeface="Calibri" pitchFamily="34" charset="0"/>
              </a:rPr>
              <a:t>anketle ve geliştirilen yöntemle ankete katılan kadınlarda düşük tutuma sahip olan birisine rastlanmadığı görülmüştür. Buradan yola çıkarak kadınların erkeklere göre bu konuda biraz daha yüksek tutumda olduğu söylenebilir. </a:t>
            </a:r>
          </a:p>
        </p:txBody>
      </p:sp>
    </p:spTree>
    <p:extLst>
      <p:ext uri="{BB962C8B-B14F-4D97-AF65-F5344CB8AC3E}">
        <p14:creationId xmlns:p14="http://schemas.microsoft.com/office/powerpoint/2010/main" val="42326868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latin typeface="Calibri" panose="020F0502020204030204" pitchFamily="34" charset="0"/>
                <a:cs typeface="Calibri" pitchFamily="34" charset="0"/>
              </a:rPr>
              <a:t>Ajanda</a:t>
            </a:r>
            <a:endParaRPr lang="tr-TR" dirty="0">
              <a:latin typeface="Calibri" panose="020F0502020204030204" pitchFamily="34" charset="0"/>
              <a:cs typeface="Calibri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>
                <a:latin typeface="Calibri" panose="020F0502020204030204" pitchFamily="34" charset="0"/>
                <a:cs typeface="Calibri" pitchFamily="34" charset="0"/>
              </a:rPr>
              <a:t>Çalışmanın Amacı</a:t>
            </a:r>
          </a:p>
          <a:p>
            <a:r>
              <a:rPr lang="tr-TR" dirty="0" smtClean="0">
                <a:latin typeface="Calibri" panose="020F0502020204030204" pitchFamily="34" charset="0"/>
                <a:cs typeface="Calibri" pitchFamily="34" charset="0"/>
              </a:rPr>
              <a:t>Literatür</a:t>
            </a:r>
          </a:p>
          <a:p>
            <a:r>
              <a:rPr lang="tr-TR" dirty="0" smtClean="0">
                <a:latin typeface="Calibri" panose="020F0502020204030204" pitchFamily="34" charset="0"/>
                <a:cs typeface="Calibri" pitchFamily="34" charset="0"/>
              </a:rPr>
              <a:t>Yöntem</a:t>
            </a:r>
          </a:p>
          <a:p>
            <a:r>
              <a:rPr lang="tr-TR" dirty="0" smtClean="0">
                <a:latin typeface="Calibri" panose="020F0502020204030204" pitchFamily="34" charset="0"/>
                <a:cs typeface="Calibri" pitchFamily="34" charset="0"/>
              </a:rPr>
              <a:t>Bulgular</a:t>
            </a:r>
          </a:p>
          <a:p>
            <a:r>
              <a:rPr lang="tr-TR" dirty="0" smtClean="0">
                <a:latin typeface="Calibri" panose="020F0502020204030204" pitchFamily="34" charset="0"/>
                <a:cs typeface="Calibri" pitchFamily="34" charset="0"/>
              </a:rPr>
              <a:t>Sonuç ve Öneriler</a:t>
            </a:r>
          </a:p>
          <a:p>
            <a:r>
              <a:rPr lang="tr-TR" dirty="0" smtClean="0">
                <a:latin typeface="Calibri" panose="020F0502020204030204" pitchFamily="34" charset="0"/>
                <a:cs typeface="Calibri" pitchFamily="34" charset="0"/>
              </a:rPr>
              <a:t>Kaynakça</a:t>
            </a:r>
          </a:p>
        </p:txBody>
      </p:sp>
    </p:spTree>
    <p:extLst>
      <p:ext uri="{BB962C8B-B14F-4D97-AF65-F5344CB8AC3E}">
        <p14:creationId xmlns:p14="http://schemas.microsoft.com/office/powerpoint/2010/main" val="40029348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latin typeface="Calibri" panose="020F0502020204030204" pitchFamily="34" charset="0"/>
                <a:cs typeface="Calibri" pitchFamily="34" charset="0"/>
              </a:rPr>
              <a:t>Sonuç ve Öneriler</a:t>
            </a:r>
            <a:endParaRPr lang="tr-TR" dirty="0">
              <a:latin typeface="Calibri" panose="020F0502020204030204" pitchFamily="34" charset="0"/>
              <a:cs typeface="Calibri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dirty="0">
                <a:latin typeface="Calibri" panose="020F0502020204030204" pitchFamily="34" charset="0"/>
                <a:cs typeface="Calibri" pitchFamily="34" charset="0"/>
              </a:rPr>
              <a:t>Ankette sorulan </a:t>
            </a:r>
            <a:r>
              <a:rPr lang="tr-TR" b="1" dirty="0">
                <a:latin typeface="Calibri" panose="020F0502020204030204" pitchFamily="34" charset="0"/>
                <a:cs typeface="Calibri" pitchFamily="34" charset="0"/>
              </a:rPr>
              <a:t>bilgi soruları</a:t>
            </a:r>
            <a:r>
              <a:rPr lang="tr-TR" dirty="0">
                <a:latin typeface="Calibri" panose="020F0502020204030204" pitchFamily="34" charset="0"/>
                <a:cs typeface="Calibri" pitchFamily="34" charset="0"/>
              </a:rPr>
              <a:t>nın hepsine doğru cevap veren kişi sayısı 9 olarak tespit edilmiş ve bu kişilerden %89’unun </a:t>
            </a:r>
            <a:r>
              <a:rPr lang="tr-TR" b="1" dirty="0">
                <a:latin typeface="Calibri" panose="020F0502020204030204" pitchFamily="34" charset="0"/>
                <a:cs typeface="Calibri" pitchFamily="34" charset="0"/>
              </a:rPr>
              <a:t>hem bilgi farkındalığı hem de bilgi güvenliği tutumunun yüksek olduğu</a:t>
            </a:r>
            <a:r>
              <a:rPr lang="tr-TR" dirty="0">
                <a:latin typeface="Calibri" panose="020F0502020204030204" pitchFamily="34" charset="0"/>
                <a:cs typeface="Calibri" pitchFamily="34" charset="0"/>
              </a:rPr>
              <a:t> farkedilmiştir. </a:t>
            </a:r>
            <a:endParaRPr lang="tr-TR" dirty="0" smtClean="0">
              <a:latin typeface="Calibri" panose="020F0502020204030204" pitchFamily="34" charset="0"/>
              <a:cs typeface="Calibri" pitchFamily="34" charset="0"/>
            </a:endParaRPr>
          </a:p>
          <a:p>
            <a:pPr algn="just"/>
            <a:r>
              <a:rPr lang="tr-TR" dirty="0" smtClean="0">
                <a:latin typeface="Calibri" panose="020F0502020204030204" pitchFamily="34" charset="0"/>
                <a:cs typeface="Calibri" pitchFamily="34" charset="0"/>
              </a:rPr>
              <a:t>Bu </a:t>
            </a:r>
            <a:r>
              <a:rPr lang="tr-TR" dirty="0">
                <a:latin typeface="Calibri" panose="020F0502020204030204" pitchFamily="34" charset="0"/>
                <a:cs typeface="Calibri" pitchFamily="34" charset="0"/>
              </a:rPr>
              <a:t>kişilerin %55’inin internet </a:t>
            </a:r>
            <a:r>
              <a:rPr lang="tr-TR" dirty="0" smtClean="0">
                <a:latin typeface="Calibri" panose="020F0502020204030204" pitchFamily="34" charset="0"/>
                <a:cs typeface="Calibri" pitchFamily="34" charset="0"/>
              </a:rPr>
              <a:t>ortamında karşılaşılabilecek sorunlara/tehditlere </a:t>
            </a:r>
            <a:r>
              <a:rPr lang="tr-TR" dirty="0">
                <a:latin typeface="Calibri" panose="020F0502020204030204" pitchFamily="34" charset="0"/>
                <a:cs typeface="Calibri" pitchFamily="34" charset="0"/>
              </a:rPr>
              <a:t>olan </a:t>
            </a:r>
            <a:r>
              <a:rPr lang="tr-TR" b="1" dirty="0">
                <a:latin typeface="Calibri" panose="020F0502020204030204" pitchFamily="34" charset="0"/>
                <a:cs typeface="Calibri" pitchFamily="34" charset="0"/>
              </a:rPr>
              <a:t>davranışların</a:t>
            </a:r>
            <a:r>
              <a:rPr lang="tr-TR" dirty="0">
                <a:latin typeface="Calibri" panose="020F0502020204030204" pitchFamily="34" charset="0"/>
                <a:cs typeface="Calibri" pitchFamily="34" charset="0"/>
              </a:rPr>
              <a:t> doğru olduğu görülmüştür. </a:t>
            </a:r>
          </a:p>
        </p:txBody>
      </p:sp>
    </p:spTree>
    <p:extLst>
      <p:ext uri="{BB962C8B-B14F-4D97-AF65-F5344CB8AC3E}">
        <p14:creationId xmlns:p14="http://schemas.microsoft.com/office/powerpoint/2010/main" val="42326868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latin typeface="Calibri" panose="020F0502020204030204" pitchFamily="34" charset="0"/>
                <a:cs typeface="Calibri" pitchFamily="34" charset="0"/>
              </a:rPr>
              <a:t>Sonuç ve Öneriler</a:t>
            </a:r>
            <a:endParaRPr lang="tr-TR" dirty="0">
              <a:latin typeface="Calibri" panose="020F0502020204030204" pitchFamily="34" charset="0"/>
              <a:cs typeface="Calibri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>
                <a:latin typeface="Calibri" panose="020F0502020204030204" pitchFamily="34" charset="0"/>
                <a:cs typeface="Calibri" pitchFamily="34" charset="0"/>
              </a:rPr>
              <a:t>Katılımcıların %50’si bilgi sorularının büyük çoğunluğuna doğru cevap vermiştir. </a:t>
            </a:r>
            <a:endParaRPr lang="tr-TR" dirty="0" smtClean="0">
              <a:latin typeface="Calibri" panose="020F0502020204030204" pitchFamily="34" charset="0"/>
              <a:cs typeface="Calibri" pitchFamily="34" charset="0"/>
            </a:endParaRPr>
          </a:p>
          <a:p>
            <a:pPr algn="just"/>
            <a:endParaRPr lang="tr-TR" dirty="0">
              <a:latin typeface="Calibri" panose="020F0502020204030204" pitchFamily="34" charset="0"/>
              <a:cs typeface="Calibri" pitchFamily="34" charset="0"/>
            </a:endParaRPr>
          </a:p>
          <a:p>
            <a:pPr algn="just"/>
            <a:r>
              <a:rPr lang="tr-TR" dirty="0" smtClean="0">
                <a:latin typeface="Calibri" panose="020F0502020204030204" pitchFamily="34" charset="0"/>
                <a:cs typeface="Calibri" pitchFamily="34" charset="0"/>
              </a:rPr>
              <a:t>Bu </a:t>
            </a:r>
            <a:r>
              <a:rPr lang="tr-TR" dirty="0">
                <a:latin typeface="Calibri" panose="020F0502020204030204" pitchFamily="34" charset="0"/>
                <a:cs typeface="Calibri" pitchFamily="34" charset="0"/>
              </a:rPr>
              <a:t>kişilerin %7’si ise karşılaşılabilecek tehditlere </a:t>
            </a:r>
            <a:r>
              <a:rPr lang="tr-TR" b="1" dirty="0">
                <a:latin typeface="Calibri" panose="020F0502020204030204" pitchFamily="34" charset="0"/>
                <a:cs typeface="Calibri" pitchFamily="34" charset="0"/>
              </a:rPr>
              <a:t>doğru</a:t>
            </a:r>
            <a:r>
              <a:rPr lang="tr-TR" dirty="0">
                <a:latin typeface="Calibri" panose="020F0502020204030204" pitchFamily="34" charset="0"/>
                <a:cs typeface="Calibri" pitchFamily="34" charset="0"/>
              </a:rPr>
              <a:t> davranışla karşılık verebilmekteyken %12’sinin de </a:t>
            </a:r>
            <a:r>
              <a:rPr lang="tr-TR" b="1" dirty="0">
                <a:latin typeface="Calibri" panose="020F0502020204030204" pitchFamily="34" charset="0"/>
                <a:cs typeface="Calibri" pitchFamily="34" charset="0"/>
              </a:rPr>
              <a:t>yanlış</a:t>
            </a:r>
            <a:r>
              <a:rPr lang="tr-TR" dirty="0">
                <a:latin typeface="Calibri" panose="020F0502020204030204" pitchFamily="34" charset="0"/>
                <a:cs typeface="Calibri" pitchFamily="34" charset="0"/>
              </a:rPr>
              <a:t> davranışla karşılık verdikleri tespit edilmiştir</a:t>
            </a:r>
            <a:r>
              <a:rPr lang="tr-TR" dirty="0" smtClean="0">
                <a:latin typeface="Calibri" panose="020F0502020204030204" pitchFamily="34" charset="0"/>
                <a:cs typeface="Calibri" pitchFamily="34" charset="0"/>
              </a:rPr>
              <a:t>.</a:t>
            </a:r>
            <a:endParaRPr lang="tr-TR" dirty="0">
              <a:latin typeface="Calibri" panose="020F0502020204030204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26868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latin typeface="Calibri" panose="020F0502020204030204" pitchFamily="34" charset="0"/>
                <a:cs typeface="Calibri" pitchFamily="34" charset="0"/>
              </a:rPr>
              <a:t>Sonuç ve Öneriler</a:t>
            </a:r>
            <a:endParaRPr lang="tr-TR" dirty="0">
              <a:latin typeface="Calibri" panose="020F0502020204030204" pitchFamily="34" charset="0"/>
              <a:cs typeface="Calibri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5191"/>
            <a:ext cx="8229600" cy="4854209"/>
          </a:xfrm>
        </p:spPr>
        <p:txBody>
          <a:bodyPr>
            <a:normAutofit/>
          </a:bodyPr>
          <a:lstStyle/>
          <a:p>
            <a:pPr algn="just"/>
            <a:r>
              <a:rPr lang="tr-TR" b="1" dirty="0">
                <a:latin typeface="Calibri" panose="020F0502020204030204" pitchFamily="34" charset="0"/>
                <a:cs typeface="Calibri" pitchFamily="34" charset="0"/>
              </a:rPr>
              <a:t>Bilgi güvenliği uygulamaları</a:t>
            </a:r>
            <a:r>
              <a:rPr lang="tr-TR" dirty="0">
                <a:latin typeface="Calibri" panose="020F0502020204030204" pitchFamily="34" charset="0"/>
                <a:cs typeface="Calibri" pitchFamily="34" charset="0"/>
              </a:rPr>
              <a:t>nın kurumlardaki tepe yöneticilerden başlayıp daha alttaki kademelere yaygınlaştırılarak kurum genelinde benimsetilmesi çok büyük önem taşımaktadır. </a:t>
            </a:r>
            <a:endParaRPr lang="tr-TR" dirty="0" smtClean="0">
              <a:latin typeface="Calibri" panose="020F0502020204030204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16058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latin typeface="Calibri" pitchFamily="34" charset="0"/>
                <a:cs typeface="Calibri" pitchFamily="34" charset="0"/>
              </a:rPr>
              <a:t>Sonuç ve Öneriler</a:t>
            </a:r>
            <a:endParaRPr lang="tr-TR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Calibri" panose="020F0502020204030204" pitchFamily="34" charset="0"/>
                <a:cs typeface="Calibri" pitchFamily="34" charset="0"/>
              </a:rPr>
              <a:t>Kurumlar kendi içlerinde belli birimleri ve bu konuda yetkin personelini görevlendirip belli zamanlarda </a:t>
            </a:r>
            <a:r>
              <a:rPr lang="tr-TR" b="1" dirty="0">
                <a:latin typeface="Calibri" panose="020F0502020204030204" pitchFamily="34" charset="0"/>
                <a:cs typeface="Calibri" pitchFamily="34" charset="0"/>
              </a:rPr>
              <a:t>iç güvenlik denetimleri </a:t>
            </a:r>
            <a:r>
              <a:rPr lang="tr-TR" dirty="0">
                <a:latin typeface="Calibri" panose="020F0502020204030204" pitchFamily="34" charset="0"/>
                <a:cs typeface="Calibri" pitchFamily="34" charset="0"/>
              </a:rPr>
              <a:t>yaptırmalı ve bunun yanı sıra yılda en az iki kez de kurum dışı güvenlik danışmanlık firmalarından </a:t>
            </a:r>
            <a:r>
              <a:rPr lang="tr-TR" b="1" dirty="0">
                <a:latin typeface="Calibri" panose="020F0502020204030204" pitchFamily="34" charset="0"/>
                <a:cs typeface="Calibri" pitchFamily="34" charset="0"/>
              </a:rPr>
              <a:t>dış denetim </a:t>
            </a:r>
            <a:r>
              <a:rPr lang="tr-TR" dirty="0">
                <a:latin typeface="Calibri" panose="020F0502020204030204" pitchFamily="34" charset="0"/>
                <a:cs typeface="Calibri" pitchFamily="34" charset="0"/>
              </a:rPr>
              <a:t>hizmeti almalıdır. </a:t>
            </a:r>
          </a:p>
          <a:p>
            <a:endParaRPr lang="tr-TR" dirty="0">
              <a:latin typeface="Calibri" panose="020F0502020204030204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1479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latin typeface="Calibri" panose="020F0502020204030204" pitchFamily="34" charset="0"/>
                <a:cs typeface="Calibri" pitchFamily="34" charset="0"/>
              </a:rPr>
              <a:t>Sonuç ve Öneriler</a:t>
            </a:r>
            <a:endParaRPr lang="tr-TR" dirty="0">
              <a:latin typeface="Calibri" panose="020F0502020204030204" pitchFamily="34" charset="0"/>
              <a:cs typeface="Calibri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endParaRPr lang="tr-TR" dirty="0" smtClean="0">
              <a:latin typeface="Calibri" panose="020F0502020204030204" pitchFamily="34" charset="0"/>
              <a:cs typeface="Calibri" pitchFamily="34" charset="0"/>
            </a:endParaRPr>
          </a:p>
          <a:p>
            <a:pPr algn="just"/>
            <a:r>
              <a:rPr lang="tr-TR" dirty="0" smtClean="0">
                <a:latin typeface="Calibri" panose="020F0502020204030204" pitchFamily="34" charset="0"/>
                <a:cs typeface="Calibri" pitchFamily="34" charset="0"/>
              </a:rPr>
              <a:t>Kurum </a:t>
            </a:r>
            <a:r>
              <a:rPr lang="tr-TR" dirty="0">
                <a:latin typeface="Calibri" panose="020F0502020204030204" pitchFamily="34" charset="0"/>
                <a:cs typeface="Calibri" pitchFamily="34" charset="0"/>
              </a:rPr>
              <a:t>geneli uygulanacak her çeşit projede</a:t>
            </a:r>
            <a:r>
              <a:rPr lang="tr-TR" dirty="0" smtClean="0">
                <a:latin typeface="Calibri" panose="020F0502020204030204" pitchFamily="34" charset="0"/>
                <a:cs typeface="Calibri" pitchFamily="34" charset="0"/>
              </a:rPr>
              <a:t>, </a:t>
            </a:r>
            <a:r>
              <a:rPr lang="tr-TR" b="1" dirty="0">
                <a:latin typeface="Calibri" panose="020F0502020204030204" pitchFamily="34" charset="0"/>
                <a:cs typeface="Calibri" pitchFamily="34" charset="0"/>
              </a:rPr>
              <a:t>bilgi </a:t>
            </a:r>
            <a:r>
              <a:rPr lang="tr-TR" b="1" dirty="0" smtClean="0">
                <a:latin typeface="Calibri" panose="020F0502020204030204" pitchFamily="34" charset="0"/>
                <a:cs typeface="Calibri" pitchFamily="34" charset="0"/>
              </a:rPr>
              <a:t>güvenliği</a:t>
            </a:r>
            <a:r>
              <a:rPr lang="tr-TR" dirty="0" smtClean="0">
                <a:latin typeface="Calibri" panose="020F0502020204030204" pitchFamily="34" charset="0"/>
                <a:cs typeface="Calibri" pitchFamily="34" charset="0"/>
              </a:rPr>
              <a:t>,</a:t>
            </a:r>
            <a:r>
              <a:rPr lang="tr-TR" b="1" dirty="0" smtClean="0">
                <a:latin typeface="Calibri" panose="020F0502020204030204" pitchFamily="34" charset="0"/>
                <a:cs typeface="Calibri" pitchFamily="34" charset="0"/>
              </a:rPr>
              <a:t> </a:t>
            </a:r>
            <a:r>
              <a:rPr lang="tr-TR" dirty="0" smtClean="0">
                <a:latin typeface="Calibri" panose="020F0502020204030204" pitchFamily="34" charset="0"/>
                <a:cs typeface="Calibri" pitchFamily="34" charset="0"/>
              </a:rPr>
              <a:t>projelerin </a:t>
            </a:r>
            <a:r>
              <a:rPr lang="tr-TR" dirty="0">
                <a:latin typeface="Calibri" panose="020F0502020204030204" pitchFamily="34" charset="0"/>
                <a:cs typeface="Calibri" pitchFamily="34" charset="0"/>
              </a:rPr>
              <a:t>en başından itibaren sürece katılmalıdır ve projenin her aşamasında güvenlikle ilgili kısımlar da irdelenmelidir. </a:t>
            </a:r>
          </a:p>
        </p:txBody>
      </p:sp>
    </p:spTree>
    <p:extLst>
      <p:ext uri="{BB962C8B-B14F-4D97-AF65-F5344CB8AC3E}">
        <p14:creationId xmlns:p14="http://schemas.microsoft.com/office/powerpoint/2010/main" val="8677210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latin typeface="Calibri" panose="020F0502020204030204" pitchFamily="34" charset="0"/>
                <a:cs typeface="Calibri" pitchFamily="34" charset="0"/>
              </a:rPr>
              <a:t>Sonuç ve Öneriler</a:t>
            </a:r>
            <a:endParaRPr lang="tr-TR" dirty="0">
              <a:latin typeface="Calibri" panose="020F0502020204030204" pitchFamily="34" charset="0"/>
              <a:cs typeface="Calibri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>
                <a:latin typeface="Calibri" panose="020F0502020204030204" pitchFamily="34" charset="0"/>
                <a:cs typeface="Calibri" pitchFamily="34" charset="0"/>
              </a:rPr>
              <a:t>Toplum genelinde </a:t>
            </a:r>
            <a:r>
              <a:rPr lang="tr-TR" b="1" dirty="0">
                <a:latin typeface="Calibri" panose="020F0502020204030204" pitchFamily="34" charset="0"/>
                <a:cs typeface="Calibri" pitchFamily="34" charset="0"/>
              </a:rPr>
              <a:t>bilgi güvenliği farkındalık eğitimleri</a:t>
            </a:r>
            <a:r>
              <a:rPr lang="tr-TR" dirty="0">
                <a:latin typeface="Calibri" panose="020F0502020204030204" pitchFamily="34" charset="0"/>
                <a:cs typeface="Calibri" pitchFamily="34" charset="0"/>
              </a:rPr>
              <a:t>, bilinçlendirme çalışmaları ve </a:t>
            </a:r>
            <a:r>
              <a:rPr lang="tr-TR" b="1" dirty="0">
                <a:latin typeface="Calibri" panose="020F0502020204030204" pitchFamily="34" charset="0"/>
                <a:cs typeface="Calibri" pitchFamily="34" charset="0"/>
              </a:rPr>
              <a:t>eğitsel projeler</a:t>
            </a:r>
            <a:r>
              <a:rPr lang="tr-TR" dirty="0">
                <a:latin typeface="Calibri" panose="020F0502020204030204" pitchFamily="34" charset="0"/>
                <a:cs typeface="Calibri" pitchFamily="34" charset="0"/>
              </a:rPr>
              <a:t> yapılarak, personelin bilgi güvenliği konularında mutlak surette aydınlatılması gereklidir. Sadece şirketlerde değil, devlet kurumlarında, okullarda ve tüm ülke genelinde eğitim, bilinçlendirme ve farkındalık artışı sağlanmalıdır. </a:t>
            </a:r>
          </a:p>
        </p:txBody>
      </p:sp>
    </p:spTree>
    <p:extLst>
      <p:ext uri="{BB962C8B-B14F-4D97-AF65-F5344CB8AC3E}">
        <p14:creationId xmlns:p14="http://schemas.microsoft.com/office/powerpoint/2010/main" val="14454110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latin typeface="Calibri" panose="020F0502020204030204" pitchFamily="34" charset="0"/>
                <a:cs typeface="Calibri" pitchFamily="34" charset="0"/>
              </a:rPr>
              <a:t>Kaynakça</a:t>
            </a:r>
            <a:endParaRPr lang="tr-TR" dirty="0">
              <a:latin typeface="Calibri" panose="020F0502020204030204" pitchFamily="34" charset="0"/>
              <a:cs typeface="Calibri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447800"/>
            <a:ext cx="9144000" cy="6019800"/>
          </a:xfrm>
        </p:spPr>
        <p:txBody>
          <a:bodyPr>
            <a:normAutofit fontScale="47500" lnSpcReduction="20000"/>
          </a:bodyPr>
          <a:lstStyle/>
          <a:p>
            <a:r>
              <a:rPr lang="en-US" dirty="0">
                <a:latin typeface="Calibri" panose="020F0502020204030204" pitchFamily="34" charset="0"/>
                <a:cs typeface="Calibri" pitchFamily="34" charset="0"/>
              </a:rPr>
              <a:t>Buckland, M. (1991a). </a:t>
            </a:r>
            <a:r>
              <a:rPr lang="en-US" i="1" dirty="0">
                <a:latin typeface="Calibri" panose="020F0502020204030204" pitchFamily="34" charset="0"/>
                <a:cs typeface="Calibri" pitchFamily="34" charset="0"/>
              </a:rPr>
              <a:t>Information and information systems</a:t>
            </a:r>
            <a:r>
              <a:rPr lang="en-US" dirty="0">
                <a:latin typeface="Calibri" panose="020F0502020204030204" pitchFamily="34" charset="0"/>
                <a:cs typeface="Calibri" pitchFamily="34" charset="0"/>
              </a:rPr>
              <a:t>. New York: </a:t>
            </a:r>
            <a:r>
              <a:rPr lang="en-US" dirty="0" err="1">
                <a:latin typeface="Calibri" panose="020F0502020204030204" pitchFamily="34" charset="0"/>
                <a:cs typeface="Calibri" pitchFamily="34" charset="0"/>
              </a:rPr>
              <a:t>Praeger</a:t>
            </a:r>
            <a:r>
              <a:rPr lang="en-US" dirty="0">
                <a:latin typeface="Calibri" panose="020F0502020204030204" pitchFamily="34" charset="0"/>
                <a:cs typeface="Calibri" pitchFamily="34" charset="0"/>
              </a:rPr>
              <a:t>. </a:t>
            </a:r>
          </a:p>
          <a:p>
            <a:r>
              <a:rPr lang="tr-TR" dirty="0">
                <a:latin typeface="Calibri" panose="020F0502020204030204" pitchFamily="34" charset="0"/>
                <a:cs typeface="Calibri" pitchFamily="34" charset="0"/>
              </a:rPr>
              <a:t>Canberk, G., Sağıroğlu, Ş. (2006). </a:t>
            </a:r>
            <a:r>
              <a:rPr lang="tr-TR" i="1" dirty="0">
                <a:latin typeface="Calibri" panose="020F0502020204030204" pitchFamily="34" charset="0"/>
                <a:cs typeface="Calibri" pitchFamily="34" charset="0"/>
              </a:rPr>
              <a:t>Bilgi, Bilgi Güvenliği ve Süreçleri Üzerine Bir İnceleme</a:t>
            </a:r>
            <a:r>
              <a:rPr lang="tr-TR" dirty="0">
                <a:latin typeface="Calibri" panose="020F0502020204030204" pitchFamily="34" charset="0"/>
                <a:cs typeface="Calibri" pitchFamily="34" charset="0"/>
              </a:rPr>
              <a:t>. </a:t>
            </a:r>
            <a:r>
              <a:rPr lang="tr-TR" dirty="0" smtClean="0">
                <a:latin typeface="Calibri" panose="020F0502020204030204" pitchFamily="34" charset="0"/>
                <a:cs typeface="Calibri" pitchFamily="34" charset="0"/>
              </a:rPr>
              <a:t> Politeknik </a:t>
            </a:r>
            <a:r>
              <a:rPr lang="tr-TR" dirty="0">
                <a:latin typeface="Calibri" panose="020F0502020204030204" pitchFamily="34" charset="0"/>
                <a:cs typeface="Calibri" pitchFamily="34" charset="0"/>
              </a:rPr>
              <a:t>Dergisi </a:t>
            </a:r>
          </a:p>
          <a:p>
            <a:r>
              <a:rPr lang="tr-TR" dirty="0">
                <a:latin typeface="Calibri" panose="020F0502020204030204" pitchFamily="34" charset="0"/>
                <a:cs typeface="Calibri" pitchFamily="34" charset="0"/>
              </a:rPr>
              <a:t>Diemer, A. (1999). </a:t>
            </a:r>
            <a:r>
              <a:rPr lang="tr-TR" i="1" dirty="0">
                <a:latin typeface="Calibri" panose="020F0502020204030204" pitchFamily="34" charset="0"/>
                <a:cs typeface="Calibri" pitchFamily="34" charset="0"/>
              </a:rPr>
              <a:t>“Bilgi Kuramı”, Günümüzde Felsefe Disiplinleri</a:t>
            </a:r>
            <a:r>
              <a:rPr lang="tr-TR" dirty="0">
                <a:latin typeface="Calibri" panose="020F0502020204030204" pitchFamily="34" charset="0"/>
                <a:cs typeface="Calibri" pitchFamily="34" charset="0"/>
              </a:rPr>
              <a:t>. (D. Özlem </a:t>
            </a:r>
            <a:r>
              <a:rPr lang="tr-TR" dirty="0" smtClean="0">
                <a:latin typeface="Calibri" panose="020F0502020204030204" pitchFamily="34" charset="0"/>
                <a:cs typeface="Calibri" pitchFamily="34" charset="0"/>
              </a:rPr>
              <a:t> Derleyen/Çev</a:t>
            </a:r>
            <a:r>
              <a:rPr lang="tr-TR" dirty="0">
                <a:latin typeface="Calibri" panose="020F0502020204030204" pitchFamily="34" charset="0"/>
                <a:cs typeface="Calibri" pitchFamily="34" charset="0"/>
              </a:rPr>
              <a:t>.). İstanbul: İnkilap Kitabevi. </a:t>
            </a:r>
          </a:p>
          <a:p>
            <a:r>
              <a:rPr lang="en-US" dirty="0">
                <a:latin typeface="Calibri" panose="020F0502020204030204" pitchFamily="34" charset="0"/>
                <a:cs typeface="Calibri" pitchFamily="34" charset="0"/>
              </a:rPr>
              <a:t>Dodge, C. R., Carver, C., Ferguson, J. A., (2007). </a:t>
            </a:r>
            <a:r>
              <a:rPr lang="en-US" i="1" dirty="0">
                <a:latin typeface="Calibri" panose="020F0502020204030204" pitchFamily="34" charset="0"/>
                <a:cs typeface="Calibri" pitchFamily="34" charset="0"/>
              </a:rPr>
              <a:t>“Phishing for user security awareness” </a:t>
            </a:r>
            <a:r>
              <a:rPr lang="tr-TR" dirty="0">
                <a:latin typeface="Calibri" panose="020F0502020204030204" pitchFamily="34" charset="0"/>
                <a:cs typeface="Calibri" pitchFamily="34" charset="0"/>
              </a:rPr>
              <a:t> </a:t>
            </a:r>
            <a:r>
              <a:rPr lang="tr-TR" dirty="0" smtClean="0">
                <a:latin typeface="Calibri" panose="020F0502020204030204" pitchFamily="34" charset="0"/>
                <a:cs typeface="Calibri" pitchFamily="34" charset="0"/>
              </a:rPr>
              <a:t>Computers </a:t>
            </a:r>
            <a:r>
              <a:rPr lang="tr-TR" dirty="0">
                <a:latin typeface="Calibri" panose="020F0502020204030204" pitchFamily="34" charset="0"/>
                <a:cs typeface="Calibri" pitchFamily="34" charset="0"/>
              </a:rPr>
              <a:t>&amp; Security, </a:t>
            </a:r>
            <a:r>
              <a:rPr lang="tr-TR" b="1" dirty="0">
                <a:latin typeface="Calibri" panose="020F0502020204030204" pitchFamily="34" charset="0"/>
                <a:cs typeface="Calibri" pitchFamily="34" charset="0"/>
              </a:rPr>
              <a:t>26</a:t>
            </a:r>
            <a:r>
              <a:rPr lang="tr-TR" dirty="0">
                <a:latin typeface="Calibri" panose="020F0502020204030204" pitchFamily="34" charset="0"/>
                <a:cs typeface="Calibri" pitchFamily="34" charset="0"/>
              </a:rPr>
              <a:t>(1): 73. </a:t>
            </a:r>
          </a:p>
          <a:p>
            <a:r>
              <a:rPr lang="tr-TR" dirty="0">
                <a:latin typeface="Calibri" panose="020F0502020204030204" pitchFamily="34" charset="0"/>
                <a:cs typeface="Calibri" pitchFamily="34" charset="0"/>
              </a:rPr>
              <a:t>Eminağaoğlu, M. , Gökşen, Y. (2009) </a:t>
            </a:r>
            <a:r>
              <a:rPr lang="tr-TR" i="1" dirty="0">
                <a:latin typeface="Calibri" panose="020F0502020204030204" pitchFamily="34" charset="0"/>
                <a:cs typeface="Calibri" pitchFamily="34" charset="0"/>
              </a:rPr>
              <a:t>Bilgi Güvenliği Nedir, Ne Değildir, Türkiye’de Bilgi </a:t>
            </a:r>
            <a:r>
              <a:rPr lang="tr-TR" dirty="0">
                <a:latin typeface="Calibri" panose="020F0502020204030204" pitchFamily="34" charset="0"/>
                <a:cs typeface="Calibri" pitchFamily="34" charset="0"/>
              </a:rPr>
              <a:t> </a:t>
            </a:r>
            <a:r>
              <a:rPr lang="tr-TR" i="1" dirty="0" smtClean="0">
                <a:latin typeface="Calibri" panose="020F0502020204030204" pitchFamily="34" charset="0"/>
                <a:cs typeface="Calibri" pitchFamily="34" charset="0"/>
              </a:rPr>
              <a:t>Güvenliği </a:t>
            </a:r>
            <a:r>
              <a:rPr lang="tr-TR" i="1" dirty="0">
                <a:latin typeface="Calibri" panose="020F0502020204030204" pitchFamily="34" charset="0"/>
                <a:cs typeface="Calibri" pitchFamily="34" charset="0"/>
              </a:rPr>
              <a:t>Sorunları ve Çözüm Önerileri</a:t>
            </a:r>
            <a:r>
              <a:rPr lang="tr-TR" dirty="0">
                <a:latin typeface="Calibri" panose="020F0502020204030204" pitchFamily="34" charset="0"/>
                <a:cs typeface="Calibri" pitchFamily="34" charset="0"/>
              </a:rPr>
              <a:t>.(1-15) Dokuz Eylül Üniversitesi Sosyal Bilimler Enstitüsü Dergisi </a:t>
            </a:r>
          </a:p>
          <a:p>
            <a:r>
              <a:rPr lang="tr-TR" dirty="0">
                <a:latin typeface="Calibri" panose="020F0502020204030204" pitchFamily="34" charset="0"/>
                <a:cs typeface="Calibri" pitchFamily="34" charset="0"/>
              </a:rPr>
              <a:t>Gökçe, A. G. (2010). </a:t>
            </a:r>
            <a:r>
              <a:rPr lang="tr-TR" i="1" dirty="0">
                <a:latin typeface="Calibri" panose="020F0502020204030204" pitchFamily="34" charset="0"/>
                <a:cs typeface="Calibri" pitchFamily="34" charset="0"/>
              </a:rPr>
              <a:t>Bilgi Güvenliği Farkındalığı Nasıl Ölçülür? (1)</a:t>
            </a:r>
            <a:r>
              <a:rPr lang="tr-TR" dirty="0">
                <a:latin typeface="Calibri" panose="020F0502020204030204" pitchFamily="34" charset="0"/>
                <a:cs typeface="Calibri" pitchFamily="34" charset="0"/>
              </a:rPr>
              <a:t>. Tübitak, BİLGEM </a:t>
            </a:r>
          </a:p>
          <a:p>
            <a:r>
              <a:rPr lang="en-US" dirty="0">
                <a:latin typeface="Calibri" panose="020F0502020204030204" pitchFamily="34" charset="0"/>
                <a:cs typeface="Calibri" pitchFamily="34" charset="0"/>
              </a:rPr>
              <a:t>ITGI Inst. (2007). </a:t>
            </a:r>
            <a:r>
              <a:rPr lang="en-US" i="1" dirty="0" err="1">
                <a:latin typeface="Calibri" panose="020F0502020204030204" pitchFamily="34" charset="0"/>
                <a:cs typeface="Calibri" pitchFamily="34" charset="0"/>
              </a:rPr>
              <a:t>Cobit</a:t>
            </a:r>
            <a:r>
              <a:rPr lang="en-US" i="1" dirty="0">
                <a:latin typeface="Calibri" panose="020F0502020204030204" pitchFamily="34" charset="0"/>
                <a:cs typeface="Calibri" pitchFamily="34" charset="0"/>
              </a:rPr>
              <a:t> 4.1; Framework, Control Objectives, Management Guidelines and </a:t>
            </a:r>
            <a:r>
              <a:rPr lang="tr-TR" dirty="0">
                <a:latin typeface="Calibri" panose="020F0502020204030204" pitchFamily="34" charset="0"/>
                <a:cs typeface="Calibri" pitchFamily="34" charset="0"/>
              </a:rPr>
              <a:t> </a:t>
            </a:r>
            <a:r>
              <a:rPr lang="en-US" i="1" dirty="0" smtClean="0">
                <a:latin typeface="Calibri" panose="020F0502020204030204" pitchFamily="34" charset="0"/>
                <a:cs typeface="Calibri" pitchFamily="34" charset="0"/>
              </a:rPr>
              <a:t>Maturity </a:t>
            </a:r>
            <a:r>
              <a:rPr lang="en-US" i="1" dirty="0">
                <a:latin typeface="Calibri" panose="020F0502020204030204" pitchFamily="34" charset="0"/>
                <a:cs typeface="Calibri" pitchFamily="34" charset="0"/>
              </a:rPr>
              <a:t>Models</a:t>
            </a:r>
            <a:r>
              <a:rPr lang="en-US" dirty="0">
                <a:latin typeface="Calibri" panose="020F0502020204030204" pitchFamily="34" charset="0"/>
                <a:cs typeface="Calibri" pitchFamily="34" charset="0"/>
              </a:rPr>
              <a:t>. USA: ITGI Publishing. </a:t>
            </a:r>
          </a:p>
          <a:p>
            <a:r>
              <a:rPr lang="fr-FR" dirty="0">
                <a:latin typeface="Calibri" panose="020F0502020204030204" pitchFamily="34" charset="0"/>
                <a:cs typeface="Calibri" pitchFamily="34" charset="0"/>
              </a:rPr>
              <a:t>İnternet: </a:t>
            </a:r>
            <a:r>
              <a:rPr lang="fr-FR" i="1" dirty="0">
                <a:latin typeface="Calibri" panose="020F0502020204030204" pitchFamily="34" charset="0"/>
                <a:cs typeface="Calibri" pitchFamily="34" charset="0"/>
              </a:rPr>
              <a:t>ISO</a:t>
            </a:r>
            <a:r>
              <a:rPr lang="fr-FR" dirty="0">
                <a:latin typeface="Calibri" panose="020F0502020204030204" pitchFamily="34" charset="0"/>
                <a:cs typeface="Calibri" pitchFamily="34" charset="0"/>
              </a:rPr>
              <a:t>, http://www.iso.org/iso/en/prods-services/popstds/informationsecurity.html [Son </a:t>
            </a:r>
            <a:r>
              <a:rPr lang="tr-TR" dirty="0" smtClean="0">
                <a:latin typeface="Calibri" panose="020F0502020204030204" pitchFamily="34" charset="0"/>
                <a:cs typeface="Calibri" pitchFamily="34" charset="0"/>
              </a:rPr>
              <a:t> erişim </a:t>
            </a:r>
            <a:r>
              <a:rPr lang="tr-TR" dirty="0">
                <a:latin typeface="Calibri" panose="020F0502020204030204" pitchFamily="34" charset="0"/>
                <a:cs typeface="Calibri" pitchFamily="34" charset="0"/>
              </a:rPr>
              <a:t>tarihi: 12.12.2014] </a:t>
            </a:r>
          </a:p>
          <a:p>
            <a:r>
              <a:rPr lang="en-US" dirty="0">
                <a:latin typeface="Calibri" panose="020F0502020204030204" pitchFamily="34" charset="0"/>
                <a:cs typeface="Calibri" pitchFamily="34" charset="0"/>
              </a:rPr>
              <a:t>İnternet: </a:t>
            </a:r>
            <a:r>
              <a:rPr lang="en-US" i="1" dirty="0" err="1">
                <a:latin typeface="Calibri" panose="020F0502020204030204" pitchFamily="34" charset="0"/>
                <a:cs typeface="Calibri" pitchFamily="34" charset="0"/>
              </a:rPr>
              <a:t>Netcraft</a:t>
            </a:r>
            <a:r>
              <a:rPr lang="en-US" i="1" dirty="0">
                <a:latin typeface="Calibri" panose="020F0502020204030204" pitchFamily="34" charset="0"/>
                <a:cs typeface="Calibri" pitchFamily="34" charset="0"/>
              </a:rPr>
              <a:t> “Phishing By The Numbers: 609,000 Blocked Sites in </a:t>
            </a:r>
            <a:r>
              <a:rPr lang="en-US" i="1" dirty="0" smtClean="0">
                <a:latin typeface="Calibri" panose="020F0502020204030204" pitchFamily="34" charset="0"/>
                <a:cs typeface="Calibri" pitchFamily="34" charset="0"/>
              </a:rPr>
              <a:t>2006”</a:t>
            </a:r>
            <a:r>
              <a:rPr lang="tr-TR" i="1" dirty="0" smtClean="0">
                <a:latin typeface="Calibri" panose="020F0502020204030204" pitchFamily="34" charset="0"/>
                <a:cs typeface="Calibri" pitchFamily="34" charset="0"/>
              </a:rPr>
              <a:t> </a:t>
            </a:r>
            <a:r>
              <a:rPr lang="tr-TR" dirty="0" smtClean="0">
                <a:latin typeface="Calibri" panose="020F0502020204030204" pitchFamily="34" charset="0"/>
                <a:cs typeface="Calibri" pitchFamily="34" charset="0"/>
              </a:rPr>
              <a:t>http</a:t>
            </a:r>
            <a:r>
              <a:rPr lang="tr-TR" dirty="0">
                <a:latin typeface="Calibri" panose="020F0502020204030204" pitchFamily="34" charset="0"/>
                <a:cs typeface="Calibri" pitchFamily="34" charset="0"/>
              </a:rPr>
              <a:t>://news.netcraft.com/archives/2007/01/15/phishing_by_the_numbers_609000_blocked_sites_in_2006.html [Son erişim tarihi: 02.01.2015]. </a:t>
            </a:r>
          </a:p>
          <a:p>
            <a:r>
              <a:rPr lang="en-US" dirty="0">
                <a:latin typeface="Calibri" panose="020F0502020204030204" pitchFamily="34" charset="0"/>
                <a:cs typeface="Calibri" pitchFamily="34" charset="0"/>
              </a:rPr>
              <a:t>İnternet: </a:t>
            </a:r>
            <a:r>
              <a:rPr lang="en-US" i="1" dirty="0">
                <a:latin typeface="Calibri" panose="020F0502020204030204" pitchFamily="34" charset="0"/>
                <a:cs typeface="Calibri" pitchFamily="34" charset="0"/>
              </a:rPr>
              <a:t>Message Labs “2006: The Year Spam Raised Its Game and Threats Got </a:t>
            </a:r>
            <a:r>
              <a:rPr lang="en-US" i="1" dirty="0" smtClean="0">
                <a:latin typeface="Calibri" panose="020F0502020204030204" pitchFamily="34" charset="0"/>
                <a:cs typeface="Calibri" pitchFamily="34" charset="0"/>
              </a:rPr>
              <a:t>Personal”</a:t>
            </a:r>
            <a:r>
              <a:rPr lang="tr-TR" i="1" dirty="0" smtClean="0">
                <a:latin typeface="Calibri" panose="020F0502020204030204" pitchFamily="34" charset="0"/>
                <a:cs typeface="Calibri" pitchFamily="34" charset="0"/>
              </a:rPr>
              <a:t> </a:t>
            </a:r>
            <a:r>
              <a:rPr lang="en-US" dirty="0" smtClean="0">
                <a:latin typeface="Calibri" panose="020F0502020204030204" pitchFamily="34" charset="0"/>
                <a:cs typeface="Calibri" pitchFamily="34" charset="0"/>
              </a:rPr>
              <a:t>http</a:t>
            </a:r>
            <a:r>
              <a:rPr lang="en-US" dirty="0">
                <a:latin typeface="Calibri" panose="020F0502020204030204" pitchFamily="34" charset="0"/>
                <a:cs typeface="Calibri" pitchFamily="34" charset="0"/>
              </a:rPr>
              <a:t>://www.messagelabs.com/portal/server.pt/gateway/PTARGS_0_5885_404_443_670_43/http%3B/0120-0176-CT01/publishedcontent/publish/about_us_dotcom_en / </a:t>
            </a:r>
            <a:r>
              <a:rPr lang="en-US" dirty="0" err="1">
                <a:latin typeface="Calibri" panose="020F0502020204030204" pitchFamily="34" charset="0"/>
                <a:cs typeface="Calibri" pitchFamily="34" charset="0"/>
              </a:rPr>
              <a:t>newsevents</a:t>
            </a:r>
            <a:r>
              <a:rPr lang="en-US" dirty="0">
                <a:latin typeface="Calibri" panose="020F0502020204030204" pitchFamily="34" charset="0"/>
                <a:cs typeface="Calibri" pitchFamily="34" charset="0"/>
              </a:rPr>
              <a:t>/</a:t>
            </a:r>
            <a:r>
              <a:rPr lang="en-US" dirty="0" err="1">
                <a:latin typeface="Calibri" panose="020F0502020204030204" pitchFamily="34" charset="0"/>
                <a:cs typeface="Calibri" pitchFamily="34" charset="0"/>
              </a:rPr>
              <a:t>press_releases</a:t>
            </a:r>
            <a:r>
              <a:rPr lang="en-US" dirty="0">
                <a:latin typeface="Calibri" panose="020F0502020204030204" pitchFamily="34" charset="0"/>
                <a:cs typeface="Calibri" pitchFamily="34" charset="0"/>
              </a:rPr>
              <a:t>/DA_174397.html [Son </a:t>
            </a:r>
            <a:r>
              <a:rPr lang="en-US" dirty="0" err="1">
                <a:latin typeface="Calibri" panose="020F0502020204030204" pitchFamily="34" charset="0"/>
                <a:cs typeface="Calibri" pitchFamily="34" charset="0"/>
              </a:rPr>
              <a:t>erişim</a:t>
            </a:r>
            <a:r>
              <a:rPr lang="en-US" dirty="0">
                <a:latin typeface="Calibri" panose="020F0502020204030204" pitchFamily="34" charset="0"/>
                <a:cs typeface="Calibri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Calibri" pitchFamily="34" charset="0"/>
              </a:rPr>
              <a:t>tarihi</a:t>
            </a:r>
            <a:r>
              <a:rPr lang="en-US" dirty="0">
                <a:latin typeface="Calibri" panose="020F0502020204030204" pitchFamily="34" charset="0"/>
                <a:cs typeface="Calibri" pitchFamily="34" charset="0"/>
              </a:rPr>
              <a:t>: 25.12.2014] </a:t>
            </a:r>
          </a:p>
          <a:p>
            <a:r>
              <a:rPr lang="en-US" dirty="0" err="1">
                <a:latin typeface="Calibri" panose="020F0502020204030204" pitchFamily="34" charset="0"/>
                <a:cs typeface="Calibri" pitchFamily="34" charset="0"/>
              </a:rPr>
              <a:t>Kuçuradi</a:t>
            </a:r>
            <a:r>
              <a:rPr lang="en-US" dirty="0">
                <a:latin typeface="Calibri" panose="020F0502020204030204" pitchFamily="34" charset="0"/>
                <a:cs typeface="Calibri" pitchFamily="34" charset="0"/>
              </a:rPr>
              <a:t>, İ. (1995). </a:t>
            </a:r>
            <a:r>
              <a:rPr lang="en-US" i="1" dirty="0">
                <a:latin typeface="Calibri" panose="020F0502020204030204" pitchFamily="34" charset="0"/>
                <a:cs typeface="Calibri" pitchFamily="34" charset="0"/>
              </a:rPr>
              <a:t>Knowledge and its object. The concept of knowledge: </a:t>
            </a:r>
            <a:r>
              <a:rPr lang="en-US" dirty="0">
                <a:latin typeface="Calibri" panose="020F0502020204030204" pitchFamily="34" charset="0"/>
                <a:cs typeface="Calibri" pitchFamily="34" charset="0"/>
              </a:rPr>
              <a:t>The Ankara </a:t>
            </a:r>
            <a:r>
              <a:rPr lang="tr-TR" dirty="0" smtClean="0">
                <a:latin typeface="Calibri" panose="020F0502020204030204" pitchFamily="34" charset="0"/>
                <a:cs typeface="Calibri" pitchFamily="34" charset="0"/>
              </a:rPr>
              <a:t> Seminar </a:t>
            </a:r>
            <a:r>
              <a:rPr lang="tr-TR" dirty="0">
                <a:latin typeface="Calibri" panose="020F0502020204030204" pitchFamily="34" charset="0"/>
                <a:cs typeface="Calibri" pitchFamily="34" charset="0"/>
              </a:rPr>
              <a:t>içinde (97-102). Ed. İ. Kuçuradi ve R.S. Cohen. Dordrecht: Kluwer. </a:t>
            </a:r>
          </a:p>
          <a:p>
            <a:r>
              <a:rPr lang="tr-TR" dirty="0">
                <a:latin typeface="Calibri" panose="020F0502020204030204" pitchFamily="34" charset="0"/>
                <a:cs typeface="Calibri" pitchFamily="34" charset="0"/>
              </a:rPr>
              <a:t>Kudat, B., (2007) </a:t>
            </a:r>
            <a:r>
              <a:rPr lang="tr-TR" i="1" dirty="0">
                <a:latin typeface="Calibri" panose="020F0502020204030204" pitchFamily="34" charset="0"/>
                <a:cs typeface="Calibri" pitchFamily="34" charset="0"/>
              </a:rPr>
              <a:t>“Kötü adamların hızına yetişen daha güvenli”</a:t>
            </a:r>
            <a:r>
              <a:rPr lang="tr-TR" dirty="0">
                <a:latin typeface="Calibri" panose="020F0502020204030204" pitchFamily="34" charset="0"/>
                <a:cs typeface="Calibri" pitchFamily="34" charset="0"/>
              </a:rPr>
              <a:t>, BThaber, 604:15. </a:t>
            </a:r>
          </a:p>
          <a:p>
            <a:r>
              <a:rPr lang="tr-TR" dirty="0">
                <a:latin typeface="Calibri" panose="020F0502020204030204" pitchFamily="34" charset="0"/>
                <a:cs typeface="Calibri" pitchFamily="34" charset="0"/>
              </a:rPr>
              <a:t>Mitnick K. D. (2005). </a:t>
            </a:r>
            <a:r>
              <a:rPr lang="tr-TR" i="1" dirty="0">
                <a:latin typeface="Calibri" panose="020F0502020204030204" pitchFamily="34" charset="0"/>
                <a:cs typeface="Calibri" pitchFamily="34" charset="0"/>
              </a:rPr>
              <a:t>Aldatma Sanatı. </a:t>
            </a:r>
            <a:r>
              <a:rPr lang="tr-TR" dirty="0">
                <a:latin typeface="Calibri" panose="020F0502020204030204" pitchFamily="34" charset="0"/>
                <a:cs typeface="Calibri" pitchFamily="34" charset="0"/>
              </a:rPr>
              <a:t>ODTÜ Geliştirme Vakfı Yayıncılık, 1. Basım. </a:t>
            </a:r>
          </a:p>
          <a:p>
            <a:r>
              <a:rPr lang="en-US" dirty="0">
                <a:latin typeface="Calibri" panose="020F0502020204030204" pitchFamily="34" charset="0"/>
                <a:cs typeface="Calibri" pitchFamily="34" charset="0"/>
              </a:rPr>
              <a:t>Richardson R. (2008). </a:t>
            </a:r>
            <a:r>
              <a:rPr lang="en-US" i="1" dirty="0">
                <a:latin typeface="Calibri" panose="020F0502020204030204" pitchFamily="34" charset="0"/>
                <a:cs typeface="Calibri" pitchFamily="34" charset="0"/>
              </a:rPr>
              <a:t>2008 CSI/FBI Computer Crime &amp; Security Survey</a:t>
            </a:r>
            <a:r>
              <a:rPr lang="en-US" dirty="0">
                <a:latin typeface="Calibri" panose="020F0502020204030204" pitchFamily="34" charset="0"/>
                <a:cs typeface="Calibri" pitchFamily="34" charset="0"/>
              </a:rPr>
              <a:t>. CSI. </a:t>
            </a:r>
          </a:p>
          <a:p>
            <a:r>
              <a:rPr lang="en-US" dirty="0">
                <a:latin typeface="Calibri" panose="020F0502020204030204" pitchFamily="34" charset="0"/>
                <a:cs typeface="Calibri" pitchFamily="34" charset="0"/>
              </a:rPr>
              <a:t>Symantec. (2009). </a:t>
            </a:r>
            <a:r>
              <a:rPr lang="en-US" i="1" dirty="0">
                <a:latin typeface="Calibri" panose="020F0502020204030204" pitchFamily="34" charset="0"/>
                <a:cs typeface="Calibri" pitchFamily="34" charset="0"/>
              </a:rPr>
              <a:t>Global Internet Security Threat Report 2008</a:t>
            </a:r>
            <a:r>
              <a:rPr lang="en-US" dirty="0">
                <a:latin typeface="Calibri" panose="020F0502020204030204" pitchFamily="34" charset="0"/>
                <a:cs typeface="Calibri" pitchFamily="34" charset="0"/>
              </a:rPr>
              <a:t>, </a:t>
            </a:r>
            <a:r>
              <a:rPr lang="en-US" dirty="0" err="1">
                <a:latin typeface="Calibri" panose="020F0502020204030204" pitchFamily="34" charset="0"/>
                <a:cs typeface="Calibri" pitchFamily="34" charset="0"/>
              </a:rPr>
              <a:t>vol.XIV</a:t>
            </a:r>
            <a:r>
              <a:rPr lang="en-US" dirty="0">
                <a:latin typeface="Calibri" panose="020F0502020204030204" pitchFamily="34" charset="0"/>
                <a:cs typeface="Calibri" pitchFamily="34" charset="0"/>
              </a:rPr>
              <a:t>. Symantec </a:t>
            </a:r>
            <a:r>
              <a:rPr lang="tr-TR" dirty="0" smtClean="0">
                <a:latin typeface="Calibri" panose="020F0502020204030204" pitchFamily="34" charset="0"/>
                <a:cs typeface="Calibri" pitchFamily="34" charset="0"/>
              </a:rPr>
              <a:t> Corporation</a:t>
            </a:r>
            <a:r>
              <a:rPr lang="tr-TR" dirty="0">
                <a:latin typeface="Calibri" panose="020F0502020204030204" pitchFamily="34" charset="0"/>
                <a:cs typeface="Calibri" pitchFamily="34" charset="0"/>
              </a:rPr>
              <a:t>. </a:t>
            </a:r>
          </a:p>
          <a:p>
            <a:r>
              <a:rPr lang="tr-TR" dirty="0">
                <a:latin typeface="Calibri" panose="020F0502020204030204" pitchFamily="34" charset="0"/>
                <a:cs typeface="Calibri" pitchFamily="34" charset="0"/>
              </a:rPr>
              <a:t>Symantec. (2009). </a:t>
            </a:r>
            <a:r>
              <a:rPr lang="tr-TR" i="1" dirty="0">
                <a:latin typeface="Calibri" panose="020F0502020204030204" pitchFamily="34" charset="0"/>
                <a:cs typeface="Calibri" pitchFamily="34" charset="0"/>
              </a:rPr>
              <a:t>EMEA Internet Security Threat Report 2008</a:t>
            </a:r>
            <a:r>
              <a:rPr lang="tr-TR" dirty="0">
                <a:latin typeface="Calibri" panose="020F0502020204030204" pitchFamily="34" charset="0"/>
                <a:cs typeface="Calibri" pitchFamily="34" charset="0"/>
              </a:rPr>
              <a:t>, vol.XIV. Symantec </a:t>
            </a:r>
            <a:r>
              <a:rPr lang="tr-TR" dirty="0" smtClean="0">
                <a:latin typeface="Calibri" panose="020F0502020204030204" pitchFamily="34" charset="0"/>
                <a:cs typeface="Calibri" pitchFamily="34" charset="0"/>
              </a:rPr>
              <a:t> Corporation</a:t>
            </a:r>
            <a:r>
              <a:rPr lang="tr-TR" dirty="0">
                <a:latin typeface="Calibri" panose="020F0502020204030204" pitchFamily="34" charset="0"/>
                <a:cs typeface="Calibri" pitchFamily="34" charset="0"/>
              </a:rPr>
              <a:t>. </a:t>
            </a:r>
          </a:p>
          <a:p>
            <a:r>
              <a:rPr lang="tr-TR" dirty="0">
                <a:latin typeface="Calibri" panose="020F0502020204030204" pitchFamily="34" charset="0"/>
                <a:cs typeface="Calibri" pitchFamily="34" charset="0"/>
              </a:rPr>
              <a:t>Vural, Y. , Sağıroğlu, Ş. (2008). </a:t>
            </a:r>
            <a:r>
              <a:rPr lang="tr-TR" i="1" dirty="0">
                <a:latin typeface="Calibri" panose="020F0502020204030204" pitchFamily="34" charset="0"/>
                <a:cs typeface="Calibri" pitchFamily="34" charset="0"/>
              </a:rPr>
              <a:t>Kurumsal Bilgi Güvenliği ve Standartları Üzerine </a:t>
            </a:r>
            <a:r>
              <a:rPr lang="tr-TR" i="1" dirty="0" smtClean="0">
                <a:latin typeface="Calibri" panose="020F0502020204030204" pitchFamily="34" charset="0"/>
                <a:cs typeface="Calibri" pitchFamily="34" charset="0"/>
              </a:rPr>
              <a:t>Bir İnceleme</a:t>
            </a:r>
            <a:r>
              <a:rPr lang="tr-TR" dirty="0">
                <a:latin typeface="Calibri" panose="020F0502020204030204" pitchFamily="34" charset="0"/>
                <a:cs typeface="Calibri" pitchFamily="34" charset="0"/>
              </a:rPr>
              <a:t>. Gazi Üniversitesi Mühendislik Mimarlık Fakültesi Dergisi </a:t>
            </a:r>
          </a:p>
        </p:txBody>
      </p:sp>
    </p:spTree>
    <p:extLst>
      <p:ext uri="{BB962C8B-B14F-4D97-AF65-F5344CB8AC3E}">
        <p14:creationId xmlns:p14="http://schemas.microsoft.com/office/powerpoint/2010/main" val="130848665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8872" indent="0" algn="ctr">
              <a:buNone/>
            </a:pPr>
            <a:endParaRPr lang="tr-TR" sz="4800" b="1" dirty="0" smtClean="0">
              <a:latin typeface="Calibri" panose="020F0502020204030204" pitchFamily="34" charset="0"/>
              <a:cs typeface="Calibri" pitchFamily="34" charset="0"/>
            </a:endParaRPr>
          </a:p>
          <a:p>
            <a:pPr marL="118872" indent="0" algn="ctr">
              <a:buNone/>
            </a:pPr>
            <a:r>
              <a:rPr lang="tr-TR" sz="4800" b="1" dirty="0" smtClean="0">
                <a:latin typeface="Calibri" panose="020F0502020204030204" pitchFamily="34" charset="0"/>
                <a:cs typeface="Calibri" pitchFamily="34" charset="0"/>
              </a:rPr>
              <a:t>TEŞEKKÜRLER </a:t>
            </a:r>
            <a:r>
              <a:rPr lang="tr-TR" sz="4800" b="1" dirty="0" smtClean="0">
                <a:latin typeface="Calibri" panose="020F0502020204030204" pitchFamily="34" charset="0"/>
                <a:cs typeface="Calibri" pitchFamily="34" charset="0"/>
                <a:sym typeface="Wingdings" panose="05000000000000000000" pitchFamily="2" charset="2"/>
              </a:rPr>
              <a:t></a:t>
            </a:r>
            <a:endParaRPr lang="tr-TR" sz="4800" b="1" dirty="0" smtClean="0">
              <a:latin typeface="Calibri" panose="020F0502020204030204" pitchFamily="34" charset="0"/>
              <a:cs typeface="Calibri" pitchFamily="34" charset="0"/>
            </a:endParaRPr>
          </a:p>
          <a:p>
            <a:pPr marL="118872" indent="0" algn="ctr">
              <a:buNone/>
            </a:pPr>
            <a:endParaRPr lang="tr-TR" sz="4800" b="1" dirty="0" smtClean="0">
              <a:latin typeface="Calibri" panose="020F0502020204030204" pitchFamily="34" charset="0"/>
              <a:cs typeface="Calibri" pitchFamily="34" charset="0"/>
            </a:endParaRPr>
          </a:p>
          <a:p>
            <a:pPr marL="118872" indent="0" algn="ctr">
              <a:buNone/>
            </a:pPr>
            <a:r>
              <a:rPr lang="tr-TR" sz="4800" b="1" dirty="0" smtClean="0">
                <a:latin typeface="Calibri" panose="020F0502020204030204" pitchFamily="34" charset="0"/>
                <a:cs typeface="Calibri" pitchFamily="34" charset="0"/>
              </a:rPr>
              <a:t>SORU?</a:t>
            </a:r>
            <a:endParaRPr lang="tr-TR" sz="4800" b="1" dirty="0">
              <a:latin typeface="Calibri" panose="020F0502020204030204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5420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latin typeface="Calibri" panose="020F0502020204030204" pitchFamily="34" charset="0"/>
                <a:cs typeface="Calibri" pitchFamily="34" charset="0"/>
              </a:rPr>
              <a:t>Çalışmanın Amacı</a:t>
            </a:r>
            <a:endParaRPr lang="tr-TR" dirty="0">
              <a:latin typeface="Calibri" panose="020F0502020204030204" pitchFamily="34" charset="0"/>
              <a:cs typeface="Calibri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>
                <a:latin typeface="Calibri" panose="020F0502020204030204" pitchFamily="34" charset="0"/>
                <a:cs typeface="Calibri" pitchFamily="34" charset="0"/>
              </a:rPr>
              <a:t> </a:t>
            </a:r>
            <a:r>
              <a:rPr lang="tr-TR" dirty="0">
                <a:latin typeface="Calibri" panose="020F0502020204030204" pitchFamily="34" charset="0"/>
                <a:cs typeface="Calibri" pitchFamily="34" charset="0"/>
              </a:rPr>
              <a:t>Bu çalışmanın amacı, Türkiye'deki bireylerin </a:t>
            </a:r>
            <a:r>
              <a:rPr lang="tr-TR" dirty="0" smtClean="0">
                <a:latin typeface="Calibri" panose="020F0502020204030204" pitchFamily="34" charset="0"/>
                <a:cs typeface="Calibri" pitchFamily="34" charset="0"/>
              </a:rPr>
              <a:t>internet </a:t>
            </a:r>
            <a:r>
              <a:rPr lang="tr-TR" dirty="0">
                <a:latin typeface="Calibri" panose="020F0502020204030204" pitchFamily="34" charset="0"/>
                <a:cs typeface="Calibri" pitchFamily="34" charset="0"/>
              </a:rPr>
              <a:t>kullanımı </a:t>
            </a:r>
            <a:r>
              <a:rPr lang="tr-TR" dirty="0" smtClean="0">
                <a:latin typeface="Calibri" panose="020F0502020204030204" pitchFamily="34" charset="0"/>
                <a:cs typeface="Calibri" pitchFamily="34" charset="0"/>
              </a:rPr>
              <a:t>üzerindeki deneyimlerini </a:t>
            </a:r>
            <a:r>
              <a:rPr lang="tr-TR" dirty="0">
                <a:latin typeface="Calibri" panose="020F0502020204030204" pitchFamily="34" charset="0"/>
                <a:cs typeface="Calibri" pitchFamily="34" charset="0"/>
              </a:rPr>
              <a:t>araştırarak </a:t>
            </a:r>
            <a:r>
              <a:rPr lang="tr-TR" dirty="0" smtClean="0">
                <a:latin typeface="Calibri" panose="020F0502020204030204" pitchFamily="34" charset="0"/>
                <a:cs typeface="Calibri" pitchFamily="34" charset="0"/>
              </a:rPr>
              <a:t>internet kullanımındaki </a:t>
            </a:r>
            <a:r>
              <a:rPr lang="tr-TR" dirty="0">
                <a:latin typeface="Calibri" panose="020F0502020204030204" pitchFamily="34" charset="0"/>
                <a:cs typeface="Calibri" pitchFamily="34" charset="0"/>
              </a:rPr>
              <a:t>bilgi farkındalığı seviyesi ile bilgi güvenliği seviyesinin analizinin yapılmasıdır. 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711958"/>
            <a:ext cx="5832484" cy="213866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32482" y="4711958"/>
            <a:ext cx="3311517" cy="21386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6617122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latin typeface="Calibri" panose="020F0502020204030204" pitchFamily="34" charset="0"/>
                <a:cs typeface="Calibri" pitchFamily="34" charset="0"/>
              </a:rPr>
              <a:t>Literatür</a:t>
            </a:r>
            <a:endParaRPr lang="tr-TR" dirty="0">
              <a:latin typeface="Calibri" panose="020F0502020204030204" pitchFamily="34" charset="0"/>
              <a:cs typeface="Calibri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775191"/>
            <a:ext cx="8686800" cy="4625609"/>
          </a:xfrm>
        </p:spPr>
        <p:txBody>
          <a:bodyPr>
            <a:normAutofit/>
          </a:bodyPr>
          <a:lstStyle/>
          <a:p>
            <a:pPr algn="just"/>
            <a:r>
              <a:rPr lang="tr-TR" dirty="0" smtClean="0">
                <a:latin typeface="Calibri" pitchFamily="34" charset="0"/>
                <a:cs typeface="Calibri" pitchFamily="34" charset="0"/>
              </a:rPr>
              <a:t>(2008) CSI </a:t>
            </a:r>
            <a:r>
              <a:rPr lang="tr-TR" dirty="0">
                <a:latin typeface="Calibri" pitchFamily="34" charset="0"/>
                <a:cs typeface="Calibri" pitchFamily="34" charset="0"/>
              </a:rPr>
              <a:t>ve FBI </a:t>
            </a:r>
            <a:r>
              <a:rPr lang="tr-TR" dirty="0" smtClean="0">
                <a:latin typeface="Calibri" pitchFamily="34" charset="0"/>
                <a:cs typeface="Calibri" pitchFamily="34" charset="0"/>
              </a:rPr>
              <a:t>kurumlarının yaptıkları çalışmanın </a:t>
            </a:r>
            <a:r>
              <a:rPr lang="tr-TR" dirty="0">
                <a:latin typeface="Calibri" pitchFamily="34" charset="0"/>
                <a:cs typeface="Calibri" pitchFamily="34" charset="0"/>
              </a:rPr>
              <a:t>sonuçlarına </a:t>
            </a:r>
            <a:r>
              <a:rPr lang="tr-TR" dirty="0" smtClean="0">
                <a:latin typeface="Calibri" pitchFamily="34" charset="0"/>
                <a:cs typeface="Calibri" pitchFamily="34" charset="0"/>
              </a:rPr>
              <a:t>ABD’deki </a:t>
            </a:r>
            <a:r>
              <a:rPr lang="tr-TR" dirty="0">
                <a:latin typeface="Calibri" pitchFamily="34" charset="0"/>
                <a:cs typeface="Calibri" pitchFamily="34" charset="0"/>
              </a:rPr>
              <a:t>522 </a:t>
            </a:r>
            <a:r>
              <a:rPr lang="tr-TR" dirty="0" smtClean="0">
                <a:latin typeface="Calibri" pitchFamily="34" charset="0"/>
                <a:cs typeface="Calibri" pitchFamily="34" charset="0"/>
              </a:rPr>
              <a:t>kurumun</a:t>
            </a:r>
          </a:p>
          <a:p>
            <a:pPr lvl="1" algn="just"/>
            <a:r>
              <a:rPr lang="tr-TR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%49’unda virüs, truva atı, solucan, vb zararlı kod saldırısı yaşanmış, 	</a:t>
            </a:r>
            <a:endParaRPr lang="tr-TR" sz="2400" dirty="0" smtClean="0">
              <a:latin typeface="Calibri" pitchFamily="34" charset="0"/>
              <a:cs typeface="Calibri" pitchFamily="34" charset="0"/>
            </a:endParaRPr>
          </a:p>
          <a:p>
            <a:pPr lvl="1" algn="just"/>
            <a:r>
              <a:rPr lang="tr-TR" sz="2400" dirty="0" smtClean="0">
                <a:latin typeface="Calibri" pitchFamily="34" charset="0"/>
                <a:cs typeface="Calibri" pitchFamily="34" charset="0"/>
              </a:rPr>
              <a:t>%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42’sinde dizüstü bilgisayar, cep bilgisayarı, vb mobil cihazlar çalınmış, </a:t>
            </a:r>
            <a:endParaRPr lang="tr-TR" sz="2400" dirty="0" smtClean="0">
              <a:latin typeface="Calibri" pitchFamily="34" charset="0"/>
              <a:cs typeface="Calibri" pitchFamily="34" charset="0"/>
            </a:endParaRPr>
          </a:p>
          <a:p>
            <a:pPr lvl="1" algn="just"/>
            <a:r>
              <a:rPr lang="tr-TR" sz="2400" dirty="0" smtClean="0">
                <a:latin typeface="Calibri" pitchFamily="34" charset="0"/>
                <a:cs typeface="Calibri" pitchFamily="34" charset="0"/>
              </a:rPr>
              <a:t>%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44’ünde şirket çalışanları İnternet ve diğer yetkilerini, erişimlerini suistimal </a:t>
            </a:r>
            <a:r>
              <a:rPr lang="tr-TR" sz="2400" dirty="0" smtClean="0">
                <a:latin typeface="Calibri" pitchFamily="34" charset="0"/>
                <a:cs typeface="Calibri" pitchFamily="34" charset="0"/>
              </a:rPr>
              <a:t>etmiş.</a:t>
            </a:r>
          </a:p>
          <a:p>
            <a:pPr marL="457200" lvl="1" indent="0" algn="just">
              <a:buNone/>
            </a:pPr>
            <a:r>
              <a:rPr lang="tr-TR" dirty="0" smtClean="0">
                <a:latin typeface="Calibri" pitchFamily="34" charset="0"/>
                <a:cs typeface="Calibri" pitchFamily="34" charset="0"/>
              </a:rPr>
              <a:t>Bir </a:t>
            </a:r>
            <a:r>
              <a:rPr lang="tr-TR" dirty="0">
                <a:latin typeface="Calibri" pitchFamily="34" charset="0"/>
                <a:cs typeface="Calibri" pitchFamily="34" charset="0"/>
              </a:rPr>
              <a:t>yıl içerisinde bu 522 kurumun toplam maddi kaybı </a:t>
            </a:r>
            <a:r>
              <a:rPr lang="tr-TR" b="1" dirty="0" smtClean="0">
                <a:latin typeface="Calibri" pitchFamily="34" charset="0"/>
                <a:cs typeface="Calibri" pitchFamily="34" charset="0"/>
              </a:rPr>
              <a:t>156 </a:t>
            </a:r>
            <a:r>
              <a:rPr lang="tr-TR" b="1" dirty="0">
                <a:latin typeface="Calibri" pitchFamily="34" charset="0"/>
                <a:cs typeface="Calibri" pitchFamily="34" charset="0"/>
              </a:rPr>
              <a:t>Milyon ABD Doları </a:t>
            </a:r>
            <a:r>
              <a:rPr lang="tr-TR" dirty="0">
                <a:latin typeface="Calibri" pitchFamily="34" charset="0"/>
                <a:cs typeface="Calibri" pitchFamily="34" charset="0"/>
              </a:rPr>
              <a:t>olmuştur. </a:t>
            </a:r>
          </a:p>
        </p:txBody>
      </p:sp>
    </p:spTree>
    <p:extLst>
      <p:ext uri="{BB962C8B-B14F-4D97-AF65-F5344CB8AC3E}">
        <p14:creationId xmlns:p14="http://schemas.microsoft.com/office/powerpoint/2010/main" val="2003130152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latin typeface="Calibri" panose="020F0502020204030204" pitchFamily="34" charset="0"/>
                <a:cs typeface="Calibri" pitchFamily="34" charset="0"/>
              </a:rPr>
              <a:t>Literatür</a:t>
            </a:r>
            <a:endParaRPr lang="tr-TR" dirty="0">
              <a:latin typeface="Calibri" panose="020F0502020204030204" pitchFamily="34" charset="0"/>
              <a:cs typeface="Calibri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5191"/>
            <a:ext cx="6208939" cy="4625609"/>
          </a:xfrm>
        </p:spPr>
        <p:txBody>
          <a:bodyPr>
            <a:normAutofit fontScale="92500"/>
          </a:bodyPr>
          <a:lstStyle/>
          <a:p>
            <a:pPr algn="just"/>
            <a:r>
              <a:rPr lang="tr-TR" dirty="0" smtClean="0">
                <a:latin typeface="Calibri" pitchFamily="34" charset="0"/>
                <a:cs typeface="Calibri" pitchFamily="34" charset="0"/>
              </a:rPr>
              <a:t>(2008) Yeni tehditlerin yayılması ve amacına ulaşmasındaki </a:t>
            </a:r>
            <a:r>
              <a:rPr lang="tr-TR" b="1" dirty="0" smtClean="0">
                <a:latin typeface="Calibri" pitchFamily="34" charset="0"/>
                <a:cs typeface="Calibri" pitchFamily="34" charset="0"/>
              </a:rPr>
              <a:t>ana kaynağın internet ortamı ve web sitelerinin </a:t>
            </a:r>
            <a:r>
              <a:rPr lang="tr-TR" dirty="0" smtClean="0">
                <a:latin typeface="Calibri" pitchFamily="34" charset="0"/>
                <a:cs typeface="Calibri" pitchFamily="34" charset="0"/>
              </a:rPr>
              <a:t>olduğu tespit edilmiştir.</a:t>
            </a:r>
          </a:p>
          <a:p>
            <a:pPr algn="just"/>
            <a:endParaRPr lang="tr-TR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tr-TR" dirty="0" smtClean="0">
                <a:latin typeface="Calibri" pitchFamily="34" charset="0"/>
                <a:cs typeface="Calibri" pitchFamily="34" charset="0"/>
              </a:rPr>
              <a:t>(2009)  Symantec firması </a:t>
            </a:r>
            <a:r>
              <a:rPr lang="tr-TR" dirty="0">
                <a:latin typeface="Calibri" pitchFamily="34" charset="0"/>
                <a:cs typeface="Calibri" pitchFamily="34" charset="0"/>
              </a:rPr>
              <a:t>tarafından saptanan tüm saldırıların neredeyse %90’ı, </a:t>
            </a:r>
            <a:r>
              <a:rPr lang="tr-TR" b="1" dirty="0">
                <a:latin typeface="Calibri" pitchFamily="34" charset="0"/>
                <a:cs typeface="Calibri" pitchFamily="34" charset="0"/>
              </a:rPr>
              <a:t>kullanıcıya ait kritik bilgilerin çalınması amacını </a:t>
            </a:r>
            <a:r>
              <a:rPr lang="tr-TR" dirty="0">
                <a:latin typeface="Calibri" pitchFamily="34" charset="0"/>
                <a:cs typeface="Calibri" pitchFamily="34" charset="0"/>
              </a:rPr>
              <a:t>taşımaktadır. 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6138" y="1828800"/>
            <a:ext cx="2466975" cy="184785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6137" y="4038600"/>
            <a:ext cx="2466975" cy="1981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26868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latin typeface="Calibri" panose="020F0502020204030204" pitchFamily="34" charset="0"/>
                <a:cs typeface="Calibri" pitchFamily="34" charset="0"/>
              </a:rPr>
              <a:t>Literatür</a:t>
            </a:r>
            <a:endParaRPr lang="tr-TR" dirty="0">
              <a:latin typeface="Calibri" panose="020F0502020204030204" pitchFamily="34" charset="0"/>
              <a:cs typeface="Calibri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tr-TR" dirty="0" smtClean="0">
                <a:latin typeface="Calibri" pitchFamily="34" charset="0"/>
                <a:cs typeface="Calibri" pitchFamily="34" charset="0"/>
              </a:rPr>
              <a:t>(2010) Gökçe’nin </a:t>
            </a:r>
            <a:r>
              <a:rPr lang="tr-TR" dirty="0">
                <a:latin typeface="Calibri" pitchFamily="34" charset="0"/>
                <a:cs typeface="Calibri" pitchFamily="34" charset="0"/>
              </a:rPr>
              <a:t>yaptığı çalışmada bilgi güvenliği farkındalığını ölçmek amacıyla bir </a:t>
            </a:r>
            <a:r>
              <a:rPr lang="tr-TR" b="1" dirty="0">
                <a:latin typeface="Calibri" pitchFamily="34" charset="0"/>
                <a:cs typeface="Calibri" pitchFamily="34" charset="0"/>
              </a:rPr>
              <a:t>prototip</a:t>
            </a:r>
            <a:r>
              <a:rPr lang="tr-TR" dirty="0">
                <a:latin typeface="Calibri" pitchFamily="34" charset="0"/>
                <a:cs typeface="Calibri" pitchFamily="34" charset="0"/>
              </a:rPr>
              <a:t> geliştirilmiştir. </a:t>
            </a:r>
            <a:r>
              <a:rPr lang="tr-TR" dirty="0" smtClean="0">
                <a:latin typeface="Calibri" pitchFamily="34" charset="0"/>
                <a:cs typeface="Calibri" pitchFamily="34" charset="0"/>
              </a:rPr>
              <a:t>Uygulanan </a:t>
            </a:r>
            <a:r>
              <a:rPr lang="tr-TR" dirty="0">
                <a:latin typeface="Calibri" pitchFamily="34" charset="0"/>
                <a:cs typeface="Calibri" pitchFamily="34" charset="0"/>
              </a:rPr>
              <a:t>farkındalık </a:t>
            </a:r>
            <a:r>
              <a:rPr lang="tr-TR" dirty="0" smtClean="0">
                <a:latin typeface="Calibri" pitchFamily="34" charset="0"/>
                <a:cs typeface="Calibri" pitchFamily="34" charset="0"/>
              </a:rPr>
              <a:t>eğitimin odak noktaları:</a:t>
            </a:r>
            <a:endParaRPr lang="tr-TR" dirty="0">
              <a:latin typeface="Calibri" pitchFamily="34" charset="0"/>
              <a:cs typeface="Calibri" pitchFamily="34" charset="0"/>
            </a:endParaRPr>
          </a:p>
          <a:p>
            <a:pPr lvl="1"/>
            <a:r>
              <a:rPr lang="tr-TR" dirty="0" smtClean="0">
                <a:latin typeface="Calibri" pitchFamily="34" charset="0"/>
                <a:cs typeface="Calibri" pitchFamily="34" charset="0"/>
              </a:rPr>
              <a:t>Şirket </a:t>
            </a:r>
            <a:r>
              <a:rPr lang="tr-TR" dirty="0">
                <a:latin typeface="Calibri" pitchFamily="34" charset="0"/>
                <a:cs typeface="Calibri" pitchFamily="34" charset="0"/>
              </a:rPr>
              <a:t>(kurum) politikalarına bağlı kalmak </a:t>
            </a:r>
          </a:p>
          <a:p>
            <a:pPr lvl="1"/>
            <a:r>
              <a:rPr lang="tr-TR" dirty="0" smtClean="0">
                <a:latin typeface="Calibri" pitchFamily="34" charset="0"/>
                <a:cs typeface="Calibri" pitchFamily="34" charset="0"/>
              </a:rPr>
              <a:t>Şifre </a:t>
            </a:r>
            <a:r>
              <a:rPr lang="tr-TR" dirty="0">
                <a:latin typeface="Calibri" pitchFamily="34" charset="0"/>
                <a:cs typeface="Calibri" pitchFamily="34" charset="0"/>
              </a:rPr>
              <a:t>gibi kişisel bilgileri korumak, başkalarıyla paylaşmamak </a:t>
            </a:r>
          </a:p>
          <a:p>
            <a:pPr lvl="1"/>
            <a:r>
              <a:rPr lang="it-IT" dirty="0" smtClean="0">
                <a:latin typeface="Calibri" pitchFamily="34" charset="0"/>
                <a:cs typeface="Calibri" pitchFamily="34" charset="0"/>
              </a:rPr>
              <a:t>E-posta </a:t>
            </a:r>
            <a:r>
              <a:rPr lang="it-IT" dirty="0">
                <a:latin typeface="Calibri" pitchFamily="34" charset="0"/>
                <a:cs typeface="Calibri" pitchFamily="34" charset="0"/>
              </a:rPr>
              <a:t>ve interneti dikkatli kullanmak </a:t>
            </a:r>
          </a:p>
          <a:p>
            <a:pPr lvl="1"/>
            <a:r>
              <a:rPr lang="tr-TR" dirty="0" smtClean="0">
                <a:latin typeface="Calibri" pitchFamily="34" charset="0"/>
                <a:cs typeface="Calibri" pitchFamily="34" charset="0"/>
              </a:rPr>
              <a:t>Mobil </a:t>
            </a:r>
            <a:r>
              <a:rPr lang="tr-TR" dirty="0">
                <a:latin typeface="Calibri" pitchFamily="34" charset="0"/>
                <a:cs typeface="Calibri" pitchFamily="34" charset="0"/>
              </a:rPr>
              <a:t>cihazları kullanırken güvenliğe dikkat etmek </a:t>
            </a:r>
          </a:p>
          <a:p>
            <a:pPr lvl="1"/>
            <a:r>
              <a:rPr lang="tr-TR" dirty="0" smtClean="0">
                <a:latin typeface="Calibri" pitchFamily="34" charset="0"/>
                <a:cs typeface="Calibri" pitchFamily="34" charset="0"/>
              </a:rPr>
              <a:t>Virüsler</a:t>
            </a:r>
            <a:r>
              <a:rPr lang="tr-TR" dirty="0">
                <a:latin typeface="Calibri" pitchFamily="34" charset="0"/>
                <a:cs typeface="Calibri" pitchFamily="34" charset="0"/>
              </a:rPr>
              <a:t>, hırsızlık ve bilgi kaybı gibi olayları bildirmek </a:t>
            </a:r>
          </a:p>
          <a:p>
            <a:pPr lvl="1"/>
            <a:endParaRPr lang="tr-TR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26868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latin typeface="Calibri" pitchFamily="34" charset="0"/>
                <a:cs typeface="Calibri" pitchFamily="34" charset="0"/>
              </a:rPr>
              <a:t>Literatür</a:t>
            </a:r>
            <a:endParaRPr lang="tr-TR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tr-TR" dirty="0">
                <a:latin typeface="Calibri" pitchFamily="34" charset="0"/>
                <a:cs typeface="Calibri" pitchFamily="34" charset="0"/>
              </a:rPr>
              <a:t>Çalışmada neyin ölçüleceği sorusuna yanıt olarak üç seviye değerlendirme düşünülmüş. Ölçülecek üç seviye; </a:t>
            </a:r>
            <a:endParaRPr lang="tr-TR" dirty="0" smtClean="0">
              <a:latin typeface="Calibri" pitchFamily="34" charset="0"/>
              <a:cs typeface="Calibri" pitchFamily="34" charset="0"/>
            </a:endParaRPr>
          </a:p>
          <a:p>
            <a:pPr lvl="1" algn="just"/>
            <a:r>
              <a:rPr lang="tr-TR" dirty="0" smtClean="0">
                <a:latin typeface="Calibri" pitchFamily="34" charset="0"/>
                <a:cs typeface="Calibri" pitchFamily="34" charset="0"/>
              </a:rPr>
              <a:t>bilgi </a:t>
            </a:r>
            <a:r>
              <a:rPr lang="tr-TR" dirty="0">
                <a:latin typeface="Calibri" pitchFamily="34" charset="0"/>
                <a:cs typeface="Calibri" pitchFamily="34" charset="0"/>
              </a:rPr>
              <a:t>(ne bildiğiniz), </a:t>
            </a:r>
            <a:endParaRPr lang="tr-TR" dirty="0" smtClean="0">
              <a:latin typeface="Calibri" pitchFamily="34" charset="0"/>
              <a:cs typeface="Calibri" pitchFamily="34" charset="0"/>
            </a:endParaRPr>
          </a:p>
          <a:p>
            <a:pPr lvl="1" algn="just"/>
            <a:r>
              <a:rPr lang="tr-TR" dirty="0" smtClean="0">
                <a:latin typeface="Calibri" pitchFamily="34" charset="0"/>
                <a:cs typeface="Calibri" pitchFamily="34" charset="0"/>
              </a:rPr>
              <a:t>eğilim </a:t>
            </a:r>
            <a:r>
              <a:rPr lang="tr-TR" dirty="0">
                <a:latin typeface="Calibri" pitchFamily="34" charset="0"/>
                <a:cs typeface="Calibri" pitchFamily="34" charset="0"/>
              </a:rPr>
              <a:t>(ne düşündüğünüz) ve </a:t>
            </a:r>
            <a:endParaRPr lang="tr-TR" dirty="0" smtClean="0">
              <a:latin typeface="Calibri" pitchFamily="34" charset="0"/>
              <a:cs typeface="Calibri" pitchFamily="34" charset="0"/>
            </a:endParaRPr>
          </a:p>
          <a:p>
            <a:pPr lvl="1" algn="just"/>
            <a:r>
              <a:rPr lang="tr-TR" dirty="0" smtClean="0">
                <a:latin typeface="Calibri" pitchFamily="34" charset="0"/>
                <a:cs typeface="Calibri" pitchFamily="34" charset="0"/>
              </a:rPr>
              <a:t>davranış </a:t>
            </a:r>
            <a:r>
              <a:rPr lang="tr-TR" dirty="0">
                <a:latin typeface="Calibri" pitchFamily="34" charset="0"/>
                <a:cs typeface="Calibri" pitchFamily="34" charset="0"/>
              </a:rPr>
              <a:t>(ne yaptığınız) </a:t>
            </a:r>
            <a:r>
              <a:rPr lang="tr-TR" dirty="0" smtClean="0">
                <a:latin typeface="Calibri" pitchFamily="34" charset="0"/>
                <a:cs typeface="Calibri" pitchFamily="34" charset="0"/>
              </a:rPr>
              <a:t>olarak </a:t>
            </a:r>
            <a:r>
              <a:rPr lang="tr-TR" dirty="0">
                <a:latin typeface="Calibri" pitchFamily="34" charset="0"/>
                <a:cs typeface="Calibri" pitchFamily="34" charset="0"/>
              </a:rPr>
              <a:t>belirlenmiş. </a:t>
            </a:r>
            <a:endParaRPr lang="tr-TR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tr-TR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tr-TR" dirty="0" smtClean="0">
                <a:latin typeface="Calibri" pitchFamily="34" charset="0"/>
                <a:cs typeface="Calibri" pitchFamily="34" charset="0"/>
              </a:rPr>
              <a:t>Gökçe(2012</a:t>
            </a:r>
            <a:r>
              <a:rPr lang="tr-TR" dirty="0">
                <a:latin typeface="Calibri" pitchFamily="34" charset="0"/>
                <a:cs typeface="Calibri" pitchFamily="34" charset="0"/>
              </a:rPr>
              <a:t>), “Kelime Testi ile Bilgi Güvenliği Farkındalığı Ölçümü” ile kelime testinin, bilgi güvenliği eğitimi için odaklanılması gereken hedeflerin tespiti için çok </a:t>
            </a:r>
            <a:r>
              <a:rPr lang="tr-TR" dirty="0" smtClean="0">
                <a:latin typeface="Calibri" pitchFamily="34" charset="0"/>
                <a:cs typeface="Calibri" pitchFamily="34" charset="0"/>
              </a:rPr>
              <a:t>önemli olduğunu </a:t>
            </a:r>
            <a:r>
              <a:rPr lang="tr-TR" dirty="0">
                <a:latin typeface="Calibri" pitchFamily="34" charset="0"/>
                <a:cs typeface="Calibri" pitchFamily="34" charset="0"/>
              </a:rPr>
              <a:t>vurgulamıştır. </a:t>
            </a:r>
          </a:p>
        </p:txBody>
      </p:sp>
    </p:spTree>
    <p:extLst>
      <p:ext uri="{BB962C8B-B14F-4D97-AF65-F5344CB8AC3E}">
        <p14:creationId xmlns:p14="http://schemas.microsoft.com/office/powerpoint/2010/main" val="6869776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latin typeface="Calibri" panose="020F0502020204030204" pitchFamily="34" charset="0"/>
                <a:cs typeface="Calibri" pitchFamily="34" charset="0"/>
              </a:rPr>
              <a:t>Yöntem</a:t>
            </a:r>
            <a:endParaRPr lang="tr-TR" dirty="0">
              <a:latin typeface="Calibri" panose="020F0502020204030204" pitchFamily="34" charset="0"/>
              <a:cs typeface="Calibri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>
                <a:latin typeface="Calibri" panose="020F0502020204030204" pitchFamily="34" charset="0"/>
                <a:cs typeface="Calibri" pitchFamily="34" charset="0"/>
              </a:rPr>
              <a:t>Bahçeşehir Üniversitesi 2014 – 2015 güz dönemi öğrencilerine uygulanan «Bilgi Güvenliği ve Bilgi Farkındalığı» anketinde 3 çeşit soru tipi vardır.</a:t>
            </a:r>
          </a:p>
          <a:p>
            <a:pPr lvl="1"/>
            <a:r>
              <a:rPr lang="tr-TR" dirty="0" smtClean="0">
                <a:latin typeface="Calibri" panose="020F0502020204030204" pitchFamily="34" charset="0"/>
                <a:cs typeface="Calibri" pitchFamily="34" charset="0"/>
              </a:rPr>
              <a:t>Bilgi Sınama Soruları </a:t>
            </a:r>
          </a:p>
          <a:p>
            <a:pPr lvl="1"/>
            <a:r>
              <a:rPr lang="tr-TR" dirty="0" smtClean="0">
                <a:latin typeface="Calibri" panose="020F0502020204030204" pitchFamily="34" charset="0"/>
                <a:cs typeface="Calibri" pitchFamily="34" charset="0"/>
              </a:rPr>
              <a:t>Davranış Soruları</a:t>
            </a:r>
          </a:p>
          <a:p>
            <a:pPr lvl="1"/>
            <a:r>
              <a:rPr lang="tr-TR" dirty="0" smtClean="0">
                <a:latin typeface="Calibri" panose="020F0502020204030204" pitchFamily="34" charset="0"/>
                <a:cs typeface="Calibri" pitchFamily="34" charset="0"/>
              </a:rPr>
              <a:t>Eğilim Soruları</a:t>
            </a:r>
            <a:endParaRPr lang="tr-TR" dirty="0">
              <a:latin typeface="Calibri" panose="020F0502020204030204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26868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latin typeface="Calibri" panose="020F0502020204030204" pitchFamily="34" charset="0"/>
                <a:cs typeface="Calibri" pitchFamily="34" charset="0"/>
              </a:rPr>
              <a:t>Yöntem</a:t>
            </a:r>
            <a:endParaRPr lang="tr-TR" dirty="0">
              <a:latin typeface="Calibri" panose="020F0502020204030204" pitchFamily="34" charset="0"/>
              <a:cs typeface="Calibri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>
                <a:latin typeface="Calibri" panose="020F0502020204030204" pitchFamily="34" charset="0"/>
                <a:cs typeface="Calibri" pitchFamily="34" charset="0"/>
              </a:rPr>
              <a:t>Her soru tipinden alınan cevaplara göre puanlar hesaplanmıştır.</a:t>
            </a:r>
          </a:p>
          <a:p>
            <a:pPr lvl="1"/>
            <a:r>
              <a:rPr lang="tr-TR" dirty="0" smtClean="0">
                <a:latin typeface="Calibri" panose="020F0502020204030204" pitchFamily="34" charset="0"/>
                <a:cs typeface="Calibri" pitchFamily="34" charset="0"/>
              </a:rPr>
              <a:t>Bilgi sınama soruları [0 – 6]</a:t>
            </a:r>
          </a:p>
          <a:p>
            <a:pPr lvl="1"/>
            <a:r>
              <a:rPr lang="tr-TR" dirty="0" smtClean="0">
                <a:latin typeface="Calibri" panose="020F0502020204030204" pitchFamily="34" charset="0"/>
                <a:cs typeface="Calibri" pitchFamily="34" charset="0"/>
              </a:rPr>
              <a:t>Davranış soruları [0 – 3]</a:t>
            </a:r>
          </a:p>
          <a:p>
            <a:pPr lvl="1"/>
            <a:r>
              <a:rPr lang="tr-TR" dirty="0" smtClean="0">
                <a:latin typeface="Calibri" panose="020F0502020204030204" pitchFamily="34" charset="0"/>
                <a:cs typeface="Calibri" pitchFamily="34" charset="0"/>
              </a:rPr>
              <a:t>Eğilim soruları [0 – 5]</a:t>
            </a:r>
          </a:p>
          <a:p>
            <a:endParaRPr lang="tr-TR" dirty="0">
              <a:latin typeface="Calibri" panose="020F0502020204030204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26868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650</TotalTime>
  <Words>1256</Words>
  <Application>Microsoft Office PowerPoint</Application>
  <PresentationFormat>On-screen Show (4:3)</PresentationFormat>
  <Paragraphs>139</Paragraphs>
  <Slides>27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8" baseType="lpstr">
      <vt:lpstr>Module</vt:lpstr>
      <vt:lpstr> BİLGİ FARKINDALIĞI VE BİLGİ GÜVENLİĞİNİN KARŞILAŞTIRILMASI </vt:lpstr>
      <vt:lpstr>Ajanda</vt:lpstr>
      <vt:lpstr>Çalışmanın Amacı</vt:lpstr>
      <vt:lpstr>Literatür</vt:lpstr>
      <vt:lpstr>Literatür</vt:lpstr>
      <vt:lpstr>Literatür</vt:lpstr>
      <vt:lpstr>Literatür</vt:lpstr>
      <vt:lpstr>Yöntem</vt:lpstr>
      <vt:lpstr>Yöntem</vt:lpstr>
      <vt:lpstr>Yöntem</vt:lpstr>
      <vt:lpstr>Bulgular</vt:lpstr>
      <vt:lpstr>Bulgular</vt:lpstr>
      <vt:lpstr>Bulgular</vt:lpstr>
      <vt:lpstr>Bulgular</vt:lpstr>
      <vt:lpstr>Bulgular</vt:lpstr>
      <vt:lpstr>Bulgular</vt:lpstr>
      <vt:lpstr>Bulgular</vt:lpstr>
      <vt:lpstr>Sonuç ve Öneriler</vt:lpstr>
      <vt:lpstr>Sonuç ve Öneriler</vt:lpstr>
      <vt:lpstr>Sonuç ve Öneriler</vt:lpstr>
      <vt:lpstr>Sonuç ve Öneriler</vt:lpstr>
      <vt:lpstr>Sonuç ve Öneriler</vt:lpstr>
      <vt:lpstr>Sonuç ve Öneriler</vt:lpstr>
      <vt:lpstr>Sonuç ve Öneriler</vt:lpstr>
      <vt:lpstr>Sonuç ve Öneriler</vt:lpstr>
      <vt:lpstr>Kaynakça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BİLGİ FARKINDALIĞI VE BİLGİ GÜVENLİĞİNİN KARŞILAŞTIRILMASI </dc:title>
  <dc:creator>Merve</dc:creator>
  <cp:lastModifiedBy>merve.ariturk</cp:lastModifiedBy>
  <cp:revision>62</cp:revision>
  <dcterms:created xsi:type="dcterms:W3CDTF">2006-08-16T00:00:00Z</dcterms:created>
  <dcterms:modified xsi:type="dcterms:W3CDTF">2015-02-09T16:53:10Z</dcterms:modified>
</cp:coreProperties>
</file>